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8"/>
  </p:notesMasterIdLst>
  <p:handoutMasterIdLst>
    <p:handoutMasterId r:id="rId29"/>
  </p:handoutMasterIdLst>
  <p:sldIdLst>
    <p:sldId id="371" r:id="rId3"/>
    <p:sldId id="429" r:id="rId4"/>
    <p:sldId id="444" r:id="rId5"/>
    <p:sldId id="428" r:id="rId6"/>
    <p:sldId id="445" r:id="rId7"/>
    <p:sldId id="477" r:id="rId8"/>
    <p:sldId id="518" r:id="rId9"/>
    <p:sldId id="524" r:id="rId10"/>
    <p:sldId id="397" r:id="rId11"/>
    <p:sldId id="511" r:id="rId12"/>
    <p:sldId id="521" r:id="rId13"/>
    <p:sldId id="494" r:id="rId14"/>
    <p:sldId id="495" r:id="rId15"/>
    <p:sldId id="464" r:id="rId16"/>
    <p:sldId id="465" r:id="rId17"/>
    <p:sldId id="466" r:id="rId18"/>
    <p:sldId id="525" r:id="rId19"/>
    <p:sldId id="522" r:id="rId20"/>
    <p:sldId id="523" r:id="rId21"/>
    <p:sldId id="500" r:id="rId22"/>
    <p:sldId id="501" r:id="rId23"/>
    <p:sldId id="526" r:id="rId24"/>
    <p:sldId id="516" r:id="rId25"/>
    <p:sldId id="476" r:id="rId26"/>
    <p:sldId id="395" r:id="rId2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44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17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0700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17.</a:t>
            </a:r>
            <a:r>
              <a:rPr lang="zh-CN" altLang="en-US" sz="3600" dirty="0" smtClean="0"/>
              <a:t>紫藤萝瀑布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81620" y="4643446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 </a:t>
            </a:r>
            <a:r>
              <a:rPr lang="zh-CN" altLang="en-US" sz="3600" dirty="0" smtClean="0"/>
              <a:t>二 </a:t>
            </a:r>
            <a:r>
              <a:rPr lang="zh-CN" altLang="en-US" sz="3600" dirty="0" smtClean="0"/>
              <a:t>课 时 </a:t>
            </a:r>
            <a:endParaRPr lang="zh-CN" altLang="en-US" sz="3600" dirty="0"/>
          </a:p>
        </p:txBody>
      </p:sp>
      <p:pic>
        <p:nvPicPr>
          <p:cNvPr id="8" name="第5单元.eps" descr="id:21474995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66778" y="1571612"/>
            <a:ext cx="10001320" cy="177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作者为什么会对紫藤萝产生这样浓厚的感情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回答问题之前</a:t>
            </a:r>
            <a:r>
              <a:rPr lang="en-US" dirty="0" smtClean="0"/>
              <a:t>,</a:t>
            </a:r>
            <a:r>
              <a:rPr lang="zh-CN" altLang="en-US" dirty="0" smtClean="0"/>
              <a:t>先看一看作者的人生经历的介绍</a:t>
            </a:r>
            <a:r>
              <a:rPr lang="en-US" dirty="0" smtClean="0"/>
              <a:t>,</a:t>
            </a:r>
            <a:r>
              <a:rPr lang="zh-CN" altLang="en-US" dirty="0" smtClean="0"/>
              <a:t>再结合课文回答。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十多年前</a:t>
            </a:r>
            <a:r>
              <a:rPr lang="en-US" dirty="0" smtClean="0"/>
              <a:t>”</a:t>
            </a:r>
            <a:r>
              <a:rPr lang="zh-CN" altLang="en-US" dirty="0" smtClean="0"/>
              <a:t>家门外的一大株紫藤萝被拆掉毁坏了。过了这么多年</a:t>
            </a:r>
            <a:r>
              <a:rPr lang="en-US" dirty="0" smtClean="0"/>
              <a:t>,</a:t>
            </a:r>
            <a:r>
              <a:rPr lang="zh-CN" altLang="en-US" dirty="0" smtClean="0"/>
              <a:t>紫藤萝花又盛开了。作者通过紫藤萝的由衰转盛</a:t>
            </a:r>
            <a:r>
              <a:rPr lang="en-US" dirty="0" smtClean="0"/>
              <a:t>,</a:t>
            </a:r>
            <a:r>
              <a:rPr lang="zh-CN" altLang="en-US" dirty="0" smtClean="0"/>
              <a:t>联想到类似的家庭状况和人生际遇</a:t>
            </a:r>
            <a:r>
              <a:rPr lang="en-US" dirty="0" smtClean="0"/>
              <a:t>,</a:t>
            </a:r>
            <a:r>
              <a:rPr lang="zh-CN" altLang="en-US" dirty="0" smtClean="0"/>
              <a:t>触景生情</a:t>
            </a:r>
            <a:r>
              <a:rPr lang="en-US" dirty="0" smtClean="0"/>
              <a:t>,</a:t>
            </a:r>
            <a:r>
              <a:rPr lang="zh-CN" altLang="en-US" dirty="0" smtClean="0"/>
              <a:t>自然对紫藤萝产生深厚的感情。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试联系背景材料</a:t>
            </a:r>
            <a:r>
              <a:rPr lang="en-US" dirty="0" smtClean="0"/>
              <a:t>,</a:t>
            </a:r>
            <a:r>
              <a:rPr lang="zh-CN" altLang="en-US" dirty="0" smtClean="0"/>
              <a:t>说说紫藤萝的命运有什么象征意义。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紫藤萝的命运</a:t>
            </a:r>
            <a:r>
              <a:rPr lang="en-US" dirty="0" smtClean="0"/>
              <a:t>,</a:t>
            </a:r>
            <a:r>
              <a:rPr lang="zh-CN" altLang="en-US" dirty="0" smtClean="0"/>
              <a:t>从花儿稀落到毁掉</a:t>
            </a:r>
            <a:r>
              <a:rPr lang="en-US" dirty="0" smtClean="0"/>
              <a:t>,</a:t>
            </a:r>
            <a:r>
              <a:rPr lang="zh-CN" altLang="en-US" dirty="0" smtClean="0"/>
              <a:t>再到如今繁花似锦</a:t>
            </a:r>
            <a:r>
              <a:rPr lang="en-US" dirty="0" smtClean="0"/>
              <a:t>,</a:t>
            </a:r>
            <a:r>
              <a:rPr lang="zh-CN" altLang="en-US" dirty="0" smtClean="0"/>
              <a:t>正是那十多年整个国家命运的写照和象征。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作者在文章中加入了自己深切的情感</a:t>
            </a:r>
            <a:r>
              <a:rPr lang="en-US" dirty="0" smtClean="0"/>
              <a:t>,</a:t>
            </a:r>
            <a:r>
              <a:rPr lang="zh-CN" altLang="en-US" dirty="0" smtClean="0"/>
              <a:t>她是带着自己的人生体验来看待紫藤萝花的。这种写法叫作借景抒情。文中哪些句子可以看出景中有情</a:t>
            </a:r>
            <a:r>
              <a:rPr lang="en-US" dirty="0" smtClean="0"/>
              <a:t>?</a:t>
            </a:r>
            <a:r>
              <a:rPr lang="zh-CN" altLang="en-US" dirty="0" smtClean="0"/>
              <a:t>请找出相关的句子读一读</a:t>
            </a:r>
            <a:r>
              <a:rPr lang="en-US" dirty="0" smtClean="0"/>
              <a:t>,</a:t>
            </a:r>
            <a:r>
              <a:rPr lang="zh-CN" altLang="en-US" dirty="0" smtClean="0"/>
              <a:t>议一议。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928670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句子</a:t>
            </a:r>
            <a:r>
              <a:rPr lang="en-US" dirty="0" smtClean="0"/>
              <a:t>:“</a:t>
            </a:r>
            <a:r>
              <a:rPr lang="zh-CN" altLang="en-US" dirty="0" smtClean="0"/>
              <a:t>花和人都会遇到各种各样的不幸</a:t>
            </a:r>
            <a:r>
              <a:rPr lang="en-US" dirty="0" smtClean="0"/>
              <a:t>,</a:t>
            </a:r>
            <a:r>
              <a:rPr lang="zh-CN" altLang="en-US" dirty="0" smtClean="0"/>
              <a:t>但是生命的长河是无止境的。</a:t>
            </a:r>
            <a:r>
              <a:rPr lang="en-US" dirty="0" smtClean="0"/>
              <a:t>”“</a:t>
            </a:r>
            <a:r>
              <a:rPr lang="zh-CN" altLang="en-US" dirty="0" smtClean="0"/>
              <a:t>它是万花中的一朵</a:t>
            </a:r>
            <a:r>
              <a:rPr lang="en-US" dirty="0" smtClean="0"/>
              <a:t>,</a:t>
            </a:r>
            <a:r>
              <a:rPr lang="zh-CN" altLang="en-US" dirty="0" smtClean="0"/>
              <a:t>也正是一朵一朵花</a:t>
            </a:r>
            <a:r>
              <a:rPr lang="en-US" dirty="0" smtClean="0"/>
              <a:t>,</a:t>
            </a:r>
            <a:r>
              <a:rPr lang="zh-CN" altLang="en-US" dirty="0" smtClean="0"/>
              <a:t>组成了万花灿烂的流动的瀑布。</a:t>
            </a:r>
            <a:r>
              <a:rPr lang="en-US" dirty="0" smtClean="0"/>
              <a:t>”“</a:t>
            </a:r>
            <a:r>
              <a:rPr lang="zh-CN" altLang="en-US" dirty="0" smtClean="0"/>
              <a:t>在这浅紫色的光辉和浅紫色的芳香中</a:t>
            </a:r>
            <a:r>
              <a:rPr lang="en-US" dirty="0" smtClean="0"/>
              <a:t>,</a:t>
            </a:r>
            <a:r>
              <a:rPr lang="zh-CN" altLang="en-US" dirty="0" smtClean="0"/>
              <a:t>我不觉加快了脚步。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作者通过紫藤萝命运的变迁</a:t>
            </a:r>
            <a:r>
              <a:rPr lang="en-US" dirty="0" smtClean="0"/>
              <a:t>,</a:t>
            </a:r>
            <a:r>
              <a:rPr lang="zh-CN" altLang="en-US" dirty="0" smtClean="0"/>
              <a:t>联想到个人的家庭状况和人生际遇</a:t>
            </a:r>
            <a:r>
              <a:rPr lang="en-US" dirty="0" smtClean="0"/>
              <a:t>,</a:t>
            </a:r>
            <a:r>
              <a:rPr lang="zh-CN" altLang="en-US" dirty="0" smtClean="0"/>
              <a:t>触景生情</a:t>
            </a:r>
            <a:r>
              <a:rPr lang="en-US" dirty="0" smtClean="0"/>
              <a:t>,</a:t>
            </a:r>
            <a:r>
              <a:rPr lang="zh-CN" altLang="en-US" dirty="0" smtClean="0"/>
              <a:t>思想感情随之起伏涌动。紫藤萝从花儿稀落到被毁掉</a:t>
            </a:r>
            <a:r>
              <a:rPr lang="en-US" dirty="0" smtClean="0"/>
              <a:t>,</a:t>
            </a:r>
            <a:r>
              <a:rPr lang="zh-CN" altLang="en-US" dirty="0" smtClean="0"/>
              <a:t>再到如今繁花似锦</a:t>
            </a:r>
            <a:r>
              <a:rPr lang="en-US" dirty="0" smtClean="0"/>
              <a:t>,</a:t>
            </a:r>
            <a:r>
              <a:rPr lang="zh-CN" altLang="en-US" dirty="0" smtClean="0"/>
              <a:t>正是那十多年整个国家命运的写照和象征。它告诉我们</a:t>
            </a:r>
            <a:r>
              <a:rPr lang="en-US" dirty="0" smtClean="0"/>
              <a:t>,</a:t>
            </a:r>
            <a:r>
              <a:rPr lang="zh-CN" altLang="en-US" dirty="0" smtClean="0"/>
              <a:t>遭遇不幸的时候</a:t>
            </a:r>
            <a:r>
              <a:rPr lang="en-US" dirty="0" smtClean="0"/>
              <a:t>,</a:t>
            </a:r>
            <a:r>
              <a:rPr lang="zh-CN" altLang="en-US" dirty="0" smtClean="0"/>
              <a:t>不能被厄运压倒</a:t>
            </a:r>
            <a:r>
              <a:rPr lang="en-US" dirty="0" smtClean="0"/>
              <a:t>,</a:t>
            </a:r>
            <a:r>
              <a:rPr lang="zh-CN" altLang="en-US" dirty="0" smtClean="0"/>
              <a:t>要对生命的美好和长久保持坚定的信念。尽管家庭、人生甚至国家、民族等都有着不幸的过去</a:t>
            </a:r>
            <a:r>
              <a:rPr lang="en-US" dirty="0" smtClean="0"/>
              <a:t>,</a:t>
            </a:r>
            <a:r>
              <a:rPr lang="zh-CN" altLang="en-US" dirty="0" smtClean="0"/>
              <a:t>但毕竟时过境迁</a:t>
            </a:r>
            <a:r>
              <a:rPr lang="en-US" dirty="0" smtClean="0"/>
              <a:t>;</a:t>
            </a:r>
            <a:r>
              <a:rPr lang="zh-CN" altLang="en-US" dirty="0" smtClean="0"/>
              <a:t>厄运过后</a:t>
            </a:r>
            <a:r>
              <a:rPr lang="en-US" dirty="0" smtClean="0"/>
              <a:t>,</a:t>
            </a:r>
            <a:r>
              <a:rPr lang="zh-CN" altLang="en-US" dirty="0" smtClean="0"/>
              <a:t>还是要面对新的生活。这就不难理解作者为什么</a:t>
            </a:r>
            <a:r>
              <a:rPr lang="en-US" dirty="0" smtClean="0"/>
              <a:t>“</a:t>
            </a:r>
            <a:r>
              <a:rPr lang="zh-CN" altLang="en-US" dirty="0" smtClean="0"/>
              <a:t>加快了脚步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:“</a:t>
            </a:r>
            <a:r>
              <a:rPr lang="zh-CN" altLang="en-US" dirty="0" smtClean="0"/>
              <a:t>紫色的瀑布遮住了粗壮的盘虬卧龙般的枝干</a:t>
            </a:r>
            <a:r>
              <a:rPr lang="en-US" dirty="0" smtClean="0"/>
              <a:t>,</a:t>
            </a:r>
            <a:r>
              <a:rPr lang="zh-CN" altLang="en-US" dirty="0" smtClean="0"/>
              <a:t>不断地流着</a:t>
            </a:r>
            <a:r>
              <a:rPr lang="en-US" dirty="0" smtClean="0"/>
              <a:t>,</a:t>
            </a:r>
            <a:r>
              <a:rPr lang="zh-CN" altLang="en-US" dirty="0" smtClean="0"/>
              <a:t>流着</a:t>
            </a:r>
            <a:r>
              <a:rPr lang="en-US" dirty="0" smtClean="0"/>
              <a:t>,</a:t>
            </a:r>
            <a:r>
              <a:rPr lang="zh-CN" altLang="en-US" dirty="0" smtClean="0"/>
              <a:t>流向人的心底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也正是一朵一朵花</a:t>
            </a:r>
            <a:r>
              <a:rPr lang="en-US" dirty="0" smtClean="0"/>
              <a:t>,</a:t>
            </a:r>
            <a:r>
              <a:rPr lang="zh-CN" altLang="en-US" dirty="0" smtClean="0"/>
              <a:t>组成了万花灿烂的流动的瀑布</a:t>
            </a:r>
            <a:r>
              <a:rPr lang="en-US" dirty="0" smtClean="0"/>
              <a:t>”</a:t>
            </a:r>
            <a:r>
              <a:rPr lang="zh-CN" altLang="en-US" dirty="0" smtClean="0"/>
              <a:t>有什么言外之意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928670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美好向上的生命激情浸到了人们的心里</a:t>
            </a:r>
            <a:r>
              <a:rPr lang="en-US" dirty="0" smtClean="0"/>
              <a:t>;</a:t>
            </a:r>
            <a:r>
              <a:rPr lang="zh-CN" altLang="en-US" dirty="0" smtClean="0"/>
              <a:t>由每个努力向上的人</a:t>
            </a:r>
            <a:r>
              <a:rPr lang="en-US" dirty="0" smtClean="0"/>
              <a:t>,</a:t>
            </a:r>
            <a:r>
              <a:rPr lang="zh-CN" altLang="en-US" dirty="0" smtClean="0"/>
              <a:t>组成了充满活力的繁荣昌盛的社会。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四、问题</a:t>
            </a:r>
            <a:r>
              <a:rPr lang="en-US" dirty="0" smtClean="0"/>
              <a:t>:</a:t>
            </a:r>
            <a:r>
              <a:rPr lang="zh-CN" altLang="en-US" dirty="0" smtClean="0"/>
              <a:t>怎样理解</a:t>
            </a:r>
            <a:r>
              <a:rPr lang="en-US" dirty="0" smtClean="0"/>
              <a:t>“</a:t>
            </a:r>
            <a:r>
              <a:rPr lang="zh-CN" altLang="en-US" dirty="0" smtClean="0"/>
              <a:t>花和人都会遇到各种各样的不幸</a:t>
            </a:r>
            <a:r>
              <a:rPr lang="en-US" dirty="0" smtClean="0"/>
              <a:t>,</a:t>
            </a:r>
            <a:r>
              <a:rPr lang="zh-CN" altLang="en-US" dirty="0" smtClean="0"/>
              <a:t>但是生命的长河是无止境的</a:t>
            </a:r>
            <a:r>
              <a:rPr lang="en-US" dirty="0" smtClean="0"/>
              <a:t>”?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遭遇不幸的时候</a:t>
            </a:r>
            <a:r>
              <a:rPr lang="en-US" dirty="0" smtClean="0"/>
              <a:t>,</a:t>
            </a:r>
            <a:r>
              <a:rPr lang="zh-CN" altLang="en-US" dirty="0" smtClean="0"/>
              <a:t>不能被厄运压倒</a:t>
            </a:r>
            <a:r>
              <a:rPr lang="en-US" dirty="0" smtClean="0"/>
              <a:t>,</a:t>
            </a:r>
            <a:r>
              <a:rPr lang="zh-CN" altLang="en-US" dirty="0" smtClean="0"/>
              <a:t>要对生命的美好和长久保持坚定的信念。厄运过后</a:t>
            </a:r>
            <a:r>
              <a:rPr lang="en-US" dirty="0" smtClean="0"/>
              <a:t>,</a:t>
            </a:r>
            <a:r>
              <a:rPr lang="zh-CN" altLang="en-US" dirty="0" smtClean="0"/>
              <a:t>要面对新的生活</a:t>
            </a:r>
            <a:r>
              <a:rPr lang="en-US" dirty="0" smtClean="0"/>
              <a:t>,</a:t>
            </a:r>
            <a:r>
              <a:rPr lang="zh-CN" altLang="en-US" dirty="0" smtClean="0"/>
              <a:t>振奋精神</a:t>
            </a:r>
            <a:r>
              <a:rPr lang="en-US" dirty="0" smtClean="0"/>
              <a:t>,</a:t>
            </a:r>
            <a:r>
              <a:rPr lang="zh-CN" altLang="en-US" dirty="0" smtClean="0"/>
              <a:t>投身到伟大的事业中去。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积累重点词语</a:t>
            </a:r>
            <a:r>
              <a:rPr lang="en-US" dirty="0" smtClean="0"/>
              <a:t>,</a:t>
            </a:r>
            <a:r>
              <a:rPr lang="zh-CN" altLang="en-US" dirty="0" smtClean="0"/>
              <a:t>学习本文的修辞手法并体会其作用。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学习如何运用观察、感受、联想思考的学习方法。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领悟作者的思想感情。体会作者对人生的独特感受</a:t>
            </a:r>
            <a:r>
              <a:rPr lang="en-US" dirty="0" smtClean="0"/>
              <a:t>,</a:t>
            </a:r>
            <a:r>
              <a:rPr lang="zh-CN" altLang="en-US" dirty="0" smtClean="0"/>
              <a:t>体味人生</a:t>
            </a:r>
            <a:r>
              <a:rPr lang="en-US" dirty="0" smtClean="0"/>
              <a:t>,</a:t>
            </a:r>
            <a:r>
              <a:rPr lang="zh-CN" altLang="en-US" dirty="0" smtClean="0"/>
              <a:t>感悟生命。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探究课文</a:t>
            </a:r>
            <a:r>
              <a:rPr lang="en-US" dirty="0" smtClean="0"/>
              <a:t>,</a:t>
            </a:r>
            <a:r>
              <a:rPr lang="zh-CN" altLang="en-US" dirty="0" smtClean="0"/>
              <a:t>感悟生命的顽强、美好和永恒。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4929198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en-US" dirty="0" smtClean="0"/>
              <a:t> 1.</a:t>
            </a:r>
            <a:r>
              <a:rPr lang="zh-CN" altLang="en-US" dirty="0" smtClean="0"/>
              <a:t>通过有感情地反复诵读</a:t>
            </a:r>
            <a:r>
              <a:rPr lang="en-US" dirty="0" smtClean="0"/>
              <a:t>,</a:t>
            </a:r>
            <a:r>
              <a:rPr lang="zh-CN" altLang="en-US" dirty="0" smtClean="0"/>
              <a:t>理解内容。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揣摩词语和重点语句的表现力</a:t>
            </a:r>
            <a:r>
              <a:rPr lang="en-US" dirty="0" smtClean="0"/>
              <a:t>,</a:t>
            </a:r>
            <a:r>
              <a:rPr lang="zh-CN" altLang="en-US" dirty="0" smtClean="0"/>
              <a:t>深化对人生的思索。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揣摩语句</a:t>
            </a:r>
            <a:r>
              <a:rPr lang="en-US" dirty="0" smtClean="0"/>
              <a:t>,</a:t>
            </a:r>
            <a:r>
              <a:rPr lang="zh-CN" altLang="en-US" dirty="0" smtClean="0"/>
              <a:t>谈谈你的理解。</a:t>
            </a:r>
            <a:r>
              <a:rPr lang="en-US" dirty="0" smtClean="0"/>
              <a:t>(</a:t>
            </a:r>
            <a:r>
              <a:rPr lang="zh-CN" altLang="en-US" dirty="0" smtClean="0"/>
              <a:t>注意修辞手法的运用和作者丰富的想象力</a:t>
            </a:r>
            <a:r>
              <a:rPr lang="en-US" dirty="0" smtClean="0"/>
              <a:t>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zh-CN" altLang="en-US" dirty="0" smtClean="0"/>
              <a:t>从未见过开得这样盛的藤萝</a:t>
            </a:r>
            <a:r>
              <a:rPr lang="en-US" dirty="0" smtClean="0"/>
              <a:t>,</a:t>
            </a:r>
            <a:r>
              <a:rPr lang="zh-CN" altLang="en-US" dirty="0" smtClean="0"/>
              <a:t>只见一片辉煌的淡紫色</a:t>
            </a:r>
            <a:r>
              <a:rPr lang="en-US" dirty="0" smtClean="0"/>
              <a:t>,</a:t>
            </a:r>
            <a:r>
              <a:rPr lang="zh-CN" altLang="en-US" dirty="0" smtClean="0"/>
              <a:t>像一条瀑布</a:t>
            </a:r>
            <a:r>
              <a:rPr lang="en-US" dirty="0" smtClean="0"/>
              <a:t>,</a:t>
            </a:r>
            <a:r>
              <a:rPr lang="zh-CN" altLang="en-US" dirty="0" smtClean="0"/>
              <a:t>从空中垂下</a:t>
            </a:r>
            <a:r>
              <a:rPr lang="en-US" dirty="0" smtClean="0"/>
              <a:t>,</a:t>
            </a:r>
            <a:r>
              <a:rPr lang="zh-CN" altLang="en-US" dirty="0" smtClean="0"/>
              <a:t>不见其发端</a:t>
            </a:r>
            <a:r>
              <a:rPr lang="en-US" dirty="0" smtClean="0"/>
              <a:t>,</a:t>
            </a:r>
            <a:r>
              <a:rPr lang="zh-CN" altLang="en-US" dirty="0" smtClean="0"/>
              <a:t>也不见其终极。</a:t>
            </a:r>
          </a:p>
          <a:p>
            <a:r>
              <a:rPr lang="zh-CN" altLang="en-US" dirty="0" smtClean="0"/>
              <a:t>将一树盛开的紫藤萝花比作瀑布</a:t>
            </a:r>
            <a:r>
              <a:rPr lang="en-US" dirty="0" smtClean="0"/>
              <a:t>,</a:t>
            </a:r>
            <a:r>
              <a:rPr lang="zh-CN" altLang="en-US" dirty="0" smtClean="0"/>
              <a:t>显得气势非凡</a:t>
            </a:r>
            <a:r>
              <a:rPr lang="en-US" dirty="0" smtClean="0"/>
              <a:t>,</a:t>
            </a:r>
            <a:r>
              <a:rPr lang="zh-CN" altLang="en-US" dirty="0" smtClean="0"/>
              <a:t>灿烂辉煌</a:t>
            </a:r>
            <a:r>
              <a:rPr lang="en-US" dirty="0" smtClean="0"/>
              <a:t>(</a:t>
            </a:r>
            <a:r>
              <a:rPr lang="zh-CN" altLang="en-US" dirty="0" smtClean="0"/>
              <a:t>或</a:t>
            </a:r>
            <a:r>
              <a:rPr lang="en-US" dirty="0" smtClean="0"/>
              <a:t>“</a:t>
            </a:r>
            <a:r>
              <a:rPr lang="zh-CN" altLang="en-US" dirty="0" smtClean="0"/>
              <a:t>采用比喻的修辞手法</a:t>
            </a:r>
            <a:r>
              <a:rPr lang="en-US" dirty="0" smtClean="0"/>
              <a:t>,</a:t>
            </a:r>
            <a:r>
              <a:rPr lang="zh-CN" altLang="en-US" dirty="0" smtClean="0"/>
              <a:t>表现了紫藤萝花的繁密茂盛的特点</a:t>
            </a:r>
            <a:r>
              <a:rPr lang="en-US" dirty="0" smtClean="0"/>
              <a:t>”)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紫色的大条幅上</a:t>
            </a:r>
            <a:r>
              <a:rPr lang="en-US" dirty="0" smtClean="0"/>
              <a:t>,</a:t>
            </a:r>
            <a:r>
              <a:rPr lang="zh-CN" altLang="en-US" dirty="0" smtClean="0"/>
              <a:t>泛着点点银光</a:t>
            </a:r>
            <a:r>
              <a:rPr lang="en-US" dirty="0" smtClean="0"/>
              <a:t>,</a:t>
            </a:r>
            <a:r>
              <a:rPr lang="zh-CN" altLang="en-US" dirty="0" smtClean="0"/>
              <a:t>就像迸溅的水花。仔细看时</a:t>
            </a:r>
            <a:r>
              <a:rPr lang="en-US" dirty="0" smtClean="0"/>
              <a:t>,</a:t>
            </a:r>
            <a:r>
              <a:rPr lang="zh-CN" altLang="en-US" dirty="0" smtClean="0"/>
              <a:t>才知道那是每一朵紫花中的最浅淡的部分</a:t>
            </a:r>
            <a:r>
              <a:rPr lang="en-US" dirty="0" smtClean="0"/>
              <a:t>,</a:t>
            </a:r>
            <a:r>
              <a:rPr lang="zh-CN" altLang="en-US" dirty="0" smtClean="0"/>
              <a:t>在和阳光互相挑逗。</a:t>
            </a:r>
          </a:p>
          <a:p>
            <a:r>
              <a:rPr lang="zh-CN" altLang="en-US" dirty="0" smtClean="0"/>
              <a:t>细腻地写出了每一朵花不同部位的深浅</a:t>
            </a:r>
            <a:r>
              <a:rPr lang="en-US" dirty="0" smtClean="0"/>
              <a:t>,</a:t>
            </a:r>
            <a:r>
              <a:rPr lang="zh-CN" altLang="en-US" dirty="0" smtClean="0"/>
              <a:t>显得亮丽可爱</a:t>
            </a:r>
            <a:r>
              <a:rPr lang="en-US" dirty="0" smtClean="0"/>
              <a:t>,</a:t>
            </a:r>
            <a:r>
              <a:rPr lang="zh-CN" altLang="en-US" dirty="0" smtClean="0"/>
              <a:t>玲珑剔透</a:t>
            </a:r>
            <a:r>
              <a:rPr lang="en-US" dirty="0" smtClean="0"/>
              <a:t>,</a:t>
            </a:r>
            <a:r>
              <a:rPr lang="zh-CN" altLang="en-US" dirty="0" smtClean="0"/>
              <a:t>既富有动感</a:t>
            </a:r>
            <a:r>
              <a:rPr lang="en-US" dirty="0" smtClean="0"/>
              <a:t>,</a:t>
            </a:r>
            <a:r>
              <a:rPr lang="zh-CN" altLang="en-US" dirty="0" smtClean="0"/>
              <a:t>又富有情趣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3)</a:t>
            </a:r>
            <a:r>
              <a:rPr lang="zh-CN" altLang="en-US" dirty="0" smtClean="0"/>
              <a:t>花朵儿一串挨着一串</a:t>
            </a:r>
            <a:r>
              <a:rPr lang="en-US" dirty="0" smtClean="0"/>
              <a:t>,</a:t>
            </a:r>
            <a:r>
              <a:rPr lang="zh-CN" altLang="en-US" dirty="0" smtClean="0"/>
              <a:t>一朵接着一朵</a:t>
            </a:r>
            <a:r>
              <a:rPr lang="en-US" dirty="0" smtClean="0"/>
              <a:t>,</a:t>
            </a:r>
            <a:r>
              <a:rPr lang="zh-CN" altLang="en-US" dirty="0" smtClean="0"/>
              <a:t>彼此推着挤着</a:t>
            </a:r>
            <a:r>
              <a:rPr lang="en-US" dirty="0" smtClean="0"/>
              <a:t>,</a:t>
            </a:r>
            <a:r>
              <a:rPr lang="zh-CN" altLang="en-US" dirty="0" smtClean="0"/>
              <a:t>好不活泼热闹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zh-CN" altLang="en-US" dirty="0" smtClean="0"/>
              <a:t>采用拟人的修辞手法</a:t>
            </a:r>
            <a:r>
              <a:rPr lang="en-US" dirty="0" smtClean="0"/>
              <a:t>,</a:t>
            </a:r>
            <a:r>
              <a:rPr lang="zh-CN" altLang="en-US" dirty="0" smtClean="0"/>
              <a:t>表现花的勃勃生机和烂漫情趣。</a:t>
            </a:r>
          </a:p>
          <a:p>
            <a:r>
              <a:rPr lang="en-US" dirty="0" smtClean="0"/>
              <a:t>(4)</a:t>
            </a:r>
            <a:r>
              <a:rPr lang="zh-CN" altLang="en-US" dirty="0" smtClean="0"/>
              <a:t>每一朵盛开的花就像是一个小小的张满了的帆</a:t>
            </a:r>
            <a:r>
              <a:rPr lang="en-US" dirty="0" smtClean="0"/>
              <a:t>,</a:t>
            </a:r>
            <a:r>
              <a:rPr lang="zh-CN" altLang="en-US" dirty="0" smtClean="0"/>
              <a:t>帆下带着尖底的舱。船舱鼓鼓的</a:t>
            </a:r>
            <a:r>
              <a:rPr lang="en-US" dirty="0" smtClean="0"/>
              <a:t>,</a:t>
            </a:r>
            <a:r>
              <a:rPr lang="zh-CN" altLang="en-US" dirty="0" smtClean="0"/>
              <a:t>又像一个忍俊不禁的笑容</a:t>
            </a:r>
            <a:r>
              <a:rPr lang="en-US" dirty="0" smtClean="0"/>
              <a:t>,</a:t>
            </a:r>
            <a:r>
              <a:rPr lang="zh-CN" altLang="en-US" dirty="0" smtClean="0"/>
              <a:t>就要绽开似的。</a:t>
            </a:r>
          </a:p>
          <a:p>
            <a:r>
              <a:rPr lang="zh-CN" altLang="en-US" dirty="0" smtClean="0"/>
              <a:t>用帆与船舱的比喻</a:t>
            </a:r>
            <a:r>
              <a:rPr lang="en-US" dirty="0" smtClean="0"/>
              <a:t>,</a:t>
            </a:r>
            <a:r>
              <a:rPr lang="zh-CN" altLang="en-US" dirty="0" smtClean="0"/>
              <a:t>细致地描写了紫藤萝花盛开的状态</a:t>
            </a:r>
            <a:r>
              <a:rPr lang="en-US" dirty="0" smtClean="0"/>
              <a:t>,</a:t>
            </a:r>
            <a:r>
              <a:rPr lang="zh-CN" altLang="en-US" dirty="0" smtClean="0"/>
              <a:t>显得生机勃勃</a:t>
            </a:r>
            <a:r>
              <a:rPr lang="en-US" dirty="0" smtClean="0"/>
              <a:t>;</a:t>
            </a:r>
            <a:r>
              <a:rPr lang="zh-CN" altLang="en-US" dirty="0" smtClean="0"/>
              <a:t>比作笑容</a:t>
            </a:r>
            <a:r>
              <a:rPr lang="en-US" dirty="0" smtClean="0"/>
              <a:t>,</a:t>
            </a:r>
            <a:r>
              <a:rPr lang="zh-CN" altLang="en-US" dirty="0" smtClean="0"/>
              <a:t>更显得美好可爱</a:t>
            </a:r>
            <a:r>
              <a:rPr lang="en-US" dirty="0" smtClean="0"/>
              <a:t>,</a:t>
            </a:r>
            <a:r>
              <a:rPr lang="zh-CN" altLang="en-US" dirty="0" smtClean="0"/>
              <a:t>也抒发了作者喜悦的心情。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952596" y="2571744"/>
            <a:ext cx="8715046" cy="3500462"/>
            <a:chOff x="1952596" y="2571744"/>
            <a:chExt cx="8715046" cy="3500462"/>
          </a:xfrm>
        </p:grpSpPr>
        <p:pic>
          <p:nvPicPr>
            <p:cNvPr id="9" name="16CZYWDXA7NJ4T3.eps" descr="id:2147499744;FounderCES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52596" y="2571744"/>
              <a:ext cx="8715046" cy="3500462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7953388" y="4000504"/>
              <a:ext cx="2500330" cy="428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6524628" y="4786322"/>
              <a:ext cx="1785950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7810512" y="3929066"/>
            <a:ext cx="3429024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生命的长河永无止境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6310314" y="4643446"/>
            <a:ext cx="2857520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生死谜、手足情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1310974" cy="18573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通感就是把不同感官的感觉沟通起来</a:t>
            </a:r>
            <a:r>
              <a:rPr lang="en-US" dirty="0" smtClean="0"/>
              <a:t>,</a:t>
            </a:r>
            <a:r>
              <a:rPr lang="zh-CN" altLang="en-US" dirty="0" smtClean="0"/>
              <a:t>借联想引起感觉转移</a:t>
            </a:r>
            <a:r>
              <a:rPr lang="en-US" dirty="0" smtClean="0"/>
              <a:t>,“</a:t>
            </a:r>
            <a:r>
              <a:rPr lang="zh-CN" altLang="en-US" dirty="0" smtClean="0"/>
              <a:t>以感觉写感觉</a:t>
            </a:r>
            <a:r>
              <a:rPr lang="en-US" dirty="0" smtClean="0"/>
              <a:t>”</a:t>
            </a:r>
            <a:r>
              <a:rPr lang="zh-CN" altLang="en-US" dirty="0" smtClean="0"/>
              <a:t>。文学艺术创作和鉴赏中各种感觉器官间的互相沟通</a:t>
            </a:r>
            <a:r>
              <a:rPr lang="en-US" dirty="0" smtClean="0"/>
              <a:t>,</a:t>
            </a:r>
            <a:r>
              <a:rPr lang="zh-CN" altLang="en-US" dirty="0" smtClean="0"/>
              <a:t>是指视觉、听觉、触觉、嗅觉等各种官能可以沟通</a:t>
            </a:r>
            <a:r>
              <a:rPr lang="en-US" dirty="0" smtClean="0"/>
              <a:t>,</a:t>
            </a:r>
            <a:r>
              <a:rPr lang="zh-CN" altLang="en-US" dirty="0" smtClean="0"/>
              <a:t>不分界限</a:t>
            </a:r>
            <a:r>
              <a:rPr lang="en-US" dirty="0" smtClean="0"/>
              <a:t>,</a:t>
            </a:r>
            <a:r>
              <a:rPr lang="zh-CN" altLang="en-US" dirty="0" smtClean="0"/>
              <a:t>它是人们共有的一种生理、心理现象</a:t>
            </a:r>
            <a:r>
              <a:rPr lang="en-US" dirty="0" smtClean="0"/>
              <a:t>,</a:t>
            </a:r>
            <a:r>
              <a:rPr lang="zh-CN" altLang="en-US" dirty="0" smtClean="0"/>
              <a:t>与人的社会实践能力的培养也分不开。在通感中</a:t>
            </a:r>
            <a:r>
              <a:rPr lang="en-US" dirty="0" smtClean="0"/>
              <a:t>,</a:t>
            </a:r>
            <a:r>
              <a:rPr lang="zh-CN" altLang="en-US" dirty="0" smtClean="0"/>
              <a:t>颜色似乎有温度</a:t>
            </a:r>
            <a:r>
              <a:rPr lang="en-US" dirty="0" smtClean="0"/>
              <a:t>,</a:t>
            </a:r>
            <a:r>
              <a:rPr lang="zh-CN" altLang="en-US" dirty="0" smtClean="0"/>
              <a:t>声音似乎有形象</a:t>
            </a:r>
            <a:r>
              <a:rPr lang="en-US" dirty="0" smtClean="0"/>
              <a:t>,</a:t>
            </a:r>
            <a:r>
              <a:rPr lang="zh-CN" altLang="en-US" dirty="0" smtClean="0"/>
              <a:t>冷暖似乎有重量。如</a:t>
            </a:r>
            <a:r>
              <a:rPr lang="en-US" dirty="0" smtClean="0"/>
              <a:t>“</a:t>
            </a:r>
            <a:r>
              <a:rPr lang="zh-CN" altLang="en-US" dirty="0" smtClean="0"/>
              <a:t>光亮</a:t>
            </a:r>
            <a:r>
              <a:rPr lang="en-US" dirty="0" smtClean="0"/>
              <a:t>”,</a:t>
            </a:r>
            <a:r>
              <a:rPr lang="zh-CN" altLang="en-US" dirty="0" smtClean="0"/>
              <a:t>也说</a:t>
            </a:r>
            <a:r>
              <a:rPr lang="en-US" dirty="0" smtClean="0"/>
              <a:t>“</a:t>
            </a:r>
            <a:r>
              <a:rPr lang="zh-CN" altLang="en-US" dirty="0" smtClean="0"/>
              <a:t>响亮</a:t>
            </a:r>
            <a:r>
              <a:rPr lang="en-US" dirty="0" smtClean="0"/>
              <a:t>”,</a:t>
            </a:r>
            <a:r>
              <a:rPr lang="zh-CN" altLang="en-US" dirty="0" smtClean="0"/>
              <a:t>仿佛视觉和听觉相通</a:t>
            </a:r>
            <a:r>
              <a:rPr lang="en-US" dirty="0" smtClean="0"/>
              <a:t>;</a:t>
            </a:r>
            <a:r>
              <a:rPr lang="zh-CN" altLang="en-US" dirty="0" smtClean="0"/>
              <a:t>如</a:t>
            </a:r>
            <a:r>
              <a:rPr lang="en-US" dirty="0" smtClean="0"/>
              <a:t>“</a:t>
            </a:r>
            <a:r>
              <a:rPr lang="zh-CN" altLang="en-US" dirty="0" smtClean="0"/>
              <a:t>热闹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冷静</a:t>
            </a:r>
            <a:r>
              <a:rPr lang="en-US" dirty="0" smtClean="0"/>
              <a:t>”,</a:t>
            </a:r>
            <a:r>
              <a:rPr lang="zh-CN" altLang="en-US" dirty="0" smtClean="0"/>
              <a:t>视觉和听觉相通。用现代心理学或语言学的术语来说</a:t>
            </a:r>
            <a:r>
              <a:rPr lang="en-US" dirty="0" smtClean="0"/>
              <a:t>,</a:t>
            </a:r>
            <a:r>
              <a:rPr lang="zh-CN" altLang="en-US" dirty="0" smtClean="0"/>
              <a:t>这些都是</a:t>
            </a:r>
            <a:r>
              <a:rPr lang="en-US" dirty="0" smtClean="0"/>
              <a:t>“</a:t>
            </a:r>
            <a:r>
              <a:rPr lang="zh-CN" altLang="en-US" dirty="0" smtClean="0"/>
              <a:t>通感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通感技巧的运用</a:t>
            </a:r>
            <a:r>
              <a:rPr lang="en-US" dirty="0" smtClean="0"/>
              <a:t>,</a:t>
            </a:r>
            <a:r>
              <a:rPr lang="zh-CN" altLang="en-US" dirty="0" smtClean="0"/>
              <a:t>能突破语言的局限性</a:t>
            </a:r>
            <a:r>
              <a:rPr lang="en-US" dirty="0" smtClean="0"/>
              <a:t>,</a:t>
            </a:r>
            <a:r>
              <a:rPr lang="zh-CN" altLang="en-US" dirty="0" smtClean="0"/>
              <a:t>丰富表情达意的审美情趣</a:t>
            </a:r>
            <a:r>
              <a:rPr lang="en-US" dirty="0" smtClean="0"/>
              <a:t>,</a:t>
            </a:r>
            <a:r>
              <a:rPr lang="zh-CN" altLang="en-US" dirty="0" smtClean="0"/>
              <a:t>起到增强文采的艺术效果。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596726" cy="435771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同学们</a:t>
            </a:r>
            <a:r>
              <a:rPr lang="en-US" dirty="0" smtClean="0"/>
              <a:t>,</a:t>
            </a:r>
            <a:r>
              <a:rPr lang="zh-CN" altLang="en-US" dirty="0" smtClean="0"/>
              <a:t>当你面对美好的大自然时</a:t>
            </a:r>
            <a:r>
              <a:rPr lang="en-US" dirty="0" smtClean="0"/>
              <a:t>,</a:t>
            </a:r>
            <a:r>
              <a:rPr lang="zh-CN" altLang="en-US" dirty="0" smtClean="0"/>
              <a:t>你会感受到大自然赋予了我们很多。自然界中有各种各样的花草</a:t>
            </a:r>
            <a:r>
              <a:rPr lang="en-US" dirty="0" smtClean="0"/>
              <a:t>,</a:t>
            </a:r>
            <a:r>
              <a:rPr lang="zh-CN" altLang="en-US" dirty="0" smtClean="0"/>
              <a:t>同样的花草可能会唤起不同的人不同的审美感受。有人喜欢富贵的牡丹</a:t>
            </a:r>
            <a:r>
              <a:rPr lang="en-US" dirty="0" smtClean="0"/>
              <a:t>,</a:t>
            </a:r>
            <a:r>
              <a:rPr lang="zh-CN" altLang="en-US" dirty="0" smtClean="0"/>
              <a:t>有人关注</a:t>
            </a:r>
            <a:r>
              <a:rPr lang="en-US" dirty="0" smtClean="0"/>
              <a:t>“</a:t>
            </a:r>
            <a:r>
              <a:rPr lang="zh-CN" altLang="en-US" dirty="0" smtClean="0"/>
              <a:t>出淤泥而不染</a:t>
            </a:r>
            <a:r>
              <a:rPr lang="en-US" dirty="0" smtClean="0"/>
              <a:t>”</a:t>
            </a:r>
            <a:r>
              <a:rPr lang="zh-CN" altLang="en-US" dirty="0" smtClean="0"/>
              <a:t>的荷花</a:t>
            </a:r>
            <a:r>
              <a:rPr lang="en-US" dirty="0" smtClean="0"/>
              <a:t>,</a:t>
            </a:r>
            <a:r>
              <a:rPr lang="zh-CN" altLang="en-US" dirty="0" smtClean="0"/>
              <a:t>还有人赞美坚强的蜡梅</a:t>
            </a:r>
            <a:r>
              <a:rPr lang="en-US" dirty="0" smtClean="0"/>
              <a:t>,</a:t>
            </a:r>
            <a:r>
              <a:rPr lang="zh-CN" altLang="en-US" dirty="0" smtClean="0"/>
              <a:t>然而女作家宗璞注意的却是丁香、二月兰、玉簪、木槿、紫藤萝这样的花。这些花虽平凡而柔弱</a:t>
            </a:r>
            <a:r>
              <a:rPr lang="en-US" dirty="0" smtClean="0"/>
              <a:t>,</a:t>
            </a:r>
            <a:r>
              <a:rPr lang="zh-CN" altLang="en-US" dirty="0" smtClean="0"/>
              <a:t>却有着生命的尊严和蓬勃。作者笔下的紫藤萝有炫人眼目的美丽</a:t>
            </a:r>
            <a:r>
              <a:rPr lang="en-US" dirty="0" smtClean="0"/>
              <a:t>,</a:t>
            </a:r>
            <a:r>
              <a:rPr lang="zh-CN" altLang="en-US" dirty="0" smtClean="0"/>
              <a:t>有跳跃闪烁的生命。作者从这些小小的生命中发掘出许多美好的品格</a:t>
            </a:r>
            <a:r>
              <a:rPr lang="en-US" dirty="0" smtClean="0"/>
              <a:t>,</a:t>
            </a:r>
            <a:r>
              <a:rPr lang="zh-CN" altLang="en-US" dirty="0" smtClean="0"/>
              <a:t>并借此表达对美好人性的追求。下面让我们接着品味这篇散文</a:t>
            </a:r>
            <a:r>
              <a:rPr lang="en-US" dirty="0" smtClean="0"/>
              <a:t>,</a:t>
            </a:r>
            <a:r>
              <a:rPr lang="zh-CN" altLang="en-US" dirty="0" smtClean="0"/>
              <a:t>看看作者是如何传达这样一种追求的。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阅读课文</a:t>
            </a:r>
            <a:r>
              <a:rPr lang="en-US" dirty="0" smtClean="0"/>
              <a:t>,</a:t>
            </a:r>
            <a:r>
              <a:rPr lang="zh-CN" altLang="en-US" dirty="0" smtClean="0"/>
              <a:t>回答问题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回答问题前</a:t>
            </a:r>
            <a:r>
              <a:rPr lang="en-US" dirty="0" smtClean="0"/>
              <a:t>,</a:t>
            </a:r>
            <a:r>
              <a:rPr lang="zh-CN" altLang="en-US" dirty="0" smtClean="0"/>
              <a:t>首先看看作者的人生经历的介绍</a:t>
            </a:r>
            <a:r>
              <a:rPr lang="en-US" dirty="0" smtClean="0"/>
              <a:t>,</a:t>
            </a:r>
            <a:r>
              <a:rPr lang="zh-CN" altLang="en-US" dirty="0" smtClean="0"/>
              <a:t>再结合课文回答。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阅读知识链接</a:t>
            </a:r>
            <a:r>
              <a:rPr lang="en-US" dirty="0" smtClean="0"/>
              <a:t>,</a:t>
            </a:r>
            <a:r>
              <a:rPr lang="zh-CN" altLang="en-US" dirty="0" smtClean="0"/>
              <a:t>为赏析文章做准备。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第</a:t>
            </a:r>
            <a:r>
              <a:rPr lang="en-US" dirty="0" smtClean="0"/>
              <a:t>3</a:t>
            </a:r>
            <a:r>
              <a:rPr lang="zh-CN" altLang="en-US" dirty="0" smtClean="0"/>
              <a:t>段中</a:t>
            </a:r>
            <a:r>
              <a:rPr lang="en-US" dirty="0" smtClean="0"/>
              <a:t>“</a:t>
            </a:r>
            <a:r>
              <a:rPr lang="zh-CN" altLang="en-US" dirty="0" smtClean="0"/>
              <a:t>这里春红已谢</a:t>
            </a:r>
            <a:r>
              <a:rPr lang="en-US" dirty="0" smtClean="0"/>
              <a:t>,</a:t>
            </a:r>
            <a:r>
              <a:rPr lang="zh-CN" altLang="en-US" dirty="0" smtClean="0"/>
              <a:t>没有赏花的人群</a:t>
            </a:r>
            <a:r>
              <a:rPr lang="en-US" dirty="0" smtClean="0"/>
              <a:t>,</a:t>
            </a:r>
            <a:r>
              <a:rPr lang="zh-CN" altLang="en-US" dirty="0" smtClean="0"/>
              <a:t>也没有蜂围蝶阵。有的就是这一树闪光的、盛开的藤萝</a:t>
            </a:r>
            <a:r>
              <a:rPr lang="en-US" dirty="0" smtClean="0"/>
              <a:t>”,</a:t>
            </a:r>
            <a:r>
              <a:rPr lang="zh-CN" altLang="en-US" dirty="0" smtClean="0"/>
              <a:t>运用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的写作手法</a:t>
            </a:r>
            <a:r>
              <a:rPr lang="en-US" dirty="0" smtClean="0"/>
              <a:t>,</a:t>
            </a:r>
            <a:r>
              <a:rPr lang="zh-CN" altLang="en-US" dirty="0" smtClean="0"/>
              <a:t>其作用是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									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881950" y="3571876"/>
            <a:ext cx="142876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对比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1095340" y="4857760"/>
            <a:ext cx="321471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寂寞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的个性特征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1738282" y="4214818"/>
            <a:ext cx="921550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不仅写出了紫藤萝花的生机盎然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还暗示了紫藤萝花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甘于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作者按照什么顺序对盛开的紫藤萝进行描写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1595406" y="1785926"/>
            <a:ext cx="9286940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是按从整体到局部的顺序描写的。先写盛开的紫藤萝花像瀑布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再写花穗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最后写花朵。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这篇课文表现了怎样的中心思想</a:t>
            </a:r>
            <a:r>
              <a:rPr lang="en-US" dirty="0" smtClean="0"/>
              <a:t>?</a:t>
            </a:r>
            <a:r>
              <a:rPr lang="zh-CN" altLang="en-US" dirty="0" smtClean="0"/>
              <a:t>找出最能表现课文中心的句子。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881026" y="2428868"/>
            <a:ext cx="10715700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作者见到一树盛开的紫藤萝花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睹物释怀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由花儿从衰到盛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感悟到人生的美好和生命的永恒。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花和人都会遇到各种各样的不幸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但是生命的长河是无止境的。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5.“</a:t>
            </a:r>
            <a:r>
              <a:rPr lang="zh-CN" altLang="en-US" dirty="0" smtClean="0"/>
              <a:t>我心上的关于生死的疑惑</a:t>
            </a:r>
            <a:r>
              <a:rPr lang="en-US" dirty="0" smtClean="0"/>
              <a:t>,</a:t>
            </a:r>
            <a:r>
              <a:rPr lang="zh-CN" altLang="en-US" dirty="0" smtClean="0"/>
              <a:t>关于疾病的痛楚</a:t>
            </a:r>
            <a:r>
              <a:rPr lang="en-US" dirty="0" smtClean="0"/>
              <a:t>”</a:t>
            </a:r>
            <a:r>
              <a:rPr lang="zh-CN" altLang="en-US" dirty="0" smtClean="0"/>
              <a:t>是指什么</a:t>
            </a:r>
            <a:r>
              <a:rPr lang="en-US" dirty="0" smtClean="0"/>
              <a:t>?</a:t>
            </a:r>
            <a:r>
              <a:rPr lang="zh-CN" altLang="en-US" dirty="0" smtClean="0"/>
              <a:t>为什么后来又感到</a:t>
            </a:r>
            <a:r>
              <a:rPr lang="en-US" dirty="0" smtClean="0"/>
              <a:t>“</a:t>
            </a:r>
            <a:r>
              <a:rPr lang="zh-CN" altLang="en-US" dirty="0" smtClean="0"/>
              <a:t>精神的宁静和生的喜悦</a:t>
            </a:r>
            <a:r>
              <a:rPr lang="en-US" dirty="0" smtClean="0"/>
              <a:t>”?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881026" y="2428868"/>
            <a:ext cx="10429948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我心上的关于生死的疑惑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关于疾病的痛楚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是指小弟患绝症的悲伤。因为作者看到紫藤萝花虽然在十多年前也有过不幸的遭遇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也曾零落过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但它现在依然开得生机蓬勃。作者感悟到生命的永恒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所以感到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精神的宁静和生的喜悦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。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细读文章</a:t>
            </a:r>
            <a:r>
              <a:rPr lang="en-US" dirty="0" smtClean="0"/>
              <a:t>,</a:t>
            </a:r>
            <a:r>
              <a:rPr lang="zh-CN" altLang="en-US" dirty="0" smtClean="0"/>
              <a:t>讨论问题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作者的思想感情发生了怎样的变化</a:t>
            </a:r>
            <a:r>
              <a:rPr lang="en-US" dirty="0" smtClean="0"/>
              <a:t>?</a:t>
            </a:r>
            <a:r>
              <a:rPr lang="zh-CN" altLang="en-US" dirty="0" smtClean="0"/>
              <a:t>为什么会发生这样的变化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952464" y="3071810"/>
            <a:ext cx="10072758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因为家庭遭遇迫害、小弟身患绝症等不幸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多年来焦虑和悲痛一直压在作者的心头。面对生机勃勃的紫藤萝花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作者深受启发和鼓舞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产生了精神上的宁静和生的喜悦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进而感悟出人生的哲理。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2734</TotalTime>
  <Words>1723</Words>
  <Application>Microsoft Office PowerPoint</Application>
  <PresentationFormat>自定义</PresentationFormat>
  <Paragraphs>76</Paragraphs>
  <Slides>25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630</cp:revision>
  <dcterms:created xsi:type="dcterms:W3CDTF">2017-02-11T06:33:00Z</dcterms:created>
  <dcterms:modified xsi:type="dcterms:W3CDTF">2019-12-14T10:16:02Z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