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673" r:id="rId2"/>
  </p:sldMasterIdLst>
  <p:notesMasterIdLst>
    <p:notesMasterId r:id="rId28"/>
  </p:notesMasterIdLst>
  <p:handoutMasterIdLst>
    <p:handoutMasterId r:id="rId29"/>
  </p:handoutMasterIdLst>
  <p:sldIdLst>
    <p:sldId id="371" r:id="rId3"/>
    <p:sldId id="429" r:id="rId4"/>
    <p:sldId id="444" r:id="rId5"/>
    <p:sldId id="428" r:id="rId6"/>
    <p:sldId id="445" r:id="rId7"/>
    <p:sldId id="443" r:id="rId8"/>
    <p:sldId id="477" r:id="rId9"/>
    <p:sldId id="397" r:id="rId10"/>
    <p:sldId id="511" r:id="rId11"/>
    <p:sldId id="512" r:id="rId12"/>
    <p:sldId id="513" r:id="rId13"/>
    <p:sldId id="492" r:id="rId14"/>
    <p:sldId id="494" r:id="rId15"/>
    <p:sldId id="495" r:id="rId16"/>
    <p:sldId id="464" r:id="rId17"/>
    <p:sldId id="465" r:id="rId18"/>
    <p:sldId id="466" r:id="rId19"/>
    <p:sldId id="467" r:id="rId20"/>
    <p:sldId id="500" r:id="rId21"/>
    <p:sldId id="501" r:id="rId22"/>
    <p:sldId id="514" r:id="rId23"/>
    <p:sldId id="515" r:id="rId24"/>
    <p:sldId id="516" r:id="rId25"/>
    <p:sldId id="476" r:id="rId26"/>
    <p:sldId id="395" r:id="rId27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5pPr>
    <a:lvl6pPr marL="22860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6pPr>
    <a:lvl7pPr marL="27432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7pPr>
    <a:lvl8pPr marL="32004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8pPr>
    <a:lvl9pPr marL="36576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205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FF"/>
    <a:srgbClr val="FFFFFF"/>
    <a:srgbClr val="B608C8"/>
    <a:srgbClr val="EE8012"/>
    <a:srgbClr val="EB9415"/>
    <a:srgbClr val="35CBC4"/>
    <a:srgbClr val="558335"/>
    <a:srgbClr val="EB6FC8"/>
    <a:srgbClr val="000000"/>
    <a:srgbClr val="C9C9C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主题样式 2 - 强调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2088" autoAdjust="0"/>
    <p:restoredTop sz="97536" autoAdjust="0"/>
  </p:normalViewPr>
  <p:slideViewPr>
    <p:cSldViewPr>
      <p:cViewPr>
        <p:scale>
          <a:sx n="40" d="100"/>
          <a:sy n="40" d="100"/>
        </p:scale>
        <p:origin x="-276" y="-492"/>
      </p:cViewPr>
      <p:guideLst>
        <p:guide orient="horz" pos="2205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1" d="100"/>
          <a:sy n="41" d="100"/>
        </p:scale>
        <p:origin x="-1782" y="-11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67A1F79-9674-45EB-B8A6-1351A6753A23}" type="datetimeFigureOut">
              <a:rPr lang="zh-CN" altLang="en-US"/>
              <a:pPr>
                <a:defRPr/>
              </a:pPr>
              <a:t>2019/12/13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4A824B8-E200-4359-8853-E0F6A88E97B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6695BAE-1F34-42A7-8D3E-D1B8CD91B1BA}" type="datetimeFigureOut">
              <a:rPr lang="zh-CN" altLang="en-US"/>
              <a:pPr>
                <a:defRPr/>
              </a:pPr>
              <a:t>2019/12/13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51922F9-717D-48C6-9265-54BFA63D79C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51922F9-717D-48C6-9265-54BFA63D79CE}" type="slidenum">
              <a:rPr lang="zh-CN" altLang="en-US" smtClean="0"/>
              <a:pPr>
                <a:defRPr/>
              </a:pPr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860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4CAB7FD-21D3-41BA-B92E-E96B567A9861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539288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148904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6712" y="1571612"/>
            <a:ext cx="10930014" cy="4643470"/>
          </a:xfrm>
          <a:prstGeom prst="round2Same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effectLst/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下箭头标注 3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学习目标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421481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xmlns="" val="18979127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81026" y="2714620"/>
            <a:ext cx="10358510" cy="185738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预习导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8" name="下箭头标注 7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预习导学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571744"/>
            <a:ext cx="10358510" cy="857256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7" name="下箭头标注 6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合作探究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428868"/>
            <a:ext cx="10358510" cy="78581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07167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0" name="Picture 1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9091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422CB99-868B-43A7-BE81-7449AC7F803D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  <p:sp>
        <p:nvSpPr>
          <p:cNvPr id="89092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AC4F539-E542-443C-8D1B-154377A4059F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7" r:id="rId1"/>
    <p:sldLayoutId id="2147483690" r:id="rId2"/>
  </p:sldLayoutIdLst>
  <p:transition spd="slow"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5">
            <a:extLst>
              <a:ext uri="{FF2B5EF4-FFF2-40B4-BE49-F238E27FC236}">
                <a16:creationId xmlns:a16="http://schemas.microsoft.com/office/drawing/2014/main" xmlns="" id="{90C972B7-75CB-4FE4-A103-D9FCE618E34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5380" y="19160"/>
            <a:ext cx="1059087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7" name="矩形 9">
            <a:extLst>
              <a:ext uri="{FF2B5EF4-FFF2-40B4-BE49-F238E27FC236}">
                <a16:creationId xmlns:a16="http://schemas.microsoft.com/office/drawing/2014/main" xmlns="" id="{4B876050-6EAA-4FC6-AA85-6FF1AFFCB4FE}"/>
              </a:ext>
            </a:extLst>
          </p:cNvPr>
          <p:cNvSpPr/>
          <p:nvPr userDrawn="1"/>
        </p:nvSpPr>
        <p:spPr>
          <a:xfrm>
            <a:off x="1452530" y="0"/>
            <a:ext cx="10739470" cy="542925"/>
          </a:xfrm>
          <a:prstGeom prst="snip2DiagRect">
            <a:avLst>
              <a:gd name="adj1" fmla="val 50000"/>
              <a:gd name="adj2" fmla="val 16667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9" name="矩形 12">
            <a:extLst>
              <a:ext uri="{FF2B5EF4-FFF2-40B4-BE49-F238E27FC236}">
                <a16:creationId xmlns:a16="http://schemas.microsoft.com/office/drawing/2014/main" xmlns="" id="{E9B06FAD-39AE-4A0A-AA38-3ACDEF7CD4D7}"/>
              </a:ext>
            </a:extLst>
          </p:cNvPr>
          <p:cNvSpPr/>
          <p:nvPr userDrawn="1"/>
        </p:nvSpPr>
        <p:spPr>
          <a:xfrm>
            <a:off x="0" y="106785"/>
            <a:ext cx="1353568" cy="369887"/>
          </a:xfrm>
          <a:prstGeom prst="rect">
            <a:avLst/>
          </a:prstGeom>
        </p:spPr>
        <p:txBody>
          <a:bodyPr/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第  </a:t>
            </a:r>
            <a:fld id="{E29A5833-BF3C-46DD-ABB9-8C7DF1E18923}" type="slidenum">
              <a:rPr lang="zh-CN" altLang="en-US" sz="1600" b="1" smtClean="0">
                <a:solidFill>
                  <a:srgbClr val="0070C0"/>
                </a:solidFill>
                <a:latin typeface="+mn-lt"/>
                <a:ea typeface="+mn-ea"/>
              </a:rPr>
              <a:pPr algn="dist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zh-CN" altLang="en-US" sz="1600" b="0" dirty="0">
                <a:solidFill>
                  <a:srgbClr val="0070C0"/>
                </a:solidFill>
                <a:latin typeface="+mn-lt"/>
                <a:ea typeface="+mn-ea"/>
              </a:rPr>
              <a:t>  </a:t>
            </a: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页</a:t>
            </a:r>
          </a:p>
        </p:txBody>
      </p:sp>
      <p:sp>
        <p:nvSpPr>
          <p:cNvPr id="12" name="Rectangle 5">
            <a:extLst>
              <a:ext uri="{FF2B5EF4-FFF2-40B4-BE49-F238E27FC236}">
                <a16:creationId xmlns:a16="http://schemas.microsoft.com/office/drawing/2014/main" xmlns="" id="{87DB1F45-732C-4526-A59D-CF5FB69A3C2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8506" y="22336"/>
            <a:ext cx="1052736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" name="TextBox 13">
            <a:extLst>
              <a:ext uri="{FF2B5EF4-FFF2-40B4-BE49-F238E27FC236}">
                <a16:creationId xmlns:a16="http://schemas.microsoft.com/office/drawing/2014/main" xmlns="" id="{AB1CAB90-8933-4F54-8877-27446346C721}"/>
              </a:ext>
            </a:extLst>
          </p:cNvPr>
          <p:cNvSpPr txBox="1"/>
          <p:nvPr userDrawn="1"/>
        </p:nvSpPr>
        <p:spPr>
          <a:xfrm>
            <a:off x="10302911" y="173038"/>
            <a:ext cx="1008063" cy="338554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 smtClean="0">
                <a:solidFill>
                  <a:schemeClr val="tx1"/>
                </a:solidFill>
                <a:latin typeface="微软雅黑" pitchFamily="34" charset="-122"/>
              </a:rPr>
              <a:t>第四单元</a:t>
            </a:r>
            <a:endParaRPr lang="en-US" altLang="zh-CN" sz="1600" b="1" dirty="0">
              <a:solidFill>
                <a:schemeClr val="tx1"/>
              </a:solidFill>
              <a:latin typeface="微软雅黑" pitchFamily="34" charset="-122"/>
            </a:endParaRPr>
          </a:p>
        </p:txBody>
      </p:sp>
      <p:sp>
        <p:nvSpPr>
          <p:cNvPr id="14" name="TextBox 15">
            <a:extLst>
              <a:ext uri="{FF2B5EF4-FFF2-40B4-BE49-F238E27FC236}">
                <a16:creationId xmlns:a16="http://schemas.microsoft.com/office/drawing/2014/main" xmlns="" id="{2C3804B7-DF39-4FDD-983B-BA3CDF4C0456}"/>
              </a:ext>
            </a:extLst>
          </p:cNvPr>
          <p:cNvSpPr txBox="1"/>
          <p:nvPr userDrawn="1"/>
        </p:nvSpPr>
        <p:spPr>
          <a:xfrm>
            <a:off x="10310842" y="614016"/>
            <a:ext cx="1008063" cy="369332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/>
            <a:r>
              <a:rPr lang="en-US" altLang="zh-CN" sz="1800" b="1" dirty="0" smtClean="0">
                <a:solidFill>
                  <a:schemeClr val="accent5">
                    <a:lumMod val="50000"/>
                  </a:schemeClr>
                </a:solidFill>
                <a:latin typeface="微软雅黑" pitchFamily="34" charset="-122"/>
              </a:rPr>
              <a:t>16</a:t>
            </a:r>
            <a:endParaRPr lang="en-US" altLang="zh-CN" sz="1800" b="1" dirty="0">
              <a:solidFill>
                <a:schemeClr val="accent5">
                  <a:lumMod val="50000"/>
                </a:schemeClr>
              </a:solidFill>
              <a:latin typeface="微软雅黑" pitchFamily="34" charset="-122"/>
            </a:endParaRPr>
          </a:p>
        </p:txBody>
      </p: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xmlns="" id="{0804E4FB-3903-488F-BBD8-8EC5686172E5}"/>
              </a:ext>
            </a:extLst>
          </p:cNvPr>
          <p:cNvCxnSpPr/>
          <p:nvPr userDrawn="1"/>
        </p:nvCxnSpPr>
        <p:spPr>
          <a:xfrm>
            <a:off x="10455355" y="536575"/>
            <a:ext cx="720725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80779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96" r:id="rId2"/>
    <p:sldLayoutId id="2147483698" r:id="rId3"/>
    <p:sldLayoutId id="2147483694" r:id="rId4"/>
    <p:sldLayoutId id="2147483693" r:id="rId5"/>
    <p:sldLayoutId id="2147483691" r:id="rId6"/>
    <p:sldLayoutId id="2147483695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__1.docx"/><Relationship Id="rId2" Type="http://schemas.openxmlformats.org/officeDocument/2006/relationships/slideLayout" Target="../slideLayouts/slideLayout9.xml"/><Relationship Id="rId1" Type="http://schemas.openxmlformats.org/officeDocument/2006/relationships/vmlDrawing" Target="../drawings/vmlDrawing1.v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A_文本框 26">
            <a:extLst>
              <a:ext uri="{FF2B5EF4-FFF2-40B4-BE49-F238E27FC236}">
                <a16:creationId xmlns:a16="http://schemas.microsoft.com/office/drawing/2014/main" xmlns="" id="{BF4CD2C8-D272-4AC8-B9D7-A5F0AF826858}"/>
              </a:ext>
            </a:extLst>
          </p:cNvPr>
          <p:cNvSpPr txBox="1"/>
          <p:nvPr/>
        </p:nvSpPr>
        <p:spPr>
          <a:xfrm>
            <a:off x="595274" y="428604"/>
            <a:ext cx="3338411" cy="52322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4000">
                <a:solidFill>
                  <a:srgbClr val="3F403E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rPr lang="zh-CN" altLang="en-US" sz="28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Fill>
                  <a:solidFill>
                    <a:srgbClr val="0000FF"/>
                  </a:solidFill>
                </a:uFill>
                <a:latin typeface="黑体" panose="02010609060101010101" pitchFamily="49" charset="-122"/>
                <a:ea typeface="黑体" panose="02010609060101010101" pitchFamily="49" charset="-122"/>
              </a:rPr>
              <a:t>导学案课堂同步用书</a:t>
            </a:r>
            <a:endParaRPr sz="2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uFill>
                <a:solidFill>
                  <a:srgbClr val="0000FF"/>
                </a:solidFill>
              </a:u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xmlns="" id="{F2E513BD-603F-40C5-8B26-136735651DD9}"/>
              </a:ext>
            </a:extLst>
          </p:cNvPr>
          <p:cNvSpPr txBox="1"/>
          <p:nvPr/>
        </p:nvSpPr>
        <p:spPr>
          <a:xfrm>
            <a:off x="8667768" y="642918"/>
            <a:ext cx="3143272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七年级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语文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 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人教版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下册</a:t>
            </a:r>
            <a:endParaRPr lang="zh-CN" altLang="en-US" sz="1600" dirty="0">
              <a:solidFill>
                <a:schemeClr val="accent1">
                  <a:lumMod val="75000"/>
                  <a:lumOff val="25000"/>
                </a:schemeClr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810116" y="4000504"/>
            <a:ext cx="295465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/>
              <a:t>16.</a:t>
            </a:r>
            <a:r>
              <a:rPr lang="zh-CN" altLang="en-US" sz="3600" dirty="0" smtClean="0"/>
              <a:t>短 文 两 </a:t>
            </a:r>
            <a:r>
              <a:rPr lang="zh-CN" altLang="en-US" sz="3600" dirty="0" smtClean="0"/>
              <a:t>篇</a:t>
            </a:r>
            <a:endParaRPr lang="zh-CN" altLang="en-US" sz="3600" dirty="0" smtClean="0"/>
          </a:p>
        </p:txBody>
      </p:sp>
      <p:sp>
        <p:nvSpPr>
          <p:cNvPr id="24" name="动作按钮: 声音 23">
            <a:hlinkClick r:id="" action="ppaction://noaction" highlightClick="1">
              <a:snd r:embed="rId2" name="applause.wav" builtIn="1"/>
            </a:hlinkClick>
          </p:cNvPr>
          <p:cNvSpPr/>
          <p:nvPr/>
        </p:nvSpPr>
        <p:spPr>
          <a:xfrm>
            <a:off x="3524232" y="4000504"/>
            <a:ext cx="928694" cy="642942"/>
          </a:xfrm>
          <a:prstGeom prst="actionButtonSound">
            <a:avLst/>
          </a:prstGeom>
          <a:ln w="25400">
            <a:solidFill>
              <a:schemeClr val="accent1">
                <a:lumMod val="90000"/>
                <a:lumOff val="10000"/>
              </a:schemeClr>
            </a:solidFill>
            <a:miter/>
          </a:ln>
        </p:spPr>
        <p:txBody>
          <a:bodyPr lIns="45719" rIns="45719"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9" name="第4单元.eps" descr="id:214749818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238216" y="1571612"/>
            <a:ext cx="10001320" cy="1779161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5509953" y="4643446"/>
            <a:ext cx="180049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 smtClean="0"/>
              <a:t>陋 室 铭</a:t>
            </a:r>
            <a:endParaRPr lang="zh-CN" altLang="en-US" sz="3600" dirty="0"/>
          </a:p>
        </p:txBody>
      </p:sp>
    </p:spTree>
    <p:extLst>
      <p:ext uri="{BB962C8B-B14F-4D97-AF65-F5344CB8AC3E}">
        <p14:creationId xmlns:p14="http://schemas.microsoft.com/office/powerpoint/2010/main" xmlns="" val="319379266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解释下列句中加点词的活用现象。</a:t>
            </a:r>
          </a:p>
          <a:p>
            <a:r>
              <a:rPr lang="en-US" dirty="0" smtClean="0"/>
              <a:t>(1)</a:t>
            </a:r>
            <a:r>
              <a:rPr lang="zh-CN" altLang="en-US" dirty="0" smtClean="0"/>
              <a:t>有仙则名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en-US" dirty="0" smtClean="0"/>
              <a:t>(2)</a:t>
            </a:r>
            <a:r>
              <a:rPr lang="zh-CN" altLang="en-US" dirty="0" smtClean="0"/>
              <a:t>苔痕上阶绿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en-US" dirty="0" smtClean="0"/>
              <a:t>(3)</a:t>
            </a:r>
            <a:r>
              <a:rPr lang="zh-CN" altLang="en-US" dirty="0" smtClean="0"/>
              <a:t>无丝竹之乱耳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en-US" dirty="0" smtClean="0"/>
              <a:t>(4)</a:t>
            </a:r>
            <a:r>
              <a:rPr lang="zh-CN" altLang="en-US" dirty="0" smtClean="0"/>
              <a:t>无案牍之劳形</a:t>
            </a:r>
            <a:r>
              <a:rPr lang="en-US" dirty="0" smtClean="0"/>
              <a:t>:</a:t>
            </a:r>
            <a:endParaRPr lang="zh-CN" altLang="en-US" dirty="0"/>
          </a:p>
        </p:txBody>
      </p:sp>
      <p:sp>
        <p:nvSpPr>
          <p:cNvPr id="3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占位符 2"/>
          <p:cNvSpPr txBox="1">
            <a:spLocks/>
          </p:cNvSpPr>
          <p:nvPr/>
        </p:nvSpPr>
        <p:spPr>
          <a:xfrm>
            <a:off x="3809984" y="1857364"/>
            <a:ext cx="5000660" cy="571504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名词作动词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出名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有名。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4095736" y="2500306"/>
            <a:ext cx="4572032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名词用作动词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蔓延到。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238480" y="2143116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0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·</a:t>
            </a:r>
            <a:endParaRPr lang="zh-CN" altLang="en-US" sz="2800" b="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8" name="文本占位符 2"/>
          <p:cNvSpPr txBox="1">
            <a:spLocks/>
          </p:cNvSpPr>
          <p:nvPr/>
        </p:nvSpPr>
        <p:spPr>
          <a:xfrm>
            <a:off x="4452926" y="3143248"/>
            <a:ext cx="4572032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使动用法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使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……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受到扰乱。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9" name="文本占位符 2"/>
          <p:cNvSpPr txBox="1">
            <a:spLocks/>
          </p:cNvSpPr>
          <p:nvPr/>
        </p:nvSpPr>
        <p:spPr>
          <a:xfrm>
            <a:off x="4452926" y="3857628"/>
            <a:ext cx="4572032" cy="642942"/>
          </a:xfrm>
          <a:prstGeom prst="rect">
            <a:avLst/>
          </a:prstGeom>
        </p:spPr>
        <p:txBody>
          <a:bodyPr/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使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动用法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使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……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劳累。</a:t>
            </a:r>
            <a:endParaRPr lang="zh-CN" altLang="en-US" sz="28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809852" y="2762904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0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·</a:t>
            </a:r>
            <a:endParaRPr lang="zh-CN" altLang="en-US" sz="2800" b="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480559" y="3477284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0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·</a:t>
            </a:r>
            <a:endParaRPr lang="zh-CN" altLang="en-US" sz="2800" b="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524232" y="4048788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0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·</a:t>
            </a:r>
            <a:endParaRPr lang="zh-CN" altLang="en-US" sz="2800" b="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3.</a:t>
            </a:r>
            <a:r>
              <a:rPr lang="zh-CN" altLang="en-US" dirty="0" smtClean="0"/>
              <a:t>指出下列句中虚词的意义和用法。</a:t>
            </a:r>
            <a:endParaRPr lang="zh-CN" altLang="en-US" dirty="0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1023902" y="1928802"/>
          <a:ext cx="10852150" cy="2960687"/>
        </p:xfrm>
        <a:graphic>
          <a:graphicData uri="http://schemas.openxmlformats.org/presentationml/2006/ole">
            <p:oleObj spid="_x0000_s1026" name="文档" r:id="rId3" imgW="11405823" imgH="3165480" progId="Word.Document.12">
              <p:embed/>
            </p:oleObj>
          </a:graphicData>
        </a:graphic>
      </p:graphicFrame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占位符 2"/>
          <p:cNvSpPr txBox="1">
            <a:spLocks/>
          </p:cNvSpPr>
          <p:nvPr/>
        </p:nvSpPr>
        <p:spPr>
          <a:xfrm>
            <a:off x="1666844" y="2285992"/>
            <a:ext cx="8072494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助词，用于主谓之间，取消句子的独立性，不译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1666844" y="3286124"/>
            <a:ext cx="4572032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kumimoji="0" lang="zh-CN" altLang="en-US" sz="2800" b="1" i="0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rPr>
              <a:t>结构组词，宾语前置的标志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zh-CN" altLang="en-US" dirty="0" smtClean="0"/>
              <a:t>三、问题</a:t>
            </a:r>
            <a:r>
              <a:rPr lang="en-US" dirty="0" smtClean="0"/>
              <a:t>:</a:t>
            </a:r>
            <a:r>
              <a:rPr lang="zh-CN" altLang="en-US" dirty="0" smtClean="0"/>
              <a:t>明晓内容</a:t>
            </a:r>
            <a:r>
              <a:rPr lang="en-US" dirty="0" smtClean="0"/>
              <a:t>,</a:t>
            </a:r>
            <a:r>
              <a:rPr lang="zh-CN" altLang="en-US" dirty="0" smtClean="0"/>
              <a:t>理解文章。</a:t>
            </a:r>
          </a:p>
          <a:p>
            <a:r>
              <a:rPr lang="en-US" dirty="0" smtClean="0"/>
              <a:t>1.</a:t>
            </a:r>
            <a:r>
              <a:rPr lang="zh-CN" altLang="en-US" dirty="0" smtClean="0"/>
              <a:t>作者在对陋室进行描写时</a:t>
            </a:r>
            <a:r>
              <a:rPr lang="en-US" dirty="0" smtClean="0"/>
              <a:t>,</a:t>
            </a:r>
            <a:r>
              <a:rPr lang="zh-CN" altLang="en-US" dirty="0" smtClean="0"/>
              <a:t>从三个方面极力形容</a:t>
            </a:r>
            <a:r>
              <a:rPr lang="en-US" dirty="0" smtClean="0"/>
              <a:t>“</a:t>
            </a:r>
            <a:r>
              <a:rPr lang="zh-CN" altLang="en-US" dirty="0" smtClean="0"/>
              <a:t>陋室不陋</a:t>
            </a:r>
            <a:r>
              <a:rPr lang="en-US" dirty="0" smtClean="0"/>
              <a:t>”,</a:t>
            </a:r>
            <a:r>
              <a:rPr lang="zh-CN" altLang="en-US" dirty="0" smtClean="0"/>
              <a:t>请用课文原句将下面横线上的内容补充完整。</a:t>
            </a:r>
          </a:p>
          <a:p>
            <a:r>
              <a:rPr lang="zh-CN" altLang="en-US" dirty="0" smtClean="0"/>
              <a:t>居室环境</a:t>
            </a:r>
            <a:r>
              <a:rPr lang="en-US" dirty="0" smtClean="0"/>
              <a:t>:</a:t>
            </a:r>
            <a:r>
              <a:rPr lang="zh-CN" altLang="en-US" u="sng" dirty="0" smtClean="0"/>
              <a:t>　</a:t>
            </a:r>
            <a:endParaRPr lang="zh-CN" altLang="en-US" dirty="0" smtClean="0"/>
          </a:p>
          <a:p>
            <a:r>
              <a:rPr lang="zh-CN" altLang="en-US" dirty="0" smtClean="0"/>
              <a:t>交往人物</a:t>
            </a:r>
            <a:r>
              <a:rPr lang="en-US" dirty="0" smtClean="0"/>
              <a:t>:</a:t>
            </a:r>
            <a:r>
              <a:rPr lang="zh-CN" altLang="en-US" u="sng" dirty="0" smtClean="0"/>
              <a:t>　</a:t>
            </a:r>
            <a:endParaRPr lang="zh-CN" altLang="en-US" dirty="0" smtClean="0"/>
          </a:p>
          <a:p>
            <a:r>
              <a:rPr lang="zh-CN" altLang="en-US" dirty="0" smtClean="0"/>
              <a:t>日常生活</a:t>
            </a:r>
            <a:r>
              <a:rPr lang="en-US" dirty="0" smtClean="0"/>
              <a:t>:</a:t>
            </a:r>
            <a:endParaRPr lang="zh-CN" altLang="en-US" dirty="0"/>
          </a:p>
        </p:txBody>
      </p:sp>
      <p:sp>
        <p:nvSpPr>
          <p:cNvPr id="3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占位符 2"/>
          <p:cNvSpPr txBox="1">
            <a:spLocks/>
          </p:cNvSpPr>
          <p:nvPr/>
        </p:nvSpPr>
        <p:spPr>
          <a:xfrm>
            <a:off x="3095604" y="4500570"/>
            <a:ext cx="8572560" cy="642942"/>
          </a:xfrm>
          <a:prstGeom prst="rect">
            <a:avLst/>
          </a:prstGeom>
        </p:spPr>
        <p:txBody>
          <a:bodyPr/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可以调素琴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阅金经。无丝竹之乱耳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无案牍之劳形。</a:t>
            </a:r>
            <a:endParaRPr lang="zh-CN" altLang="en-US" sz="28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5" name="文本占位符 2"/>
          <p:cNvSpPr txBox="1">
            <a:spLocks/>
          </p:cNvSpPr>
          <p:nvPr/>
        </p:nvSpPr>
        <p:spPr>
          <a:xfrm>
            <a:off x="3238480" y="3071810"/>
            <a:ext cx="4572032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苔痕上阶绿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草色入帘青。　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3238480" y="3714752"/>
            <a:ext cx="5643602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谈笑有鸿儒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往来无白丁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。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本文中</a:t>
            </a:r>
            <a:r>
              <a:rPr lang="en-US" dirty="0" smtClean="0"/>
              <a:t>,</a:t>
            </a:r>
            <a:r>
              <a:rPr lang="zh-CN" altLang="en-US" dirty="0" smtClean="0"/>
              <a:t>作者身居陋室却认为</a:t>
            </a:r>
            <a:r>
              <a:rPr lang="en-US" dirty="0" smtClean="0"/>
              <a:t>“</a:t>
            </a:r>
            <a:r>
              <a:rPr lang="zh-CN" altLang="en-US" dirty="0" smtClean="0"/>
              <a:t>陋室不陋</a:t>
            </a:r>
            <a:r>
              <a:rPr lang="en-US" dirty="0" smtClean="0"/>
              <a:t>”</a:t>
            </a:r>
            <a:r>
              <a:rPr lang="zh-CN" altLang="en-US" dirty="0" smtClean="0"/>
              <a:t>的原因是什么</a:t>
            </a:r>
            <a:r>
              <a:rPr lang="en-US" dirty="0" smtClean="0"/>
              <a:t>?(</a:t>
            </a:r>
            <a:r>
              <a:rPr lang="zh-CN" altLang="en-US" dirty="0" smtClean="0"/>
              <a:t>用课文原句回答</a:t>
            </a:r>
            <a:r>
              <a:rPr lang="en-US" dirty="0" smtClean="0"/>
              <a:t>)</a:t>
            </a:r>
            <a:r>
              <a:rPr lang="zh-CN" altLang="en-US" dirty="0" smtClean="0"/>
              <a:t>表现了作者怎样的高尚情操</a:t>
            </a:r>
            <a:r>
              <a:rPr lang="en-US" dirty="0" smtClean="0"/>
              <a:t>?</a:t>
            </a:r>
            <a:r>
              <a:rPr lang="zh-CN" altLang="en-US" dirty="0" smtClean="0"/>
              <a:t>这种借他物来表明志向的手法叫什么</a:t>
            </a:r>
            <a:r>
              <a:rPr lang="en-US" dirty="0" smtClean="0"/>
              <a:t>?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952464" y="928670"/>
            <a:ext cx="10715700" cy="2071702"/>
          </a:xfrm>
        </p:spPr>
        <p:txBody>
          <a:bodyPr/>
          <a:lstStyle/>
          <a:p>
            <a:r>
              <a:rPr lang="zh-CN" altLang="en-US" dirty="0" smtClean="0"/>
              <a:t>惟吾德馨。表现了作者高洁傲岸的节操和安贫乐道的情怀。托物言志。</a:t>
            </a:r>
            <a:endParaRPr lang="zh-CN" altLang="en-US" dirty="0"/>
          </a:p>
        </p:txBody>
      </p:sp>
      <p:sp>
        <p:nvSpPr>
          <p:cNvPr id="6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3.“</a:t>
            </a:r>
            <a:r>
              <a:rPr lang="zh-CN" altLang="en-US" dirty="0" smtClean="0"/>
              <a:t>苔痕上阶绿</a:t>
            </a:r>
            <a:r>
              <a:rPr lang="en-US" dirty="0" smtClean="0"/>
              <a:t>,</a:t>
            </a:r>
            <a:r>
              <a:rPr lang="zh-CN" altLang="en-US" dirty="0" smtClean="0"/>
              <a:t>草色入帘青</a:t>
            </a:r>
            <a:r>
              <a:rPr lang="en-US" dirty="0" smtClean="0"/>
              <a:t>”</a:t>
            </a:r>
            <a:r>
              <a:rPr lang="zh-CN" altLang="en-US" dirty="0" smtClean="0"/>
              <a:t>这两句运用了怎样的修辞手法</a:t>
            </a:r>
            <a:r>
              <a:rPr lang="en-US" dirty="0" smtClean="0"/>
              <a:t>?“</a:t>
            </a:r>
            <a:r>
              <a:rPr lang="zh-CN" altLang="en-US" dirty="0" smtClean="0"/>
              <a:t>上</a:t>
            </a:r>
            <a:r>
              <a:rPr lang="en-US" dirty="0" smtClean="0"/>
              <a:t>”</a:t>
            </a:r>
            <a:r>
              <a:rPr lang="zh-CN" altLang="en-US" dirty="0" smtClean="0"/>
              <a:t>和</a:t>
            </a:r>
            <a:r>
              <a:rPr lang="en-US" dirty="0" smtClean="0"/>
              <a:t>“</a:t>
            </a:r>
            <a:r>
              <a:rPr lang="zh-CN" altLang="en-US" dirty="0" smtClean="0"/>
              <a:t>入</a:t>
            </a:r>
            <a:r>
              <a:rPr lang="en-US" dirty="0" smtClean="0"/>
              <a:t>”</a:t>
            </a:r>
            <a:r>
              <a:rPr lang="zh-CN" altLang="en-US" dirty="0" smtClean="0"/>
              <a:t>用在这里有什么好处</a:t>
            </a:r>
            <a:r>
              <a:rPr lang="en-US" dirty="0" smtClean="0"/>
              <a:t>?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357190" y="1000108"/>
            <a:ext cx="11453850" cy="857256"/>
          </a:xfrm>
        </p:spPr>
        <p:txBody>
          <a:bodyPr/>
          <a:lstStyle/>
          <a:p>
            <a:r>
              <a:rPr lang="zh-CN" altLang="en-US" dirty="0" smtClean="0"/>
              <a:t>运用了拟人和对偶的修辞手法。</a:t>
            </a:r>
            <a:r>
              <a:rPr lang="en-US" dirty="0" smtClean="0"/>
              <a:t>“</a:t>
            </a:r>
            <a:r>
              <a:rPr lang="zh-CN" altLang="en-US" dirty="0" smtClean="0"/>
              <a:t>上</a:t>
            </a:r>
            <a:r>
              <a:rPr lang="en-US" dirty="0" smtClean="0"/>
              <a:t>”</a:t>
            </a:r>
            <a:r>
              <a:rPr lang="zh-CN" altLang="en-US" dirty="0" smtClean="0"/>
              <a:t>和</a:t>
            </a:r>
            <a:r>
              <a:rPr lang="en-US" dirty="0" smtClean="0"/>
              <a:t>“</a:t>
            </a:r>
            <a:r>
              <a:rPr lang="zh-CN" altLang="en-US" dirty="0" smtClean="0"/>
              <a:t>入</a:t>
            </a:r>
            <a:r>
              <a:rPr lang="en-US" dirty="0" smtClean="0"/>
              <a:t>”</a:t>
            </a:r>
            <a:r>
              <a:rPr lang="zh-CN" altLang="en-US" dirty="0" smtClean="0"/>
              <a:t>两个动词</a:t>
            </a:r>
            <a:r>
              <a:rPr lang="en-US" dirty="0" smtClean="0"/>
              <a:t>,</a:t>
            </a:r>
            <a:r>
              <a:rPr lang="zh-CN" altLang="en-US" dirty="0" smtClean="0"/>
              <a:t>生动传神</a:t>
            </a:r>
            <a:r>
              <a:rPr lang="en-US" dirty="0" smtClean="0"/>
              <a:t>,</a:t>
            </a:r>
            <a:r>
              <a:rPr lang="zh-CN" altLang="en-US" dirty="0" smtClean="0"/>
              <a:t>化静为动</a:t>
            </a:r>
            <a:r>
              <a:rPr lang="en-US" dirty="0" smtClean="0"/>
              <a:t>,</a:t>
            </a:r>
            <a:r>
              <a:rPr lang="zh-CN" altLang="en-US" dirty="0" smtClean="0"/>
              <a:t>使景物有生气。写出了室外环境的幽雅和生机盎然</a:t>
            </a:r>
            <a:r>
              <a:rPr lang="en-US" dirty="0" smtClean="0"/>
              <a:t>,</a:t>
            </a:r>
            <a:r>
              <a:rPr lang="zh-CN" altLang="en-US" dirty="0" smtClean="0"/>
              <a:t>表达了作者对景色的喜爱之情。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zh-CN" altLang="en-US" dirty="0" smtClean="0"/>
              <a:t>四、问题</a:t>
            </a:r>
            <a:r>
              <a:rPr lang="en-US" dirty="0" smtClean="0"/>
              <a:t>:</a:t>
            </a:r>
            <a:r>
              <a:rPr lang="zh-CN" altLang="en-US" dirty="0" smtClean="0"/>
              <a:t>有人说</a:t>
            </a:r>
            <a:r>
              <a:rPr lang="en-US" dirty="0" smtClean="0"/>
              <a:t>:“</a:t>
            </a:r>
            <a:r>
              <a:rPr lang="zh-CN" altLang="en-US" dirty="0" smtClean="0"/>
              <a:t>既然</a:t>
            </a:r>
            <a:r>
              <a:rPr lang="en-US" dirty="0" smtClean="0"/>
              <a:t>‘</a:t>
            </a:r>
            <a:r>
              <a:rPr lang="zh-CN" altLang="en-US" dirty="0" smtClean="0"/>
              <a:t>斯是陋室</a:t>
            </a:r>
            <a:r>
              <a:rPr lang="en-US" dirty="0" smtClean="0"/>
              <a:t>’,</a:t>
            </a:r>
            <a:r>
              <a:rPr lang="zh-CN" altLang="en-US" dirty="0" smtClean="0"/>
              <a:t>不管怎么说</a:t>
            </a:r>
            <a:r>
              <a:rPr lang="en-US" dirty="0" smtClean="0"/>
              <a:t>,</a:t>
            </a:r>
            <a:r>
              <a:rPr lang="zh-CN" altLang="en-US" dirty="0" smtClean="0"/>
              <a:t>陋室就是陋室</a:t>
            </a:r>
            <a:r>
              <a:rPr lang="en-US" dirty="0" smtClean="0"/>
              <a:t>,</a:t>
            </a:r>
            <a:r>
              <a:rPr lang="zh-CN" altLang="en-US" dirty="0" smtClean="0"/>
              <a:t>怎么可能</a:t>
            </a:r>
            <a:r>
              <a:rPr lang="en-US" dirty="0" smtClean="0"/>
              <a:t>‘</a:t>
            </a:r>
            <a:r>
              <a:rPr lang="zh-CN" altLang="en-US" dirty="0" smtClean="0"/>
              <a:t>何陋之有</a:t>
            </a:r>
            <a:r>
              <a:rPr lang="en-US" dirty="0" smtClean="0"/>
              <a:t>’</a:t>
            </a:r>
            <a:r>
              <a:rPr lang="zh-CN" altLang="en-US" dirty="0" smtClean="0"/>
              <a:t>呢</a:t>
            </a:r>
            <a:r>
              <a:rPr lang="en-US" dirty="0" smtClean="0"/>
              <a:t>?”</a:t>
            </a:r>
            <a:r>
              <a:rPr lang="zh-CN" altLang="en-US" dirty="0" smtClean="0"/>
              <a:t>如果你是刘禹锡</a:t>
            </a:r>
            <a:r>
              <a:rPr lang="en-US" dirty="0" smtClean="0"/>
              <a:t>,</a:t>
            </a:r>
            <a:r>
              <a:rPr lang="zh-CN" altLang="en-US" dirty="0" smtClean="0"/>
              <a:t>你会如何回答他</a:t>
            </a:r>
            <a:r>
              <a:rPr lang="en-US" dirty="0" smtClean="0"/>
              <a:t>?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666712" y="1357298"/>
            <a:ext cx="11001452" cy="857256"/>
          </a:xfrm>
        </p:spPr>
        <p:txBody>
          <a:bodyPr/>
          <a:lstStyle/>
          <a:p>
            <a:r>
              <a:rPr lang="zh-CN" altLang="en-US" dirty="0" smtClean="0"/>
              <a:t>物质方面的确比较简陋</a:t>
            </a:r>
            <a:r>
              <a:rPr lang="en-US" dirty="0" smtClean="0"/>
              <a:t>,</a:t>
            </a:r>
            <a:r>
              <a:rPr lang="zh-CN" altLang="en-US" dirty="0" smtClean="0"/>
              <a:t>但</a:t>
            </a:r>
            <a:r>
              <a:rPr lang="en-US" dirty="0" smtClean="0"/>
              <a:t>“</a:t>
            </a:r>
            <a:r>
              <a:rPr lang="zh-CN" altLang="en-US" dirty="0" smtClean="0"/>
              <a:t>何陋之有</a:t>
            </a:r>
            <a:r>
              <a:rPr lang="en-US" dirty="0" smtClean="0"/>
              <a:t>”</a:t>
            </a:r>
            <a:r>
              <a:rPr lang="zh-CN" altLang="en-US" dirty="0" smtClean="0"/>
              <a:t>是说我志趣方面并不鄙陋</a:t>
            </a:r>
            <a:r>
              <a:rPr lang="en-US" dirty="0" smtClean="0"/>
              <a:t>,</a:t>
            </a:r>
            <a:r>
              <a:rPr lang="zh-CN" altLang="en-US" dirty="0" smtClean="0"/>
              <a:t>而是高雅脱俗的。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●备选问题</a:t>
            </a:r>
          </a:p>
          <a:p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1.文章给了你哪些启示?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238084" y="1571612"/>
            <a:ext cx="11525288" cy="5072098"/>
          </a:xfrm>
        </p:spPr>
        <p:txBody>
          <a:bodyPr/>
          <a:lstStyle/>
          <a:p>
            <a:r>
              <a:rPr lang="en-US" dirty="0" smtClean="0"/>
              <a:t>1.</a:t>
            </a:r>
            <a:r>
              <a:rPr lang="zh-CN" altLang="en-US" dirty="0" smtClean="0"/>
              <a:t>对照注释并借助工具书读懂课文</a:t>
            </a:r>
            <a:r>
              <a:rPr lang="en-US" dirty="0" smtClean="0"/>
              <a:t>,</a:t>
            </a:r>
            <a:r>
              <a:rPr lang="zh-CN" altLang="en-US" dirty="0" smtClean="0"/>
              <a:t>要求能说出文言大意</a:t>
            </a:r>
            <a:r>
              <a:rPr lang="en-US" dirty="0" smtClean="0"/>
              <a:t>,</a:t>
            </a:r>
            <a:r>
              <a:rPr lang="zh-CN" altLang="en-US" dirty="0" smtClean="0"/>
              <a:t>能解释</a:t>
            </a:r>
            <a:r>
              <a:rPr lang="en-US" dirty="0" smtClean="0"/>
              <a:t>“</a:t>
            </a:r>
            <a:r>
              <a:rPr lang="zh-CN" altLang="en-US" dirty="0" smtClean="0"/>
              <a:t>铭</a:t>
            </a:r>
            <a:r>
              <a:rPr lang="en-US" dirty="0" smtClean="0"/>
              <a:t>”</a:t>
            </a:r>
            <a:r>
              <a:rPr lang="zh-CN" altLang="en-US" dirty="0" smtClean="0"/>
              <a:t>的特点和了解托物言志的写法。</a:t>
            </a:r>
          </a:p>
          <a:p>
            <a:r>
              <a:rPr lang="en-US" dirty="0" smtClean="0"/>
              <a:t>2.</a:t>
            </a:r>
            <a:r>
              <a:rPr lang="zh-CN" altLang="en-US" dirty="0" smtClean="0"/>
              <a:t>体味作者高洁傲岸的节操和安贫乐道的情怀</a:t>
            </a:r>
            <a:r>
              <a:rPr lang="en-US" dirty="0" smtClean="0"/>
              <a:t>,</a:t>
            </a:r>
            <a:r>
              <a:rPr lang="zh-CN" altLang="en-US" dirty="0" smtClean="0"/>
              <a:t>学习并树立正确的人生态度。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523836" y="4143380"/>
            <a:ext cx="10572824" cy="857256"/>
          </a:xfrm>
        </p:spPr>
        <p:txBody>
          <a:bodyPr/>
          <a:lstStyle/>
          <a:p>
            <a:r>
              <a:rPr lang="en-US" dirty="0" smtClean="0"/>
              <a:t>◉</a:t>
            </a:r>
            <a:r>
              <a:rPr lang="zh-CN" altLang="en-US" dirty="0" smtClean="0"/>
              <a:t>重点</a:t>
            </a:r>
            <a:r>
              <a:rPr lang="en-US" dirty="0" smtClean="0"/>
              <a:t>:</a:t>
            </a:r>
          </a:p>
          <a:p>
            <a:r>
              <a:rPr lang="en-US" dirty="0" smtClean="0"/>
              <a:t>1</a:t>
            </a:r>
            <a:r>
              <a:rPr lang="en-US" dirty="0" smtClean="0"/>
              <a:t>.</a:t>
            </a:r>
            <a:r>
              <a:rPr lang="zh-CN" altLang="en-US" dirty="0" smtClean="0"/>
              <a:t>在理解文意、流利诵读的基础上</a:t>
            </a:r>
            <a:r>
              <a:rPr lang="en-US" dirty="0" smtClean="0"/>
              <a:t>,</a:t>
            </a:r>
            <a:r>
              <a:rPr lang="zh-CN" altLang="en-US" dirty="0" smtClean="0"/>
              <a:t>背诵并默写全文。</a:t>
            </a:r>
          </a:p>
          <a:p>
            <a:r>
              <a:rPr lang="en-US" dirty="0" smtClean="0"/>
              <a:t>2.</a:t>
            </a:r>
            <a:r>
              <a:rPr lang="zh-CN" altLang="en-US" dirty="0" smtClean="0"/>
              <a:t>明确本文借物喻理、托物言志的写法</a:t>
            </a:r>
            <a:r>
              <a:rPr lang="en-US" dirty="0" smtClean="0"/>
              <a:t>,</a:t>
            </a:r>
            <a:r>
              <a:rPr lang="zh-CN" altLang="en-US" dirty="0" smtClean="0"/>
              <a:t>分析作者如何通过描绘景物和陋室的生活来表现人生志趣。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595274" y="1071546"/>
            <a:ext cx="11001452" cy="857256"/>
          </a:xfrm>
        </p:spPr>
        <p:txBody>
          <a:bodyPr/>
          <a:lstStyle/>
          <a:p>
            <a:r>
              <a:rPr lang="zh-CN" altLang="en-US" dirty="0" smtClean="0"/>
              <a:t>示例一</a:t>
            </a:r>
            <a:r>
              <a:rPr lang="en-US" dirty="0" smtClean="0"/>
              <a:t>:</a:t>
            </a:r>
            <a:r>
              <a:rPr lang="zh-CN" altLang="en-US" dirty="0" smtClean="0"/>
              <a:t>不要看重待遇高低、文凭高低、资格深浅</a:t>
            </a:r>
            <a:r>
              <a:rPr lang="en-US" dirty="0" smtClean="0"/>
              <a:t>,</a:t>
            </a:r>
            <a:r>
              <a:rPr lang="zh-CN" altLang="en-US" dirty="0" smtClean="0"/>
              <a:t>这些只是身份的一种标记</a:t>
            </a:r>
            <a:r>
              <a:rPr lang="en-US" dirty="0" smtClean="0"/>
              <a:t>,</a:t>
            </a:r>
            <a:r>
              <a:rPr lang="zh-CN" altLang="en-US" dirty="0" smtClean="0"/>
              <a:t>真正要看重的应是人的水平、能力和思想修养。有的人虽然戴了许多光环</a:t>
            </a:r>
            <a:r>
              <a:rPr lang="en-US" dirty="0" smtClean="0"/>
              <a:t>,</a:t>
            </a:r>
            <a:r>
              <a:rPr lang="zh-CN" altLang="en-US" dirty="0" smtClean="0"/>
              <a:t>金光闪闪</a:t>
            </a:r>
            <a:r>
              <a:rPr lang="en-US" dirty="0" smtClean="0"/>
              <a:t>,</a:t>
            </a:r>
            <a:r>
              <a:rPr lang="zh-CN" altLang="en-US" dirty="0" smtClean="0"/>
              <a:t>特别耀眼</a:t>
            </a:r>
            <a:r>
              <a:rPr lang="en-US" dirty="0" smtClean="0"/>
              <a:t>,</a:t>
            </a:r>
            <a:r>
              <a:rPr lang="zh-CN" altLang="en-US" dirty="0" smtClean="0"/>
              <a:t>但金玉其外</a:t>
            </a:r>
            <a:r>
              <a:rPr lang="en-US" dirty="0" smtClean="0"/>
              <a:t>,</a:t>
            </a:r>
            <a:r>
              <a:rPr lang="zh-CN" altLang="en-US" dirty="0" smtClean="0"/>
              <a:t>败絮其中。有的人虽然没有这些光环</a:t>
            </a:r>
            <a:r>
              <a:rPr lang="en-US" dirty="0" smtClean="0"/>
              <a:t>,</a:t>
            </a:r>
            <a:r>
              <a:rPr lang="zh-CN" altLang="en-US" dirty="0" smtClean="0"/>
              <a:t>但他们却成绩卓著</a:t>
            </a:r>
            <a:r>
              <a:rPr lang="en-US" dirty="0" smtClean="0"/>
              <a:t>,</a:t>
            </a:r>
            <a:r>
              <a:rPr lang="zh-CN" altLang="en-US" dirty="0" smtClean="0"/>
              <a:t>能力超凡</a:t>
            </a:r>
            <a:r>
              <a:rPr lang="en-US" dirty="0" smtClean="0"/>
              <a:t>,</a:t>
            </a:r>
            <a:r>
              <a:rPr lang="zh-CN" altLang="en-US" dirty="0" smtClean="0"/>
              <a:t>品质优秀</a:t>
            </a:r>
            <a:r>
              <a:rPr lang="en-US" dirty="0" smtClean="0"/>
              <a:t>,</a:t>
            </a:r>
            <a:r>
              <a:rPr lang="zh-CN" altLang="en-US" dirty="0" smtClean="0"/>
              <a:t>且不喜声张。</a:t>
            </a:r>
          </a:p>
          <a:p>
            <a:r>
              <a:rPr lang="zh-CN" altLang="en-US" dirty="0" smtClean="0"/>
              <a:t>示例二</a:t>
            </a:r>
            <a:r>
              <a:rPr lang="en-US" dirty="0" smtClean="0"/>
              <a:t>:</a:t>
            </a:r>
            <a:r>
              <a:rPr lang="zh-CN" altLang="en-US" dirty="0" smtClean="0"/>
              <a:t>要学会欣赏生活</a:t>
            </a:r>
            <a:r>
              <a:rPr lang="en-US" dirty="0" smtClean="0"/>
              <a:t>,</a:t>
            </a:r>
            <a:r>
              <a:rPr lang="zh-CN" altLang="en-US" dirty="0" smtClean="0"/>
              <a:t>生活不一定要极尽豪奢</a:t>
            </a:r>
            <a:r>
              <a:rPr lang="en-US" dirty="0" smtClean="0"/>
              <a:t>,</a:t>
            </a:r>
            <a:r>
              <a:rPr lang="zh-CN" altLang="en-US" dirty="0" smtClean="0"/>
              <a:t>简朴也是一种美的生活</a:t>
            </a:r>
            <a:r>
              <a:rPr lang="en-US" dirty="0" smtClean="0"/>
              <a:t>;</a:t>
            </a:r>
            <a:r>
              <a:rPr lang="zh-CN" altLang="en-US" dirty="0" smtClean="0"/>
              <a:t>要多读书</a:t>
            </a:r>
            <a:r>
              <a:rPr lang="en-US" dirty="0" smtClean="0"/>
              <a:t>,</a:t>
            </a:r>
            <a:r>
              <a:rPr lang="zh-CN" altLang="en-US" dirty="0" smtClean="0"/>
              <a:t>提高自己的兴趣品位。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结合全文思考</a:t>
            </a:r>
            <a:r>
              <a:rPr lang="en-US" dirty="0" smtClean="0"/>
              <a:t>,</a:t>
            </a:r>
            <a:r>
              <a:rPr lang="zh-CN" altLang="en-US" dirty="0" smtClean="0"/>
              <a:t>文章写</a:t>
            </a:r>
            <a:r>
              <a:rPr lang="en-US" dirty="0" smtClean="0"/>
              <a:t>“</a:t>
            </a:r>
            <a:r>
              <a:rPr lang="zh-CN" altLang="en-US" dirty="0" smtClean="0"/>
              <a:t>诸葛庐</a:t>
            </a:r>
            <a:r>
              <a:rPr lang="en-US" dirty="0" smtClean="0"/>
              <a:t>”“</a:t>
            </a:r>
            <a:r>
              <a:rPr lang="zh-CN" altLang="en-US" dirty="0" smtClean="0"/>
              <a:t>子云亭</a:t>
            </a:r>
            <a:r>
              <a:rPr lang="en-US" dirty="0" smtClean="0"/>
              <a:t>”</a:t>
            </a:r>
            <a:r>
              <a:rPr lang="zh-CN" altLang="en-US" dirty="0" smtClean="0"/>
              <a:t>有什么作用</a:t>
            </a:r>
            <a:r>
              <a:rPr lang="en-US" dirty="0" smtClean="0"/>
              <a:t>?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595274" y="1071546"/>
            <a:ext cx="11001452" cy="857256"/>
          </a:xfrm>
        </p:spPr>
        <p:txBody>
          <a:bodyPr/>
          <a:lstStyle/>
          <a:p>
            <a:r>
              <a:rPr lang="zh-CN" altLang="en-US" dirty="0" smtClean="0"/>
              <a:t>作者采用类比的手法</a:t>
            </a:r>
            <a:r>
              <a:rPr lang="en-US" dirty="0" smtClean="0"/>
              <a:t>,</a:t>
            </a:r>
            <a:r>
              <a:rPr lang="zh-CN" altLang="en-US" dirty="0" smtClean="0"/>
              <a:t>以历史上两个知名人物的名室和自己的陋室作比</a:t>
            </a:r>
            <a:r>
              <a:rPr lang="en-US" dirty="0" smtClean="0"/>
              <a:t>,</a:t>
            </a:r>
            <a:r>
              <a:rPr lang="zh-CN" altLang="en-US" dirty="0" smtClean="0"/>
              <a:t>说明</a:t>
            </a:r>
            <a:r>
              <a:rPr lang="en-US" dirty="0" smtClean="0"/>
              <a:t>“</a:t>
            </a:r>
            <a:r>
              <a:rPr lang="zh-CN" altLang="en-US" dirty="0" smtClean="0"/>
              <a:t>陋室不陋</a:t>
            </a:r>
            <a:r>
              <a:rPr lang="en-US" dirty="0" smtClean="0"/>
              <a:t>”</a:t>
            </a:r>
            <a:r>
              <a:rPr lang="zh-CN" altLang="en-US" dirty="0" smtClean="0"/>
              <a:t>的原因是主人品德高尚。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952464" y="3286124"/>
            <a:ext cx="10136280" cy="2955278"/>
            <a:chOff x="952464" y="3143248"/>
            <a:chExt cx="10136280" cy="2955278"/>
          </a:xfrm>
        </p:grpSpPr>
        <p:pic>
          <p:nvPicPr>
            <p:cNvPr id="4" name="17CZDXAYW8S5T5.eps" descr="id:2147499002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952464" y="3143248"/>
              <a:ext cx="10136280" cy="2955278"/>
            </a:xfrm>
            <a:prstGeom prst="rect">
              <a:avLst/>
            </a:prstGeom>
          </p:spPr>
        </p:pic>
        <p:sp>
          <p:nvSpPr>
            <p:cNvPr id="7" name="矩形 6"/>
            <p:cNvSpPr/>
            <p:nvPr/>
          </p:nvSpPr>
          <p:spPr>
            <a:xfrm>
              <a:off x="2452662" y="5429264"/>
              <a:ext cx="714380" cy="5000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800" b="0"/>
            </a:p>
          </p:txBody>
        </p:sp>
        <p:sp>
          <p:nvSpPr>
            <p:cNvPr id="8" name="矩形 7"/>
            <p:cNvSpPr/>
            <p:nvPr/>
          </p:nvSpPr>
          <p:spPr>
            <a:xfrm>
              <a:off x="9167834" y="4286256"/>
              <a:ext cx="714380" cy="5000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800" b="0"/>
            </a:p>
          </p:txBody>
        </p:sp>
        <p:sp>
          <p:nvSpPr>
            <p:cNvPr id="9" name="矩形 8"/>
            <p:cNvSpPr/>
            <p:nvPr/>
          </p:nvSpPr>
          <p:spPr>
            <a:xfrm>
              <a:off x="6881818" y="4000504"/>
              <a:ext cx="928694" cy="4286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800" b="0"/>
            </a:p>
          </p:txBody>
        </p:sp>
        <p:sp>
          <p:nvSpPr>
            <p:cNvPr id="10" name="矩形 9"/>
            <p:cNvSpPr/>
            <p:nvPr/>
          </p:nvSpPr>
          <p:spPr>
            <a:xfrm>
              <a:off x="6810380" y="4786322"/>
              <a:ext cx="928694" cy="4286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800" b="0"/>
            </a:p>
          </p:txBody>
        </p:sp>
        <p:sp>
          <p:nvSpPr>
            <p:cNvPr id="11" name="矩形 10"/>
            <p:cNvSpPr/>
            <p:nvPr/>
          </p:nvSpPr>
          <p:spPr>
            <a:xfrm>
              <a:off x="3452794" y="4429132"/>
              <a:ext cx="357190" cy="2857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800" b="0"/>
            </a:p>
          </p:txBody>
        </p:sp>
      </p:grp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●思维导图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err="1" smtClean="0"/>
              <a:t>根据课文内容,将合适的词语填在横线处,从而进一步理清文章的脉络结构</a:t>
            </a:r>
            <a:r>
              <a:rPr lang="en-US" dirty="0" smtClean="0"/>
              <a:t>。</a:t>
            </a:r>
          </a:p>
          <a:p>
            <a:endParaRPr lang="zh-CN" altLang="en-US" dirty="0"/>
          </a:p>
        </p:txBody>
      </p:sp>
      <p:sp>
        <p:nvSpPr>
          <p:cNvPr id="5" name="文本占位符 2"/>
          <p:cNvSpPr txBox="1">
            <a:spLocks/>
          </p:cNvSpPr>
          <p:nvPr/>
        </p:nvSpPr>
        <p:spPr>
          <a:xfrm>
            <a:off x="3381356" y="4286256"/>
            <a:ext cx="1857388" cy="714380"/>
          </a:xfrm>
          <a:prstGeom prst="rect">
            <a:avLst/>
          </a:prstGeom>
        </p:spPr>
        <p:txBody>
          <a:bodyPr/>
          <a:lstStyle/>
          <a:p>
            <a:pPr marL="0" marR="0" lvl="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灵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6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" name="文本占位符 2"/>
          <p:cNvSpPr txBox="1">
            <a:spLocks/>
          </p:cNvSpPr>
          <p:nvPr/>
        </p:nvSpPr>
        <p:spPr>
          <a:xfrm>
            <a:off x="2381224" y="5429264"/>
            <a:ext cx="1857388" cy="714380"/>
          </a:xfrm>
          <a:prstGeom prst="rect">
            <a:avLst/>
          </a:prstGeom>
        </p:spPr>
        <p:txBody>
          <a:bodyPr/>
          <a:lstStyle/>
          <a:p>
            <a:pPr marL="0" marR="0" lvl="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4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子云亭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14" name="文本占位符 2"/>
          <p:cNvSpPr txBox="1">
            <a:spLocks/>
          </p:cNvSpPr>
          <p:nvPr/>
        </p:nvSpPr>
        <p:spPr>
          <a:xfrm>
            <a:off x="6738942" y="4071942"/>
            <a:ext cx="1857388" cy="714380"/>
          </a:xfrm>
          <a:prstGeom prst="rect">
            <a:avLst/>
          </a:prstGeom>
        </p:spPr>
        <p:txBody>
          <a:bodyPr/>
          <a:lstStyle/>
          <a:p>
            <a:pPr marL="0" marR="0" lvl="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4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高洁伟岸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15" name="文本占位符 2"/>
          <p:cNvSpPr txBox="1">
            <a:spLocks/>
          </p:cNvSpPr>
          <p:nvPr/>
        </p:nvSpPr>
        <p:spPr>
          <a:xfrm>
            <a:off x="6738942" y="4857760"/>
            <a:ext cx="1857388" cy="714380"/>
          </a:xfrm>
          <a:prstGeom prst="rect">
            <a:avLst/>
          </a:prstGeom>
        </p:spPr>
        <p:txBody>
          <a:bodyPr/>
          <a:lstStyle/>
          <a:p>
            <a:pPr marL="0" marR="0" lvl="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安贫乐道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16" name="文本占位符 2"/>
          <p:cNvSpPr txBox="1">
            <a:spLocks/>
          </p:cNvSpPr>
          <p:nvPr/>
        </p:nvSpPr>
        <p:spPr>
          <a:xfrm>
            <a:off x="8953520" y="4429132"/>
            <a:ext cx="1857388" cy="714380"/>
          </a:xfrm>
          <a:prstGeom prst="rect">
            <a:avLst/>
          </a:prstGeom>
        </p:spPr>
        <p:txBody>
          <a:bodyPr/>
          <a:lstStyle/>
          <a:p>
            <a:pPr marL="0" marR="0" lvl="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托物言志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build="p"/>
      <p:bldP spid="13" grpId="0" build="p"/>
      <p:bldP spid="14" grpId="0" build="p"/>
      <p:bldP spid="15" grpId="0" build="p"/>
      <p:bldP spid="16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●教学反思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A_矩形 32">
            <a:extLst>
              <a:ext uri="{FF2B5EF4-FFF2-40B4-BE49-F238E27FC236}">
                <a16:creationId xmlns:a16="http://schemas.microsoft.com/office/drawing/2014/main" xmlns="" id="{AC2404D8-1096-43E0-BE36-6CCF97BF0892}"/>
              </a:ext>
            </a:extLst>
          </p:cNvPr>
          <p:cNvSpPr/>
          <p:nvPr/>
        </p:nvSpPr>
        <p:spPr>
          <a:xfrm>
            <a:off x="1329368" y="1068108"/>
            <a:ext cx="9533264" cy="4149987"/>
          </a:xfrm>
          <a:prstGeom prst="rect">
            <a:avLst/>
          </a:prstGeom>
          <a:solidFill>
            <a:srgbClr val="FCFCFD"/>
          </a:solidFill>
          <a:ln w="12700">
            <a:miter lim="400000"/>
          </a:ln>
          <a:effectLst>
            <a:outerShdw blurRad="254000" dist="38100" dir="5400000" rotWithShape="0">
              <a:srgbClr val="969F98">
                <a:alpha val="2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3" name="PA_矩形 27">
            <a:extLst>
              <a:ext uri="{FF2B5EF4-FFF2-40B4-BE49-F238E27FC236}">
                <a16:creationId xmlns:a16="http://schemas.microsoft.com/office/drawing/2014/main" xmlns="" id="{7D9F7A5A-F560-4729-9810-15C7C0286593}"/>
              </a:ext>
            </a:extLst>
          </p:cNvPr>
          <p:cNvSpPr/>
          <p:nvPr/>
        </p:nvSpPr>
        <p:spPr>
          <a:xfrm>
            <a:off x="2264298" y="1639905"/>
            <a:ext cx="7489375" cy="3085239"/>
          </a:xfrm>
          <a:prstGeom prst="rect">
            <a:avLst/>
          </a:prstGeom>
          <a:ln w="25400">
            <a:solidFill>
              <a:srgbClr val="92D050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4" name="文本框 17">
            <a:extLst>
              <a:ext uri="{FF2B5EF4-FFF2-40B4-BE49-F238E27FC236}">
                <a16:creationId xmlns:a16="http://schemas.microsoft.com/office/drawing/2014/main" xmlns="" id="{F49658A0-EB8F-4A63-9ED6-6C317E9FE03E}"/>
              </a:ext>
            </a:extLst>
          </p:cNvPr>
          <p:cNvSpPr txBox="1"/>
          <p:nvPr/>
        </p:nvSpPr>
        <p:spPr>
          <a:xfrm>
            <a:off x="5257237" y="1064988"/>
            <a:ext cx="1677525" cy="14465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8000" b="1">
                <a:solidFill>
                  <a:srgbClr val="60BAAB"/>
                </a:solidFill>
                <a:latin typeface="微软雅黑 Light"/>
                <a:ea typeface="微软雅黑 Light"/>
                <a:cs typeface="微软雅黑 Light"/>
                <a:sym typeface="微软雅黑 Light"/>
              </a:defRPr>
            </a:pPr>
            <a:r>
              <a:rPr sz="8800" dirty="0">
                <a:solidFill>
                  <a:srgbClr val="EB6FC8"/>
                </a:solidFill>
              </a:rPr>
              <a:t>E</a:t>
            </a:r>
            <a:r>
              <a:rPr sz="4400" dirty="0">
                <a:solidFill>
                  <a:srgbClr val="000000"/>
                </a:solidFill>
              </a:rPr>
              <a:t>ND</a:t>
            </a: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xmlns="" id="{9D397429-E888-4BEC-9727-26492EBA1831}"/>
              </a:ext>
            </a:extLst>
          </p:cNvPr>
          <p:cNvSpPr txBox="1"/>
          <p:nvPr/>
        </p:nvSpPr>
        <p:spPr>
          <a:xfrm>
            <a:off x="2082103" y="3045197"/>
            <a:ext cx="7937500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800" dirty="0">
                <a:ea typeface="黑体" panose="02010609060101010101" pitchFamily="49" charset="-122"/>
                <a:cs typeface="Times New Roman" panose="02020603050405020304" pitchFamily="18" charset="0"/>
                <a:sym typeface="+mn-lt"/>
              </a:rPr>
              <a:t>感谢观看  下节课再会</a:t>
            </a:r>
          </a:p>
        </p:txBody>
      </p:sp>
      <p:sp>
        <p:nvSpPr>
          <p:cNvPr id="36" name="直接连接符 13">
            <a:extLst>
              <a:ext uri="{FF2B5EF4-FFF2-40B4-BE49-F238E27FC236}">
                <a16:creationId xmlns:a16="http://schemas.microsoft.com/office/drawing/2014/main" xmlns="" id="{331CAD98-F379-43E0-AE1A-81C1E2130001}"/>
              </a:ext>
            </a:extLst>
          </p:cNvPr>
          <p:cNvSpPr/>
          <p:nvPr/>
        </p:nvSpPr>
        <p:spPr>
          <a:xfrm>
            <a:off x="2711624" y="2708920"/>
            <a:ext cx="6594476" cy="0"/>
          </a:xfrm>
          <a:prstGeom prst="line">
            <a:avLst/>
          </a:prstGeom>
          <a:ln w="57150">
            <a:solidFill>
              <a:srgbClr val="00B050"/>
            </a:solidFill>
            <a:headEnd type="oval"/>
            <a:tailEnd type="oval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5" name="组合 1">
            <a:extLst>
              <a:ext uri="{FF2B5EF4-FFF2-40B4-BE49-F238E27FC236}">
                <a16:creationId xmlns:a16="http://schemas.microsoft.com/office/drawing/2014/main" xmlns="" id="{81A1749C-5C77-43A1-B4CB-B860774FA155}"/>
              </a:ext>
            </a:extLst>
          </p:cNvPr>
          <p:cNvGrpSpPr/>
          <p:nvPr/>
        </p:nvGrpSpPr>
        <p:grpSpPr>
          <a:xfrm rot="10800000">
            <a:off x="-1604504" y="2147666"/>
            <a:ext cx="3687215" cy="2719713"/>
            <a:chOff x="0" y="0"/>
            <a:chExt cx="3687214" cy="2719712"/>
          </a:xfrm>
        </p:grpSpPr>
        <p:sp>
          <p:nvSpPr>
            <p:cNvPr id="21" name="直接连接符 33">
              <a:extLst>
                <a:ext uri="{FF2B5EF4-FFF2-40B4-BE49-F238E27FC236}">
                  <a16:creationId xmlns:a16="http://schemas.microsoft.com/office/drawing/2014/main" xmlns="" id="{1FFB4BD1-105E-4C3B-8CF0-2FA378BAE89E}"/>
                </a:ext>
              </a:extLst>
            </p:cNvPr>
            <p:cNvSpPr/>
            <p:nvPr/>
          </p:nvSpPr>
          <p:spPr>
            <a:xfrm flipH="1">
              <a:off x="0" y="539955"/>
              <a:ext cx="2592288" cy="2179757"/>
            </a:xfrm>
            <a:prstGeom prst="line">
              <a:avLst/>
            </a:prstGeom>
            <a:noFill/>
            <a:ln w="762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4" name="直接连接符 34">
              <a:extLst>
                <a:ext uri="{FF2B5EF4-FFF2-40B4-BE49-F238E27FC236}">
                  <a16:creationId xmlns:a16="http://schemas.microsoft.com/office/drawing/2014/main" xmlns="" id="{691E65D7-1D0C-4C8B-B0E5-C300AAFB5E02}"/>
                </a:ext>
              </a:extLst>
            </p:cNvPr>
            <p:cNvSpPr/>
            <p:nvPr/>
          </p:nvSpPr>
          <p:spPr>
            <a:xfrm flipH="1">
              <a:off x="1094926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25" name="组合 2">
            <a:extLst>
              <a:ext uri="{FF2B5EF4-FFF2-40B4-BE49-F238E27FC236}">
                <a16:creationId xmlns:a16="http://schemas.microsoft.com/office/drawing/2014/main" xmlns="" id="{02D15556-E9EF-4FDA-935E-E2332CA5E94A}"/>
              </a:ext>
            </a:extLst>
          </p:cNvPr>
          <p:cNvGrpSpPr/>
          <p:nvPr/>
        </p:nvGrpSpPr>
        <p:grpSpPr>
          <a:xfrm rot="10800000">
            <a:off x="10311837" y="1544375"/>
            <a:ext cx="3230038" cy="3097814"/>
            <a:chOff x="0" y="0"/>
            <a:chExt cx="3230037" cy="3097813"/>
          </a:xfrm>
        </p:grpSpPr>
        <p:sp>
          <p:nvSpPr>
            <p:cNvPr id="26" name="直接连接符 41">
              <a:extLst>
                <a:ext uri="{FF2B5EF4-FFF2-40B4-BE49-F238E27FC236}">
                  <a16:creationId xmlns:a16="http://schemas.microsoft.com/office/drawing/2014/main" xmlns="" id="{480355CE-8991-4A71-AD90-253802C1BCCD}"/>
                </a:ext>
              </a:extLst>
            </p:cNvPr>
            <p:cNvSpPr/>
            <p:nvPr/>
          </p:nvSpPr>
          <p:spPr>
            <a:xfrm flipH="1">
              <a:off x="0" y="918056"/>
              <a:ext cx="2592289" cy="2179757"/>
            </a:xfrm>
            <a:prstGeom prst="line">
              <a:avLst/>
            </a:prstGeom>
            <a:noFill/>
            <a:ln w="762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7" name="直接连接符 42">
              <a:extLst>
                <a:ext uri="{FF2B5EF4-FFF2-40B4-BE49-F238E27FC236}">
                  <a16:creationId xmlns:a16="http://schemas.microsoft.com/office/drawing/2014/main" xmlns="" id="{4230E9B0-E0A8-4EEB-A61A-3C76BCDBE17B}"/>
                </a:ext>
              </a:extLst>
            </p:cNvPr>
            <p:cNvSpPr/>
            <p:nvPr/>
          </p:nvSpPr>
          <p:spPr>
            <a:xfrm flipH="1">
              <a:off x="637749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xmlns="" val="1697901688"/>
      </p:ext>
    </p:extLst>
  </p:cSld>
  <p:clrMapOvr>
    <a:masterClrMapping/>
  </p:clrMapOvr>
  <p:transition spd="slow" advTm="7441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●知识链接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715700" cy="1857388"/>
          </a:xfrm>
        </p:spPr>
        <p:txBody>
          <a:bodyPr/>
          <a:lstStyle/>
          <a:p>
            <a:r>
              <a:rPr lang="zh-CN" altLang="en-US" dirty="0" smtClean="0"/>
              <a:t>刘禹锡被贬期间</a:t>
            </a:r>
            <a:r>
              <a:rPr lang="en-US" dirty="0" smtClean="0"/>
              <a:t>,</a:t>
            </a:r>
            <a:r>
              <a:rPr lang="zh-CN" altLang="en-US" dirty="0" smtClean="0"/>
              <a:t>只有一间只能容下一床、一桌、一椅的小屋。半年时间</a:t>
            </a:r>
            <a:r>
              <a:rPr lang="en-US" dirty="0" smtClean="0"/>
              <a:t>,</a:t>
            </a:r>
            <a:r>
              <a:rPr lang="zh-CN" altLang="en-US" dirty="0" smtClean="0"/>
              <a:t>知县强迫刘禹锡搬了三次家</a:t>
            </a:r>
            <a:r>
              <a:rPr lang="en-US" dirty="0" smtClean="0"/>
              <a:t>,</a:t>
            </a:r>
            <a:r>
              <a:rPr lang="zh-CN" altLang="en-US" dirty="0" smtClean="0"/>
              <a:t>面积一次比一次小</a:t>
            </a:r>
            <a:r>
              <a:rPr lang="en-US" dirty="0" smtClean="0"/>
              <a:t>,</a:t>
            </a:r>
            <a:r>
              <a:rPr lang="zh-CN" altLang="en-US" dirty="0" smtClean="0"/>
              <a:t>最后仅是斗室。面对县令的蛮横势利</a:t>
            </a:r>
            <a:r>
              <a:rPr lang="en-US" dirty="0" smtClean="0"/>
              <a:t>,</a:t>
            </a:r>
            <a:r>
              <a:rPr lang="zh-CN" altLang="en-US" dirty="0" smtClean="0"/>
              <a:t>刘禹锡愤然提笔写下这篇超凡脱俗、情趣高雅的</a:t>
            </a:r>
            <a:r>
              <a:rPr lang="en-US" altLang="zh-CN" dirty="0" smtClean="0"/>
              <a:t>《</a:t>
            </a:r>
            <a:r>
              <a:rPr lang="zh-CN" altLang="en-US" dirty="0" smtClean="0"/>
              <a:t>陋室铭</a:t>
            </a:r>
            <a:r>
              <a:rPr lang="en-US" altLang="zh-CN" dirty="0" smtClean="0"/>
              <a:t>》</a:t>
            </a:r>
            <a:r>
              <a:rPr lang="en-US" dirty="0" smtClean="0"/>
              <a:t>,</a:t>
            </a:r>
            <a:r>
              <a:rPr lang="zh-CN" altLang="en-US" dirty="0" smtClean="0"/>
              <a:t>并请人刻上石碑</a:t>
            </a:r>
            <a:r>
              <a:rPr lang="en-US" dirty="0" smtClean="0"/>
              <a:t>,</a:t>
            </a:r>
            <a:r>
              <a:rPr lang="zh-CN" altLang="en-US" dirty="0" smtClean="0"/>
              <a:t>立在门前。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占位符 11"/>
          <p:cNvSpPr>
            <a:spLocks noGrp="1"/>
          </p:cNvSpPr>
          <p:nvPr>
            <p:ph type="body" sz="quarter" idx="10"/>
          </p:nvPr>
        </p:nvSpPr>
        <p:spPr>
          <a:xfrm>
            <a:off x="595274" y="2285992"/>
            <a:ext cx="11287204" cy="4357718"/>
          </a:xfrm>
        </p:spPr>
        <p:txBody>
          <a:bodyPr/>
          <a:lstStyle/>
          <a:p>
            <a:r>
              <a:rPr lang="zh-CN" altLang="en-US" dirty="0" smtClean="0"/>
              <a:t>在现实生活中</a:t>
            </a:r>
            <a:r>
              <a:rPr lang="en-US" dirty="0" smtClean="0"/>
              <a:t>,</a:t>
            </a:r>
            <a:r>
              <a:rPr lang="zh-CN" altLang="en-US" dirty="0" smtClean="0"/>
              <a:t>有人经常与他人比吃穿</a:t>
            </a:r>
            <a:r>
              <a:rPr lang="en-US" dirty="0" smtClean="0"/>
              <a:t>,</a:t>
            </a:r>
            <a:r>
              <a:rPr lang="zh-CN" altLang="en-US" dirty="0" smtClean="0"/>
              <a:t>甚至有人埋怨没出生于一个富有的家庭。我认为衣不在好</a:t>
            </a:r>
            <a:r>
              <a:rPr lang="en-US" dirty="0" smtClean="0"/>
              <a:t>,</a:t>
            </a:r>
            <a:r>
              <a:rPr lang="zh-CN" altLang="en-US" dirty="0" smtClean="0"/>
              <a:t>整洁就成</a:t>
            </a:r>
            <a:r>
              <a:rPr lang="en-US" dirty="0" smtClean="0"/>
              <a:t>;</a:t>
            </a:r>
            <a:r>
              <a:rPr lang="zh-CN" altLang="en-US" dirty="0" smtClean="0"/>
              <a:t>家不在富</a:t>
            </a:r>
            <a:r>
              <a:rPr lang="en-US" dirty="0" smtClean="0"/>
              <a:t>,</a:t>
            </a:r>
            <a:r>
              <a:rPr lang="zh-CN" altLang="en-US" dirty="0" smtClean="0"/>
              <a:t>温馨就行。虚荣心是要不得的。有时我们面对自己所拥有的</a:t>
            </a:r>
            <a:r>
              <a:rPr lang="en-US" dirty="0" smtClean="0"/>
              <a:t>,</a:t>
            </a:r>
            <a:r>
              <a:rPr lang="zh-CN" altLang="en-US" dirty="0" smtClean="0"/>
              <a:t>不知道珍惜</a:t>
            </a:r>
            <a:r>
              <a:rPr lang="en-US" dirty="0" smtClean="0"/>
              <a:t>,</a:t>
            </a:r>
            <a:r>
              <a:rPr lang="zh-CN" altLang="en-US" dirty="0" smtClean="0"/>
              <a:t>往往是因为我们没意识到它的可贵。今天我们一起来学习刘禹锡的</a:t>
            </a:r>
            <a:r>
              <a:rPr lang="en-US" altLang="zh-CN" dirty="0" smtClean="0"/>
              <a:t>《</a:t>
            </a:r>
            <a:r>
              <a:rPr lang="zh-CN" altLang="en-US" dirty="0" smtClean="0"/>
              <a:t>陋室铭</a:t>
            </a:r>
            <a:r>
              <a:rPr lang="en-US" altLang="zh-CN" dirty="0" smtClean="0"/>
              <a:t>》</a:t>
            </a:r>
            <a:r>
              <a:rPr lang="en-US" dirty="0" smtClean="0"/>
              <a:t>,</a:t>
            </a:r>
            <a:r>
              <a:rPr lang="zh-CN" altLang="en-US" dirty="0" smtClean="0"/>
              <a:t>了解一下作者通过对陋室的描写所表现出的情趣</a:t>
            </a:r>
            <a:r>
              <a:rPr lang="en-US" dirty="0" smtClean="0"/>
              <a:t>,</a:t>
            </a:r>
            <a:r>
              <a:rPr lang="zh-CN" altLang="en-US" dirty="0" smtClean="0"/>
              <a:t>我们从中或许能领悟到一些道理。</a:t>
            </a:r>
            <a:endParaRPr lang="zh-CN" altLang="en-US" dirty="0"/>
          </a:p>
        </p:txBody>
      </p:sp>
      <p:sp>
        <p:nvSpPr>
          <p:cNvPr id="4" name="文本占位符 1">
            <a:extLst>
              <a:ext uri="{FF2B5EF4-FFF2-40B4-BE49-F238E27FC236}">
                <a16:creationId xmlns:a16="http://schemas.microsoft.com/office/drawing/2014/main" xmlns="" id="{D8EC155B-06E2-477B-B3B1-8DDE820CD0C9}"/>
              </a:ext>
            </a:extLst>
          </p:cNvPr>
          <p:cNvSpPr txBox="1">
            <a:spLocks/>
          </p:cNvSpPr>
          <p:nvPr/>
        </p:nvSpPr>
        <p:spPr>
          <a:xfrm>
            <a:off x="666712" y="1643050"/>
            <a:ext cx="10358510" cy="4357718"/>
          </a:xfrm>
          <a:prstGeom prst="rect">
            <a:avLst/>
          </a:prstGeom>
        </p:spPr>
        <p:txBody>
          <a:bodyPr/>
          <a:lstStyle/>
          <a:p>
            <a:pPr marL="0" marR="0" lvl="0" indent="72000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/>
                <a:ea typeface="宋体"/>
              </a:rPr>
              <a:t>◆</a:t>
            </a:r>
            <a:r>
              <a:rPr lang="zh-CN" altLang="en-US" sz="2800" b="0" dirty="0" smtClean="0">
                <a:solidFill>
                  <a:srgbClr val="0000FF"/>
                </a:solidFill>
                <a:ea typeface="黑体" panose="02010609060101010101" pitchFamily="49" charset="-122"/>
              </a:rPr>
              <a:t>课堂导入</a:t>
            </a:r>
            <a:endParaRPr kumimoji="0" lang="en-US" altLang="zh-CN" sz="28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  <a:p>
            <a:r>
              <a:rPr lang="zh-CN" altLang="en-US" sz="2800" b="0" dirty="0" smtClean="0">
                <a:latin typeface="华文细黑" pitchFamily="2" charset="-122"/>
                <a:ea typeface="华文细黑" pitchFamily="2" charset="-122"/>
              </a:rPr>
              <a:t>        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3513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881026" y="1071546"/>
            <a:ext cx="9286940" cy="1857388"/>
          </a:xfrm>
        </p:spPr>
        <p:txBody>
          <a:bodyPr/>
          <a:lstStyle/>
          <a:p>
            <a:r>
              <a:rPr lang="en-US" dirty="0" smtClean="0"/>
              <a:t>1.</a:t>
            </a:r>
            <a:r>
              <a:rPr lang="zh-CN" altLang="en-US" dirty="0" smtClean="0"/>
              <a:t>阅读下面的作者简介</a:t>
            </a:r>
            <a:r>
              <a:rPr lang="en-US" dirty="0" smtClean="0"/>
              <a:t>,</a:t>
            </a:r>
            <a:r>
              <a:rPr lang="zh-CN" altLang="en-US" dirty="0" smtClean="0"/>
              <a:t>完成填空。</a:t>
            </a:r>
          </a:p>
          <a:p>
            <a:r>
              <a:rPr lang="zh-CN" altLang="en-US" dirty="0" smtClean="0"/>
              <a:t>刘</a:t>
            </a:r>
            <a:r>
              <a:rPr lang="zh-CN" altLang="en-US" dirty="0" smtClean="0"/>
              <a:t>禹锡</a:t>
            </a:r>
            <a:r>
              <a:rPr lang="en-US" dirty="0" smtClean="0"/>
              <a:t>,</a:t>
            </a:r>
            <a:r>
              <a:rPr lang="zh-CN" altLang="en-US" dirty="0" smtClean="0"/>
              <a:t>字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 </a:t>
            </a:r>
            <a:r>
              <a:rPr lang="zh-CN" altLang="en-US" u="sng" dirty="0" smtClean="0"/>
              <a:t>　</a:t>
            </a:r>
            <a:r>
              <a:rPr lang="en-US" dirty="0" smtClean="0"/>
              <a:t>,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朝洛阳人。毕生从政</a:t>
            </a:r>
            <a:r>
              <a:rPr lang="en-US" dirty="0" smtClean="0"/>
              <a:t>,</a:t>
            </a:r>
            <a:r>
              <a:rPr lang="zh-CN" altLang="en-US" dirty="0" smtClean="0"/>
              <a:t>曾官至监察御史。政治上主张革新</a:t>
            </a:r>
            <a:r>
              <a:rPr lang="en-US" dirty="0" smtClean="0"/>
              <a:t>,</a:t>
            </a:r>
            <a:r>
              <a:rPr lang="zh-CN" altLang="en-US" dirty="0" smtClean="0"/>
              <a:t>是王叔文派政治革新活动的中心人物之一。永贞革新失败后被贬为朗州司马。据湖南常德历史学家、收藏家周新国先生考证</a:t>
            </a:r>
            <a:r>
              <a:rPr lang="en-US" dirty="0" smtClean="0"/>
              <a:t>,</a:t>
            </a:r>
            <a:r>
              <a:rPr lang="zh-CN" altLang="en-US" dirty="0" smtClean="0"/>
              <a:t>刘禹锡被贬为朗州司马期间写了著名的</a:t>
            </a:r>
            <a:r>
              <a:rPr lang="en-US" altLang="zh-CN" dirty="0" smtClean="0"/>
              <a:t>《</a:t>
            </a:r>
            <a:r>
              <a:rPr lang="zh-CN" altLang="en-US" dirty="0" smtClean="0"/>
              <a:t>汉寿城春望</a:t>
            </a:r>
            <a:r>
              <a:rPr lang="en-US" altLang="zh-CN" dirty="0" smtClean="0"/>
              <a:t>》</a:t>
            </a:r>
            <a:r>
              <a:rPr lang="zh-CN" altLang="en-US" dirty="0" smtClean="0"/>
              <a:t>。</a:t>
            </a:r>
          </a:p>
          <a:p>
            <a:r>
              <a:rPr lang="en-US" dirty="0" smtClean="0"/>
              <a:t> </a:t>
            </a:r>
            <a:r>
              <a:rPr lang="zh-CN" altLang="en-US" dirty="0" smtClean="0"/>
              <a:t>古代刻在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上用来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		    </a:t>
            </a:r>
            <a:r>
              <a:rPr lang="zh-CN" altLang="en-US" dirty="0" smtClean="0"/>
              <a:t>的</a:t>
            </a:r>
            <a:r>
              <a:rPr lang="zh-CN" altLang="en-US" dirty="0" smtClean="0"/>
              <a:t>文字</a:t>
            </a:r>
            <a:r>
              <a:rPr lang="en-US" dirty="0" smtClean="0"/>
              <a:t>,</a:t>
            </a:r>
            <a:r>
              <a:rPr lang="zh-CN" altLang="en-US" dirty="0" smtClean="0"/>
              <a:t>叫作</a:t>
            </a:r>
            <a:r>
              <a:rPr lang="en-US" dirty="0" smtClean="0"/>
              <a:t>“</a:t>
            </a:r>
            <a:r>
              <a:rPr lang="zh-CN" altLang="en-US" dirty="0" smtClean="0"/>
              <a:t>铭</a:t>
            </a:r>
            <a:r>
              <a:rPr lang="en-US" dirty="0" smtClean="0"/>
              <a:t>”,</a:t>
            </a:r>
            <a:r>
              <a:rPr lang="zh-CN" altLang="en-US" dirty="0" smtClean="0"/>
              <a:t>后来发展成为一种文体。这种文体一般是用骈句</a:t>
            </a:r>
            <a:r>
              <a:rPr lang="en-US" dirty="0" smtClean="0"/>
              <a:t>,</a:t>
            </a:r>
            <a:r>
              <a:rPr lang="zh-CN" altLang="en-US" dirty="0" smtClean="0"/>
              <a:t>句式较为整齐</a:t>
            </a:r>
            <a:r>
              <a:rPr lang="en-US" dirty="0" smtClean="0"/>
              <a:t>,</a:t>
            </a:r>
            <a:r>
              <a:rPr lang="zh-CN" altLang="en-US" dirty="0" smtClean="0"/>
              <a:t>朗朗上口。</a:t>
            </a:r>
            <a:r>
              <a:rPr lang="en-US" dirty="0" smtClean="0"/>
              <a:t> </a:t>
            </a:r>
            <a:endParaRPr lang="zh-CN" altLang="en-US" dirty="0"/>
          </a:p>
        </p:txBody>
      </p:sp>
      <p:sp>
        <p:nvSpPr>
          <p:cNvPr id="5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3238480" y="1714488"/>
            <a:ext cx="1000132" cy="78581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梦得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pic>
        <p:nvPicPr>
          <p:cNvPr id="8" name="刘禹锡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10025090" y="2108634"/>
            <a:ext cx="2095472" cy="2177622"/>
          </a:xfrm>
          <a:prstGeom prst="rect">
            <a:avLst/>
          </a:prstGeom>
        </p:spPr>
      </p:pic>
      <p:sp>
        <p:nvSpPr>
          <p:cNvPr id="9" name="文本占位符 2"/>
          <p:cNvSpPr txBox="1">
            <a:spLocks/>
          </p:cNvSpPr>
          <p:nvPr/>
        </p:nvSpPr>
        <p:spPr>
          <a:xfrm>
            <a:off x="4452926" y="1714488"/>
            <a:ext cx="1000132" cy="78581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唐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0" name="文本占位符 2"/>
          <p:cNvSpPr txBox="1">
            <a:spLocks/>
          </p:cNvSpPr>
          <p:nvPr/>
        </p:nvSpPr>
        <p:spPr>
          <a:xfrm>
            <a:off x="3167042" y="4857760"/>
            <a:ext cx="1000132" cy="78581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器物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1" name="文本占位符 2"/>
          <p:cNvSpPr txBox="1">
            <a:spLocks/>
          </p:cNvSpPr>
          <p:nvPr/>
        </p:nvSpPr>
        <p:spPr>
          <a:xfrm>
            <a:off x="5095868" y="4857760"/>
            <a:ext cx="3786214" cy="78581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警诫自己或称述功德　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4214842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给下列加点的字注音。</a:t>
            </a:r>
          </a:p>
          <a:p>
            <a:r>
              <a:rPr lang="zh-CN" altLang="en-US" dirty="0" smtClean="0"/>
              <a:t>德馨</a:t>
            </a:r>
            <a:r>
              <a:rPr lang="en-US" dirty="0" smtClean="0"/>
              <a:t>(		)</a:t>
            </a:r>
            <a:r>
              <a:rPr lang="zh-CN" altLang="en-US" dirty="0" smtClean="0"/>
              <a:t>　</a:t>
            </a:r>
            <a:r>
              <a:rPr lang="en-US" altLang="zh-CN" dirty="0" smtClean="0"/>
              <a:t>		</a:t>
            </a:r>
            <a:r>
              <a:rPr lang="zh-CN" altLang="en-US" dirty="0" smtClean="0"/>
              <a:t>苔</a:t>
            </a:r>
            <a:r>
              <a:rPr lang="zh-CN" altLang="en-US" dirty="0" smtClean="0"/>
              <a:t>痕</a:t>
            </a:r>
            <a:r>
              <a:rPr lang="en-US" dirty="0" smtClean="0"/>
              <a:t>(		)</a:t>
            </a:r>
            <a:endParaRPr lang="zh-CN" altLang="en-US" dirty="0" smtClean="0"/>
          </a:p>
          <a:p>
            <a:r>
              <a:rPr lang="zh-CN" altLang="en-US" dirty="0" smtClean="0"/>
              <a:t>鸿儒</a:t>
            </a:r>
            <a:r>
              <a:rPr lang="en-US" dirty="0" smtClean="0"/>
              <a:t>(		)</a:t>
            </a:r>
            <a:r>
              <a:rPr lang="en-US" dirty="0" smtClean="0"/>
              <a:t>	</a:t>
            </a:r>
            <a:r>
              <a:rPr lang="en-US" dirty="0" smtClean="0"/>
              <a:t> 	</a:t>
            </a:r>
            <a:r>
              <a:rPr lang="zh-CN" altLang="en-US" dirty="0" smtClean="0"/>
              <a:t>案牍</a:t>
            </a:r>
            <a:r>
              <a:rPr lang="en-US" dirty="0" smtClean="0"/>
              <a:t>(		)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2738414" y="1785926"/>
            <a:ext cx="1285884" cy="714380"/>
          </a:xfrm>
        </p:spPr>
        <p:txBody>
          <a:bodyPr/>
          <a:lstStyle/>
          <a:p>
            <a:pPr indent="0"/>
            <a:r>
              <a:rPr lang="en-US" dirty="0" err="1" smtClean="0"/>
              <a:t>xīn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2738414" y="2357430"/>
            <a:ext cx="1428760" cy="642942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rú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8" name="文本占位符 2"/>
          <p:cNvSpPr txBox="1">
            <a:spLocks/>
          </p:cNvSpPr>
          <p:nvPr/>
        </p:nvSpPr>
        <p:spPr>
          <a:xfrm>
            <a:off x="6524628" y="1785926"/>
            <a:ext cx="1643074" cy="571504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hén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1" name="文本占位符 2"/>
          <p:cNvSpPr txBox="1">
            <a:spLocks/>
          </p:cNvSpPr>
          <p:nvPr/>
        </p:nvSpPr>
        <p:spPr>
          <a:xfrm>
            <a:off x="6596066" y="2428868"/>
            <a:ext cx="857256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dú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1980361" y="2143116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0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·</a:t>
            </a:r>
            <a:endParaRPr lang="zh-CN" altLang="en-US" sz="2800" b="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5810248" y="2786058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0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·</a:t>
            </a:r>
            <a:endParaRPr lang="zh-CN" altLang="en-US" sz="2800" b="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980361" y="2786058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0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·</a:t>
            </a:r>
            <a:endParaRPr lang="zh-CN" altLang="en-US" sz="2800" b="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5810248" y="2119962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0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·</a:t>
            </a:r>
            <a:endParaRPr lang="zh-CN" altLang="en-US" sz="2800" b="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8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3.</a:t>
            </a:r>
            <a:r>
              <a:rPr lang="zh-CN" altLang="en-US" dirty="0" smtClean="0"/>
              <a:t>解释下列句中加点词的意思。</a:t>
            </a:r>
          </a:p>
          <a:p>
            <a:r>
              <a:rPr lang="en-US" dirty="0" smtClean="0"/>
              <a:t>(1)</a:t>
            </a:r>
            <a:r>
              <a:rPr lang="zh-CN" altLang="en-US" dirty="0" smtClean="0"/>
              <a:t>有仙则名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en-US" dirty="0" smtClean="0"/>
              <a:t>(2)</a:t>
            </a:r>
            <a:r>
              <a:rPr lang="zh-CN" altLang="en-US" dirty="0" smtClean="0"/>
              <a:t>惟吾德馨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en-US" dirty="0" smtClean="0"/>
              <a:t>(3)</a:t>
            </a:r>
            <a:r>
              <a:rPr lang="zh-CN" altLang="en-US" dirty="0" smtClean="0"/>
              <a:t>调素琴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en-US" dirty="0" smtClean="0"/>
              <a:t>(4)</a:t>
            </a:r>
            <a:r>
              <a:rPr lang="zh-CN" altLang="en-US" dirty="0" smtClean="0"/>
              <a:t>往来无白丁</a:t>
            </a:r>
            <a:r>
              <a:rPr lang="en-US" dirty="0" smtClean="0"/>
              <a:t>: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7" name="文本占位符 2"/>
          <p:cNvSpPr txBox="1">
            <a:spLocks/>
          </p:cNvSpPr>
          <p:nvPr/>
        </p:nvSpPr>
        <p:spPr>
          <a:xfrm>
            <a:off x="3738546" y="3071810"/>
            <a:ext cx="7929618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不加装饰。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0" name="文本占位符 2"/>
          <p:cNvSpPr txBox="1">
            <a:spLocks/>
          </p:cNvSpPr>
          <p:nvPr/>
        </p:nvSpPr>
        <p:spPr>
          <a:xfrm>
            <a:off x="3738546" y="1857364"/>
            <a:ext cx="5500726" cy="642942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出名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有名。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9" name="文本占位符 2"/>
          <p:cNvSpPr txBox="1">
            <a:spLocks/>
          </p:cNvSpPr>
          <p:nvPr/>
        </p:nvSpPr>
        <p:spPr>
          <a:xfrm>
            <a:off x="3738546" y="2428868"/>
            <a:ext cx="7929618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能散布很远的香气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这里指德行美好。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0" name="文本占位符 2"/>
          <p:cNvSpPr txBox="1">
            <a:spLocks/>
          </p:cNvSpPr>
          <p:nvPr/>
        </p:nvSpPr>
        <p:spPr>
          <a:xfrm>
            <a:off x="4095736" y="3857628"/>
            <a:ext cx="4714908" cy="642942"/>
          </a:xfrm>
          <a:prstGeom prst="rect">
            <a:avLst/>
          </a:prstGeom>
        </p:spPr>
        <p:txBody>
          <a:bodyPr/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平民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指没有功名的人。</a:t>
            </a:r>
            <a:endParaRPr lang="zh-CN" altLang="en-US" sz="28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167042" y="2143116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0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·</a:t>
            </a:r>
            <a:endParaRPr lang="zh-CN" altLang="en-US" sz="2800" b="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167042" y="2786058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0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·</a:t>
            </a:r>
            <a:endParaRPr lang="zh-CN" altLang="en-US" sz="2800" b="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381224" y="3477284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0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·</a:t>
            </a:r>
            <a:endParaRPr lang="zh-CN" altLang="en-US" sz="2800" b="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123369" y="4071942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0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·</a:t>
            </a:r>
            <a:endParaRPr lang="zh-CN" altLang="en-US" sz="2800" b="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480559" y="4071942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0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·</a:t>
            </a:r>
            <a:endParaRPr lang="zh-CN" altLang="en-US" sz="2800" b="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17" grpId="0" build="p"/>
      <p:bldP spid="20" grpId="0" build="p"/>
      <p:bldP spid="9" grpId="0" build="p"/>
      <p:bldP spid="10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占位符 9"/>
          <p:cNvSpPr>
            <a:spLocks noGrp="1"/>
          </p:cNvSpPr>
          <p:nvPr>
            <p:ph type="body" sz="quarter" idx="10"/>
          </p:nvPr>
        </p:nvSpPr>
        <p:spPr>
          <a:xfrm>
            <a:off x="309522" y="1643050"/>
            <a:ext cx="11596726" cy="4357718"/>
          </a:xfrm>
        </p:spPr>
        <p:txBody>
          <a:bodyPr/>
          <a:lstStyle/>
          <a:p>
            <a:r>
              <a:rPr lang="zh-CN" altLang="en-US" dirty="0" smtClean="0"/>
              <a:t>一、问题</a:t>
            </a:r>
            <a:r>
              <a:rPr lang="en-US" dirty="0" smtClean="0"/>
              <a:t>:</a:t>
            </a:r>
            <a:r>
              <a:rPr lang="zh-CN" altLang="en-US" dirty="0" smtClean="0"/>
              <a:t>初读课文</a:t>
            </a:r>
            <a:r>
              <a:rPr lang="en-US" dirty="0" smtClean="0"/>
              <a:t>,</a:t>
            </a:r>
            <a:r>
              <a:rPr lang="zh-CN" altLang="en-US" dirty="0" smtClean="0"/>
              <a:t>整体感知。</a:t>
            </a:r>
          </a:p>
          <a:p>
            <a:r>
              <a:rPr lang="zh-CN" altLang="en-US" dirty="0" smtClean="0"/>
              <a:t>根据提示</a:t>
            </a:r>
            <a:r>
              <a:rPr lang="en-US" dirty="0" smtClean="0"/>
              <a:t>,</a:t>
            </a:r>
            <a:r>
              <a:rPr lang="zh-CN" altLang="en-US" dirty="0" smtClean="0"/>
              <a:t>把文章的写作思路补写完整。</a:t>
            </a:r>
          </a:p>
          <a:p>
            <a:r>
              <a:rPr lang="zh-CN" altLang="en-US" dirty="0" smtClean="0"/>
              <a:t>首先</a:t>
            </a:r>
            <a:r>
              <a:rPr lang="en-US" dirty="0" smtClean="0"/>
              <a:t>,</a:t>
            </a:r>
            <a:r>
              <a:rPr lang="zh-CN" altLang="en-US" dirty="0" smtClean="0"/>
              <a:t>作者由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 </a:t>
            </a:r>
            <a:r>
              <a:rPr lang="zh-CN" altLang="en-US" dirty="0" smtClean="0"/>
              <a:t>引出</a:t>
            </a:r>
            <a:r>
              <a:rPr lang="zh-CN" altLang="en-US" dirty="0" smtClean="0"/>
              <a:t>陋室</a:t>
            </a:r>
            <a:r>
              <a:rPr lang="en-US" dirty="0" smtClean="0"/>
              <a:t>;</a:t>
            </a:r>
            <a:r>
              <a:rPr lang="zh-CN" altLang="en-US" dirty="0" smtClean="0"/>
              <a:t>然后</a:t>
            </a:r>
            <a:r>
              <a:rPr lang="en-US" dirty="0" smtClean="0"/>
              <a:t>,</a:t>
            </a:r>
            <a:r>
              <a:rPr lang="zh-CN" altLang="en-US" dirty="0" smtClean="0"/>
              <a:t>用</a:t>
            </a:r>
            <a:r>
              <a:rPr lang="en-US" dirty="0" smtClean="0"/>
              <a:t>“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		</a:t>
            </a:r>
            <a:r>
              <a:rPr lang="zh-CN" altLang="en-US" u="sng" dirty="0" smtClean="0"/>
              <a:t>　</a:t>
            </a:r>
            <a:r>
              <a:rPr lang="en-US" dirty="0" smtClean="0"/>
              <a:t>”</a:t>
            </a:r>
            <a:r>
              <a:rPr lang="zh-CN" altLang="en-US" dirty="0" smtClean="0"/>
              <a:t>点明全文主旨</a:t>
            </a:r>
            <a:r>
              <a:rPr lang="en-US" dirty="0" smtClean="0"/>
              <a:t>;</a:t>
            </a:r>
            <a:r>
              <a:rPr lang="zh-CN" altLang="en-US" dirty="0" smtClean="0"/>
              <a:t>接着从居室环境、交往人物和日常生活方面具体描述</a:t>
            </a:r>
            <a:r>
              <a:rPr lang="en-US" dirty="0" smtClean="0"/>
              <a:t>,</a:t>
            </a:r>
            <a:r>
              <a:rPr lang="zh-CN" altLang="en-US" dirty="0" smtClean="0"/>
              <a:t>极力形容</a:t>
            </a:r>
            <a:r>
              <a:rPr lang="en-US" dirty="0" smtClean="0"/>
              <a:t>“</a:t>
            </a:r>
            <a:r>
              <a:rPr lang="zh-CN" altLang="en-US" dirty="0" smtClean="0"/>
              <a:t>陋室不陋</a:t>
            </a:r>
            <a:r>
              <a:rPr lang="en-US" dirty="0" smtClean="0"/>
              <a:t>”;</a:t>
            </a:r>
            <a:r>
              <a:rPr lang="zh-CN" altLang="en-US" dirty="0" smtClean="0"/>
              <a:t>最后</a:t>
            </a:r>
            <a:r>
              <a:rPr lang="en-US" dirty="0" smtClean="0"/>
              <a:t>,</a:t>
            </a:r>
            <a:r>
              <a:rPr lang="zh-CN" altLang="en-US" dirty="0" smtClean="0"/>
              <a:t>收束全文</a:t>
            </a:r>
            <a:r>
              <a:rPr lang="en-US" dirty="0" smtClean="0"/>
              <a:t>,</a:t>
            </a:r>
            <a:r>
              <a:rPr lang="zh-CN" altLang="en-US" dirty="0" smtClean="0"/>
              <a:t>说明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  <p:sp>
        <p:nvSpPr>
          <p:cNvPr id="3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占位符 2"/>
          <p:cNvSpPr txBox="1">
            <a:spLocks/>
          </p:cNvSpPr>
          <p:nvPr/>
        </p:nvSpPr>
        <p:spPr>
          <a:xfrm>
            <a:off x="3095604" y="2857496"/>
            <a:ext cx="1071570" cy="50006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山水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5" name="文本占位符 2"/>
          <p:cNvSpPr txBox="1">
            <a:spLocks/>
          </p:cNvSpPr>
          <p:nvPr/>
        </p:nvSpPr>
        <p:spPr>
          <a:xfrm>
            <a:off x="7381884" y="2857496"/>
            <a:ext cx="3286148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斯是陋室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惟吾德馨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6238876" y="4143380"/>
            <a:ext cx="3286148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陋室不陋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69791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zh-CN" altLang="en-US" dirty="0" smtClean="0"/>
              <a:t>二、活动</a:t>
            </a:r>
            <a:r>
              <a:rPr lang="en-US" dirty="0" smtClean="0"/>
              <a:t>:</a:t>
            </a:r>
            <a:r>
              <a:rPr lang="zh-CN" altLang="en-US" dirty="0" smtClean="0"/>
              <a:t>熟读成诵</a:t>
            </a:r>
            <a:r>
              <a:rPr lang="en-US" dirty="0" smtClean="0"/>
              <a:t>,</a:t>
            </a:r>
            <a:r>
              <a:rPr lang="zh-CN" altLang="en-US" dirty="0" smtClean="0"/>
              <a:t>疏通积累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zh-CN" altLang="en-US" dirty="0" smtClean="0"/>
              <a:t>对照课文注释</a:t>
            </a:r>
            <a:r>
              <a:rPr lang="en-US" dirty="0" smtClean="0"/>
              <a:t>,</a:t>
            </a:r>
            <a:r>
              <a:rPr lang="zh-CN" altLang="en-US" dirty="0" smtClean="0"/>
              <a:t>小组合作翻译全文</a:t>
            </a:r>
            <a:r>
              <a:rPr lang="en-US" dirty="0" smtClean="0"/>
              <a:t>,</a:t>
            </a:r>
            <a:r>
              <a:rPr lang="zh-CN" altLang="en-US" dirty="0" smtClean="0"/>
              <a:t>注意重点文言知识的积累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en-US" dirty="0" smtClean="0"/>
              <a:t>1.</a:t>
            </a:r>
            <a:r>
              <a:rPr lang="zh-CN" altLang="en-US" dirty="0" smtClean="0"/>
              <a:t>指出下面加点词的古义和今义。</a:t>
            </a:r>
          </a:p>
          <a:p>
            <a:r>
              <a:rPr lang="zh-CN" altLang="en-US" dirty="0" smtClean="0"/>
              <a:t>无案牍之劳形</a:t>
            </a:r>
          </a:p>
          <a:p>
            <a:r>
              <a:rPr lang="zh-CN" altLang="en-US" dirty="0" smtClean="0"/>
              <a:t>古义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zh-CN" altLang="en-US" dirty="0" smtClean="0"/>
              <a:t>今义</a:t>
            </a:r>
            <a:r>
              <a:rPr lang="en-US" dirty="0" smtClean="0"/>
              <a:t>:</a:t>
            </a:r>
            <a:endParaRPr lang="zh-CN" altLang="en-US" dirty="0" smtClean="0"/>
          </a:p>
          <a:p>
            <a:endParaRPr lang="zh-CN" altLang="en-US" dirty="0"/>
          </a:p>
        </p:txBody>
      </p:sp>
      <p:sp>
        <p:nvSpPr>
          <p:cNvPr id="3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占位符 2"/>
          <p:cNvSpPr txBox="1">
            <a:spLocks/>
          </p:cNvSpPr>
          <p:nvPr/>
        </p:nvSpPr>
        <p:spPr>
          <a:xfrm>
            <a:off x="2524100" y="3714752"/>
            <a:ext cx="2286016" cy="571504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形体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躯体。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2595538" y="4357694"/>
            <a:ext cx="3286148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形状。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381356" y="3477284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0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·</a:t>
            </a:r>
            <a:endParaRPr lang="zh-CN" altLang="en-US" sz="2800" b="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theme/theme1.xml><?xml version="1.0" encoding="utf-8"?>
<a:theme xmlns:a="http://schemas.openxmlformats.org/drawingml/2006/main" name="1_Office 主题">
  <a:themeElements>
    <a:clrScheme name="1_Office 主题 1">
      <a:dk1>
        <a:srgbClr val="EEECE1"/>
      </a:dk1>
      <a:lt1>
        <a:srgbClr val="003760"/>
      </a:lt1>
      <a:dk2>
        <a:srgbClr val="262626"/>
      </a:dk2>
      <a:lt2>
        <a:srgbClr val="EEECE1"/>
      </a:lt2>
      <a:accent1>
        <a:srgbClr val="003760"/>
      </a:accent1>
      <a:accent2>
        <a:srgbClr val="92CDDC"/>
      </a:accent2>
      <a:accent3>
        <a:srgbClr val="ACACAC"/>
      </a:accent3>
      <a:accent4>
        <a:srgbClr val="002D51"/>
      </a:accent4>
      <a:accent5>
        <a:srgbClr val="AAAEB6"/>
      </a:accent5>
      <a:accent6>
        <a:srgbClr val="84BAC7"/>
      </a:accent6>
      <a:hlink>
        <a:srgbClr val="003760"/>
      </a:hlink>
      <a:folHlink>
        <a:srgbClr val="7F7F7F"/>
      </a:folHlink>
    </a:clrScheme>
    <a:fontScheme name="1_Office 主题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25400">
          <a:solidFill>
            <a:srgbClr val="3F403E"/>
          </a:solidFill>
          <a:miter/>
        </a:ln>
      </a:spPr>
      <a:bodyPr lIns="45719" rIns="45719" anchor="ctr"/>
      <a:lstStyle>
        <a:defPPr algn="ctr">
          <a:defRPr>
            <a:solidFill>
              <a:srgbClr val="FFFFFF"/>
            </a:solidFill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2200" b="1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8" charset="0"/>
            <a:ea typeface="微软雅黑" pitchFamily="34" charset="-122"/>
          </a:defRPr>
        </a:defPPr>
      </a:lstStyle>
    </a:lnDef>
  </a:objectDefaults>
  <a:extraClrSchemeLst>
    <a:extraClrScheme>
      <a:clrScheme name="1_Office 主题 1">
        <a:dk1>
          <a:srgbClr val="EEECE1"/>
        </a:dk1>
        <a:lt1>
          <a:srgbClr val="003760"/>
        </a:lt1>
        <a:dk2>
          <a:srgbClr val="262626"/>
        </a:dk2>
        <a:lt2>
          <a:srgbClr val="EEECE1"/>
        </a:lt2>
        <a:accent1>
          <a:srgbClr val="003760"/>
        </a:accent1>
        <a:accent2>
          <a:srgbClr val="92CDDC"/>
        </a:accent2>
        <a:accent3>
          <a:srgbClr val="ACACAC"/>
        </a:accent3>
        <a:accent4>
          <a:srgbClr val="002D51"/>
        </a:accent4>
        <a:accent5>
          <a:srgbClr val="AAAEB6"/>
        </a:accent5>
        <a:accent6>
          <a:srgbClr val="84BAC7"/>
        </a:accent6>
        <a:hlink>
          <a:srgbClr val="003760"/>
        </a:hlink>
        <a:folHlink>
          <a:srgbClr val="7F7F7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章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B6FC8"/>
        </a:solidFill>
        <a:ln>
          <a:noFill/>
        </a:ln>
        <a:effectLst/>
      </a:spPr>
      <a:bodyPr anchor="ctr"/>
      <a:lstStyle>
        <a:defPPr algn="ctr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2670</TotalTime>
  <Words>1189</Words>
  <Application>Microsoft Office PowerPoint</Application>
  <PresentationFormat>自定义</PresentationFormat>
  <Paragraphs>123</Paragraphs>
  <Slides>25</Slides>
  <Notes>2</Notes>
  <HiddenSlides>0</HiddenSlides>
  <MMClips>0</MMClips>
  <ScaleCrop>false</ScaleCrop>
  <HeadingPairs>
    <vt:vector size="6" baseType="variant"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28" baseType="lpstr">
      <vt:lpstr>1_Office 主题</vt:lpstr>
      <vt:lpstr>章</vt:lpstr>
      <vt:lpstr>Microsoft Office Word 文档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620</cp:revision>
  <dcterms:created xsi:type="dcterms:W3CDTF">2017-02-11T06:33:00Z</dcterms:created>
  <dcterms:modified xsi:type="dcterms:W3CDTF">2019-12-13T08:54:59Z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2052-10.1.0.7697</vt:lpwstr>
  </property>
</Properties>
</file>