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6"/>
  </p:notesMasterIdLst>
  <p:handoutMasterIdLst>
    <p:handoutMasterId r:id="rId27"/>
  </p:handoutMasterIdLst>
  <p:sldIdLst>
    <p:sldId id="371" r:id="rId3"/>
    <p:sldId id="429" r:id="rId4"/>
    <p:sldId id="444" r:id="rId5"/>
    <p:sldId id="428" r:id="rId6"/>
    <p:sldId id="445" r:id="rId7"/>
    <p:sldId id="443" r:id="rId8"/>
    <p:sldId id="477" r:id="rId9"/>
    <p:sldId id="518" r:id="rId10"/>
    <p:sldId id="397" r:id="rId11"/>
    <p:sldId id="511" r:id="rId12"/>
    <p:sldId id="521" r:id="rId13"/>
    <p:sldId id="494" r:id="rId14"/>
    <p:sldId id="495" r:id="rId15"/>
    <p:sldId id="464" r:id="rId16"/>
    <p:sldId id="465" r:id="rId17"/>
    <p:sldId id="466" r:id="rId18"/>
    <p:sldId id="522" r:id="rId19"/>
    <p:sldId id="523" r:id="rId20"/>
    <p:sldId id="500" r:id="rId21"/>
    <p:sldId id="501" r:id="rId22"/>
    <p:sldId id="516" r:id="rId23"/>
    <p:sldId id="476" r:id="rId24"/>
    <p:sldId id="395" r:id="rId2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17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0700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17.</a:t>
            </a:r>
            <a:r>
              <a:rPr lang="zh-CN" altLang="en-US" sz="3600" dirty="0" smtClean="0"/>
              <a:t>紫藤萝瀑布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81620" y="4643446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 一 课 时 </a:t>
            </a:r>
            <a:endParaRPr lang="zh-CN" altLang="en-US" sz="3600" dirty="0"/>
          </a:p>
        </p:txBody>
      </p:sp>
      <p:pic>
        <p:nvPicPr>
          <p:cNvPr id="8" name="第5单元.eps" descr="id:21474995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66778" y="1571612"/>
            <a:ext cx="10001320" cy="17791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注意句子的停顿节奏</a:t>
            </a:r>
            <a:r>
              <a:rPr lang="en-US" dirty="0" smtClean="0"/>
              <a:t>,</a:t>
            </a:r>
            <a:r>
              <a:rPr lang="zh-CN" altLang="en-US" dirty="0" smtClean="0"/>
              <a:t>将文章中写紫藤萝树和花的句子画出来。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作者是从哪几个方面描写紫藤萝花的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我们描写一种具体的事物</a:t>
            </a:r>
            <a:r>
              <a:rPr lang="en-US" dirty="0" smtClean="0"/>
              <a:t>,</a:t>
            </a:r>
            <a:r>
              <a:rPr lang="zh-CN" altLang="en-US" dirty="0" smtClean="0"/>
              <a:t>往往通过人的感官</a:t>
            </a:r>
            <a:r>
              <a:rPr lang="en-US" dirty="0" smtClean="0"/>
              <a:t>,</a:t>
            </a:r>
            <a:r>
              <a:rPr lang="zh-CN" altLang="en-US" dirty="0" smtClean="0"/>
              <a:t>如眼睛看见的、鼻小闻见的等角度入手。</a:t>
            </a:r>
          </a:p>
          <a:p>
            <a:r>
              <a:rPr lang="zh-CN" altLang="en-US" dirty="0" smtClean="0"/>
              <a:t>花的色彩</a:t>
            </a:r>
            <a:r>
              <a:rPr lang="en-US" dirty="0" smtClean="0"/>
              <a:t>:</a:t>
            </a:r>
            <a:r>
              <a:rPr lang="zh-CN" altLang="en-US" dirty="0" smtClean="0"/>
              <a:t>每一穗花都是上面的盛开</a:t>
            </a:r>
            <a:r>
              <a:rPr lang="en-US" dirty="0" smtClean="0"/>
              <a:t>,</a:t>
            </a:r>
            <a:r>
              <a:rPr lang="zh-CN" altLang="en-US" dirty="0" smtClean="0"/>
              <a:t>下面的待放。颜色便上浅下深。</a:t>
            </a:r>
          </a:p>
          <a:p>
            <a:r>
              <a:rPr lang="zh-CN" altLang="en-US" dirty="0" smtClean="0"/>
              <a:t>花的形状</a:t>
            </a:r>
            <a:r>
              <a:rPr lang="en-US" dirty="0" smtClean="0"/>
              <a:t>:</a:t>
            </a:r>
            <a:r>
              <a:rPr lang="zh-CN" altLang="en-US" dirty="0" smtClean="0"/>
              <a:t>像是一个小小的张满了的帆</a:t>
            </a:r>
            <a:r>
              <a:rPr lang="en-US" dirty="0" smtClean="0"/>
              <a:t>,</a:t>
            </a:r>
            <a:r>
              <a:rPr lang="zh-CN" altLang="en-US" dirty="0" smtClean="0"/>
              <a:t>帆下带着尖底的舱。船舱鼓鼓的</a:t>
            </a:r>
            <a:r>
              <a:rPr lang="en-US" dirty="0" smtClean="0"/>
              <a:t>,</a:t>
            </a:r>
            <a:r>
              <a:rPr lang="zh-CN" altLang="en-US" dirty="0" smtClean="0"/>
              <a:t>又像一个忍俊不禁的笑容</a:t>
            </a:r>
            <a:r>
              <a:rPr lang="en-US" dirty="0" smtClean="0"/>
              <a:t>,</a:t>
            </a:r>
            <a:r>
              <a:rPr lang="zh-CN" altLang="en-US" dirty="0" smtClean="0"/>
              <a:t>就要绽开似的。</a:t>
            </a:r>
          </a:p>
          <a:p>
            <a:r>
              <a:rPr lang="zh-CN" altLang="en-US" dirty="0" smtClean="0"/>
              <a:t>花的香味</a:t>
            </a:r>
            <a:r>
              <a:rPr lang="en-US" dirty="0" smtClean="0"/>
              <a:t>:</a:t>
            </a:r>
            <a:r>
              <a:rPr lang="zh-CN" altLang="en-US" dirty="0" smtClean="0"/>
              <a:t>淡淡的芳香</a:t>
            </a:r>
            <a:r>
              <a:rPr lang="en-US" dirty="0" smtClean="0"/>
              <a:t>,</a:t>
            </a:r>
            <a:r>
              <a:rPr lang="zh-CN" altLang="en-US" dirty="0" smtClean="0"/>
              <a:t>香气似乎也是浅紫色的</a:t>
            </a:r>
            <a:r>
              <a:rPr lang="en-US" dirty="0" smtClean="0"/>
              <a:t>,</a:t>
            </a:r>
            <a:r>
              <a:rPr lang="zh-CN" altLang="en-US" dirty="0" smtClean="0"/>
              <a:t>梦幻一般轻轻地笼罩着我。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文章写出了紫藤萝的什么特点</a:t>
            </a:r>
            <a:r>
              <a:rPr lang="en-US" dirty="0" smtClean="0"/>
              <a:t>?</a:t>
            </a:r>
            <a:r>
              <a:rPr lang="zh-CN" altLang="en-US" dirty="0" smtClean="0"/>
              <a:t>请从文中找出相应语句分析。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特点</a:t>
            </a:r>
            <a:r>
              <a:rPr lang="en-US" dirty="0" smtClean="0"/>
              <a:t>:</a:t>
            </a:r>
            <a:r>
              <a:rPr lang="zh-CN" altLang="en-US" dirty="0" smtClean="0"/>
              <a:t>繁密、亮丽</a:t>
            </a:r>
            <a:r>
              <a:rPr lang="en-US" dirty="0" smtClean="0"/>
              <a:t>,</a:t>
            </a:r>
            <a:r>
              <a:rPr lang="zh-CN" altLang="en-US" dirty="0" smtClean="0"/>
              <a:t>气势非凡</a:t>
            </a:r>
            <a:r>
              <a:rPr lang="en-US" dirty="0" smtClean="0"/>
              <a:t>,</a:t>
            </a:r>
            <a:r>
              <a:rPr lang="zh-CN" altLang="en-US" dirty="0" smtClean="0"/>
              <a:t>充满生机。</a:t>
            </a:r>
          </a:p>
          <a:p>
            <a:r>
              <a:rPr lang="en-US" dirty="0" smtClean="0"/>
              <a:t> “</a:t>
            </a:r>
            <a:r>
              <a:rPr lang="zh-CN" altLang="en-US" dirty="0" smtClean="0"/>
              <a:t>一片辉煌的淡紫色</a:t>
            </a:r>
            <a:r>
              <a:rPr lang="en-US" dirty="0" smtClean="0"/>
              <a:t>”“</a:t>
            </a:r>
            <a:r>
              <a:rPr lang="zh-CN" altLang="en-US" dirty="0" smtClean="0"/>
              <a:t>深深浅浅的紫</a:t>
            </a:r>
            <a:r>
              <a:rPr lang="en-US" dirty="0" smtClean="0"/>
              <a:t>”“</a:t>
            </a:r>
            <a:r>
              <a:rPr lang="zh-CN" altLang="en-US" dirty="0" smtClean="0"/>
              <a:t>紫色的大条幅上</a:t>
            </a:r>
            <a:r>
              <a:rPr lang="en-US" dirty="0" smtClean="0"/>
              <a:t>,</a:t>
            </a:r>
            <a:r>
              <a:rPr lang="zh-CN" altLang="en-US" dirty="0" smtClean="0"/>
              <a:t>泛着点点银光</a:t>
            </a:r>
            <a:r>
              <a:rPr lang="en-US" dirty="0" smtClean="0"/>
              <a:t>,</a:t>
            </a:r>
            <a:r>
              <a:rPr lang="zh-CN" altLang="en-US" dirty="0" smtClean="0"/>
              <a:t>就像迸溅的水花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像一条瀑布</a:t>
            </a:r>
            <a:r>
              <a:rPr lang="en-US" dirty="0" smtClean="0"/>
              <a:t>,</a:t>
            </a:r>
            <a:r>
              <a:rPr lang="zh-CN" altLang="en-US" dirty="0" smtClean="0"/>
              <a:t>从空中垂下</a:t>
            </a:r>
            <a:r>
              <a:rPr lang="en-US" dirty="0" smtClean="0"/>
              <a:t>,</a:t>
            </a:r>
            <a:r>
              <a:rPr lang="zh-CN" altLang="en-US" dirty="0" smtClean="0"/>
              <a:t>不见其发端</a:t>
            </a:r>
            <a:r>
              <a:rPr lang="en-US" dirty="0" smtClean="0"/>
              <a:t>,</a:t>
            </a:r>
            <a:r>
              <a:rPr lang="zh-CN" altLang="en-US" dirty="0" smtClean="0"/>
              <a:t>也不见其终极</a:t>
            </a:r>
            <a:r>
              <a:rPr lang="en-US" dirty="0" smtClean="0"/>
              <a:t>”“</a:t>
            </a:r>
            <a:r>
              <a:rPr lang="zh-CN" altLang="en-US" dirty="0" smtClean="0"/>
              <a:t>一树闪光的、盛开的藤萝。花朵儿一串挨着一串</a:t>
            </a:r>
            <a:r>
              <a:rPr lang="en-US" dirty="0" smtClean="0"/>
              <a:t>,</a:t>
            </a:r>
            <a:r>
              <a:rPr lang="zh-CN" altLang="en-US" dirty="0" smtClean="0"/>
              <a:t>一朵接着一朵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仿佛在流动</a:t>
            </a:r>
            <a:r>
              <a:rPr lang="en-US" dirty="0" smtClean="0"/>
              <a:t>,</a:t>
            </a:r>
            <a:r>
              <a:rPr lang="zh-CN" altLang="en-US" dirty="0" smtClean="0"/>
              <a:t>在欢笑</a:t>
            </a:r>
            <a:r>
              <a:rPr lang="en-US" dirty="0" smtClean="0"/>
              <a:t>,</a:t>
            </a:r>
            <a:r>
              <a:rPr lang="zh-CN" altLang="en-US" dirty="0" smtClean="0"/>
              <a:t>在不停地生长</a:t>
            </a:r>
            <a:r>
              <a:rPr lang="en-US" dirty="0" smtClean="0"/>
              <a:t>”“</a:t>
            </a:r>
            <a:r>
              <a:rPr lang="zh-CN" altLang="en-US" dirty="0" smtClean="0"/>
              <a:t>在和阳光互相挑逗</a:t>
            </a:r>
            <a:r>
              <a:rPr lang="en-US" dirty="0" smtClean="0"/>
              <a:t>”“</a:t>
            </a:r>
            <a:r>
              <a:rPr lang="zh-CN" altLang="en-US" dirty="0" smtClean="0"/>
              <a:t>彼此推着挤着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第一部分描写盛开的紫藤萝</a:t>
            </a:r>
            <a:r>
              <a:rPr lang="en-US" dirty="0" smtClean="0"/>
              <a:t>,</a:t>
            </a:r>
            <a:r>
              <a:rPr lang="zh-CN" altLang="en-US" dirty="0" smtClean="0"/>
              <a:t>运用了什么修辞手法</a:t>
            </a:r>
            <a:r>
              <a:rPr lang="en-US" dirty="0" smtClean="0"/>
              <a:t>?</a:t>
            </a:r>
            <a:r>
              <a:rPr lang="zh-CN" altLang="en-US" dirty="0" smtClean="0"/>
              <a:t>这样写有什么好处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用比喻、拟人的修辞手法</a:t>
            </a:r>
            <a:r>
              <a:rPr lang="en-US" dirty="0" smtClean="0"/>
              <a:t>,</a:t>
            </a:r>
            <a:r>
              <a:rPr lang="zh-CN" altLang="en-US" dirty="0" smtClean="0"/>
              <a:t>形象生动地描写了紫藤萝盛开的景象。紫藤萝成片成片地盛开时</a:t>
            </a:r>
            <a:r>
              <a:rPr lang="en-US" dirty="0" smtClean="0"/>
              <a:t>,</a:t>
            </a:r>
            <a:r>
              <a:rPr lang="zh-CN" altLang="en-US" dirty="0" smtClean="0"/>
              <a:t>居然</a:t>
            </a:r>
            <a:r>
              <a:rPr lang="en-US" dirty="0" smtClean="0"/>
              <a:t>“</a:t>
            </a:r>
            <a:r>
              <a:rPr lang="zh-CN" altLang="en-US" dirty="0" smtClean="0"/>
              <a:t>像一条瀑布</a:t>
            </a:r>
            <a:r>
              <a:rPr lang="en-US" dirty="0" smtClean="0"/>
              <a:t>……</a:t>
            </a:r>
            <a:r>
              <a:rPr lang="zh-CN" altLang="en-US" dirty="0" smtClean="0"/>
              <a:t>仿佛在流动</a:t>
            </a:r>
            <a:r>
              <a:rPr lang="en-US" dirty="0" smtClean="0"/>
              <a:t>,</a:t>
            </a:r>
            <a:r>
              <a:rPr lang="zh-CN" altLang="en-US" dirty="0" smtClean="0"/>
              <a:t>在欢笑</a:t>
            </a:r>
            <a:r>
              <a:rPr lang="en-US" dirty="0" smtClean="0"/>
              <a:t>”,</a:t>
            </a:r>
            <a:r>
              <a:rPr lang="zh-CN" altLang="en-US" dirty="0" smtClean="0"/>
              <a:t>那</a:t>
            </a:r>
            <a:r>
              <a:rPr lang="en-US" dirty="0" smtClean="0"/>
              <a:t>“</a:t>
            </a:r>
            <a:r>
              <a:rPr lang="zh-CN" altLang="en-US" dirty="0" smtClean="0"/>
              <a:t>紫色的大条幅上</a:t>
            </a:r>
            <a:r>
              <a:rPr lang="en-US" dirty="0" smtClean="0"/>
              <a:t>”</a:t>
            </a:r>
            <a:r>
              <a:rPr lang="zh-CN" altLang="en-US" dirty="0" smtClean="0"/>
              <a:t>泛着的</a:t>
            </a:r>
            <a:r>
              <a:rPr lang="en-US" dirty="0" smtClean="0"/>
              <a:t>“</a:t>
            </a:r>
            <a:r>
              <a:rPr lang="zh-CN" altLang="en-US" dirty="0" smtClean="0"/>
              <a:t>点点银光</a:t>
            </a:r>
            <a:r>
              <a:rPr lang="en-US" dirty="0" smtClean="0"/>
              <a:t>”,</a:t>
            </a:r>
            <a:r>
              <a:rPr lang="zh-CN" altLang="en-US" dirty="0" smtClean="0"/>
              <a:t>多像</a:t>
            </a:r>
            <a:r>
              <a:rPr lang="en-US" dirty="0" smtClean="0"/>
              <a:t>“</a:t>
            </a:r>
            <a:r>
              <a:rPr lang="zh-CN" altLang="en-US" dirty="0" smtClean="0"/>
              <a:t>迸溅的水花</a:t>
            </a:r>
            <a:r>
              <a:rPr lang="en-US" dirty="0" smtClean="0"/>
              <a:t>”,</a:t>
            </a:r>
            <a:r>
              <a:rPr lang="zh-CN" altLang="en-US" dirty="0" smtClean="0"/>
              <a:t>那是阳光下跳动着的紫色的音符</a:t>
            </a:r>
            <a:r>
              <a:rPr lang="en-US" dirty="0" smtClean="0"/>
              <a:t>,</a:t>
            </a:r>
            <a:r>
              <a:rPr lang="zh-CN" altLang="en-US" dirty="0" smtClean="0"/>
              <a:t>正谱写着生命的欢歌啊</a:t>
            </a:r>
            <a:r>
              <a:rPr lang="en-US" dirty="0" smtClean="0"/>
              <a:t>!</a:t>
            </a:r>
            <a:r>
              <a:rPr lang="zh-CN" altLang="en-US" dirty="0" smtClean="0"/>
              <a:t>再看那每一朵盛开的花</a:t>
            </a:r>
            <a:r>
              <a:rPr lang="en-US" dirty="0" smtClean="0"/>
              <a:t>,</a:t>
            </a:r>
            <a:r>
              <a:rPr lang="zh-CN" altLang="en-US" dirty="0" smtClean="0"/>
              <a:t>都是鼓满了帆的船</a:t>
            </a:r>
            <a:r>
              <a:rPr lang="en-US" dirty="0" smtClean="0"/>
              <a:t>,</a:t>
            </a:r>
            <a:r>
              <a:rPr lang="zh-CN" altLang="en-US" dirty="0" smtClean="0"/>
              <a:t>漾满了笑意的脸</a:t>
            </a:r>
            <a:r>
              <a:rPr lang="en-US" dirty="0" smtClean="0"/>
              <a:t>,</a:t>
            </a:r>
            <a:r>
              <a:rPr lang="zh-CN" altLang="en-US" dirty="0" smtClean="0"/>
              <a:t>何其蓬勃</a:t>
            </a:r>
            <a:r>
              <a:rPr lang="en-US" dirty="0" smtClean="0"/>
              <a:t>,</a:t>
            </a:r>
            <a:r>
              <a:rPr lang="zh-CN" altLang="en-US" dirty="0" smtClean="0"/>
              <a:t>何其</a:t>
            </a:r>
            <a:r>
              <a:rPr lang="en-US" dirty="0" smtClean="0"/>
              <a:t>“</a:t>
            </a:r>
            <a:r>
              <a:rPr lang="zh-CN" altLang="en-US" dirty="0" smtClean="0"/>
              <a:t>辉煌</a:t>
            </a:r>
            <a:r>
              <a:rPr lang="en-US" dirty="0" smtClean="0"/>
              <a:t>”!</a:t>
            </a:r>
            <a:r>
              <a:rPr lang="zh-CN" altLang="en-US" dirty="0" smtClean="0"/>
              <a:t>作者用贴切的比喻、拟人</a:t>
            </a:r>
            <a:r>
              <a:rPr lang="en-US" dirty="0" smtClean="0"/>
              <a:t>,</a:t>
            </a:r>
            <a:r>
              <a:rPr lang="zh-CN" altLang="en-US" dirty="0" smtClean="0"/>
              <a:t>绘声绘色地把紫藤萝开放的盛景展现在读者面前。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阅读课文中写眼前的紫藤萝花和记忆中的紫藤萝花的有关段落</a:t>
            </a:r>
            <a:r>
              <a:rPr lang="en-US" dirty="0" smtClean="0"/>
              <a:t>,</a:t>
            </a:r>
            <a:r>
              <a:rPr lang="zh-CN" altLang="en-US" dirty="0" smtClean="0"/>
              <a:t>完成下列问题。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把下面的表格补充完整。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286016" y="3857604"/>
            <a:ext cx="4095736" cy="71438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en-US" sz="2400" kern="100" dirty="0" smtClean="0">
                <a:cs typeface="Times New Roman"/>
              </a:rPr>
              <a:t>开得多</a:t>
            </a:r>
            <a:r>
              <a:rPr lang="en-US" sz="2400" kern="100" dirty="0" smtClean="0">
                <a:cs typeface="Times New Roman"/>
              </a:rPr>
              <a:t>,</a:t>
            </a:r>
            <a:r>
              <a:rPr lang="zh-CN" altLang="en-US" sz="2400" kern="100" dirty="0" smtClean="0">
                <a:cs typeface="Times New Roman"/>
              </a:rPr>
              <a:t>开得盛</a:t>
            </a:r>
            <a:endParaRPr lang="zh-CN" altLang="en-US" sz="2400" kern="100" dirty="0">
              <a:cs typeface="Times New Roman"/>
            </a:endParaRP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666844" y="3022599"/>
          <a:ext cx="8858312" cy="2692416"/>
        </p:xfrm>
        <a:graphic>
          <a:graphicData uri="http://schemas.openxmlformats.org/drawingml/2006/table">
            <a:tbl>
              <a:tblPr/>
              <a:tblGrid>
                <a:gridCol w="999500"/>
                <a:gridCol w="3215342"/>
                <a:gridCol w="4643470"/>
              </a:tblGrid>
              <a:tr h="6731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眼前的紫藤萝花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记忆中的紫藤萝花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1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花势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1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意义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1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命运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文本占位符 2"/>
          <p:cNvSpPr txBox="1">
            <a:spLocks/>
          </p:cNvSpPr>
          <p:nvPr/>
        </p:nvSpPr>
        <p:spPr>
          <a:xfrm>
            <a:off x="2500330" y="4500570"/>
            <a:ext cx="3595670" cy="71438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给</a:t>
            </a: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人启示</a:t>
            </a:r>
            <a:r>
              <a:rPr 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,</a:t>
            </a: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使人振作</a:t>
            </a:r>
            <a:endParaRPr lang="zh-CN" altLang="en-US" sz="24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952728" y="5214950"/>
            <a:ext cx="2452662" cy="428628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越长越盛</a:t>
            </a:r>
            <a:endParaRPr lang="zh-CN" altLang="en-US" sz="24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6096000" y="3857604"/>
            <a:ext cx="4095736" cy="428652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东一穗西一串</a:t>
            </a:r>
            <a:r>
              <a:rPr 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,</a:t>
            </a: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稀稀落落</a:t>
            </a:r>
            <a:endParaRPr lang="zh-CN" altLang="en-US" sz="24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6096000" y="4500570"/>
            <a:ext cx="4095736" cy="71438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生活</a:t>
            </a: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腐化的标志</a:t>
            </a:r>
            <a:endParaRPr lang="zh-CN" altLang="en-US" sz="24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6096000" y="5214950"/>
            <a:ext cx="4095736" cy="428628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被拆掉</a:t>
            </a:r>
            <a:endParaRPr lang="zh-CN" altLang="en-US" sz="24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从以上的对比中</a:t>
            </a:r>
            <a:r>
              <a:rPr lang="en-US" dirty="0" smtClean="0"/>
              <a:t>,</a:t>
            </a:r>
            <a:r>
              <a:rPr lang="zh-CN" altLang="en-US" dirty="0" smtClean="0"/>
              <a:t>我们可以看出作者感悟到了什么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通过对比</a:t>
            </a:r>
            <a:r>
              <a:rPr lang="en-US" dirty="0" smtClean="0"/>
              <a:t>,</a:t>
            </a:r>
            <a:r>
              <a:rPr lang="zh-CN" altLang="en-US" dirty="0" smtClean="0"/>
              <a:t>作者从花的兴衰中悟出人生的哲理</a:t>
            </a:r>
            <a:r>
              <a:rPr lang="en-US" dirty="0" smtClean="0"/>
              <a:t>:</a:t>
            </a:r>
            <a:r>
              <a:rPr lang="zh-CN" altLang="en-US" dirty="0" smtClean="0"/>
              <a:t>不管遇到什么困难、什么挫折</a:t>
            </a:r>
            <a:r>
              <a:rPr lang="en-US" dirty="0" smtClean="0"/>
              <a:t>,</a:t>
            </a:r>
            <a:r>
              <a:rPr lang="zh-CN" altLang="en-US" dirty="0" smtClean="0"/>
              <a:t>那都是暂时的</a:t>
            </a:r>
            <a:r>
              <a:rPr lang="en-US" dirty="0" smtClean="0"/>
              <a:t>,</a:t>
            </a:r>
            <a:r>
              <a:rPr lang="zh-CN" altLang="en-US" dirty="0" smtClean="0"/>
              <a:t>因为生命的长河是永无止境的。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作者是怎样由紫藤萝的形象感悟出人生的意义的</a:t>
            </a:r>
            <a:r>
              <a:rPr lang="en-US" dirty="0" smtClean="0"/>
              <a:t>?</a:t>
            </a:r>
            <a:r>
              <a:rPr lang="zh-CN" altLang="en-US" dirty="0" smtClean="0"/>
              <a:t>找出相关的句子读一读</a:t>
            </a:r>
            <a:r>
              <a:rPr lang="en-US" dirty="0" smtClean="0"/>
              <a:t>,</a:t>
            </a:r>
            <a:r>
              <a:rPr lang="zh-CN" altLang="en-US" dirty="0" smtClean="0"/>
              <a:t>议一议。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积累重点词语</a:t>
            </a:r>
            <a:r>
              <a:rPr lang="en-US" dirty="0" smtClean="0"/>
              <a:t>,</a:t>
            </a:r>
            <a:r>
              <a:rPr lang="zh-CN" altLang="en-US" dirty="0" smtClean="0"/>
              <a:t>学习本文的修辞手法并体会其作用。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学习如何运用观察、感受、联想思考的学习方法。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领悟作者的思想感情。体会作者对人生的独特感受</a:t>
            </a:r>
            <a:r>
              <a:rPr lang="en-US" dirty="0" smtClean="0"/>
              <a:t>,</a:t>
            </a:r>
            <a:r>
              <a:rPr lang="zh-CN" altLang="en-US" dirty="0" smtClean="0"/>
              <a:t>体味人生</a:t>
            </a:r>
            <a:r>
              <a:rPr lang="en-US" dirty="0" smtClean="0"/>
              <a:t>,</a:t>
            </a:r>
            <a:r>
              <a:rPr lang="zh-CN" altLang="en-US" dirty="0" smtClean="0"/>
              <a:t>感悟生命。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探究课文</a:t>
            </a:r>
            <a:r>
              <a:rPr lang="en-US" dirty="0" smtClean="0"/>
              <a:t>,</a:t>
            </a:r>
            <a:r>
              <a:rPr lang="zh-CN" altLang="en-US" dirty="0" smtClean="0"/>
              <a:t>感悟生命的顽强、美好和永恒。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4929198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整体感知课文</a:t>
            </a:r>
            <a:r>
              <a:rPr lang="en-US" dirty="0" smtClean="0"/>
              <a:t>,</a:t>
            </a:r>
            <a:r>
              <a:rPr lang="zh-CN" altLang="en-US" dirty="0" smtClean="0"/>
              <a:t>理解文章的主旨。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体会作者的思想感情。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面对眼前盛开的紫藤萝花</a:t>
            </a:r>
            <a:r>
              <a:rPr lang="en-US" dirty="0" smtClean="0"/>
              <a:t>,</a:t>
            </a:r>
            <a:r>
              <a:rPr lang="zh-CN" altLang="en-US" dirty="0" smtClean="0"/>
              <a:t>作者触景生情</a:t>
            </a:r>
            <a:r>
              <a:rPr lang="en-US" dirty="0" smtClean="0"/>
              <a:t>:</a:t>
            </a:r>
            <a:r>
              <a:rPr lang="zh-CN" altLang="en-US" dirty="0" smtClean="0"/>
              <a:t>尽管家庭、人生乃至国家、民族等都像紫藤萝一样</a:t>
            </a:r>
            <a:r>
              <a:rPr lang="en-US" dirty="0" smtClean="0"/>
              <a:t>,</a:t>
            </a:r>
            <a:r>
              <a:rPr lang="zh-CN" altLang="en-US" dirty="0" smtClean="0"/>
              <a:t>有着不幸的过去</a:t>
            </a:r>
            <a:r>
              <a:rPr lang="en-US" dirty="0" smtClean="0"/>
              <a:t>,</a:t>
            </a:r>
            <a:r>
              <a:rPr lang="zh-CN" altLang="en-US" dirty="0" smtClean="0"/>
              <a:t>但毕竟时过境迁</a:t>
            </a:r>
            <a:r>
              <a:rPr lang="en-US" dirty="0" smtClean="0"/>
              <a:t>,</a:t>
            </a:r>
            <a:r>
              <a:rPr lang="zh-CN" altLang="en-US" dirty="0" smtClean="0"/>
              <a:t>重要的是现在</a:t>
            </a:r>
            <a:r>
              <a:rPr lang="en-US" dirty="0" smtClean="0"/>
              <a:t>,</a:t>
            </a:r>
            <a:r>
              <a:rPr lang="zh-CN" altLang="en-US" dirty="0" smtClean="0"/>
              <a:t>一切都像紫藤萝一样好起来了。作者的思想感情因之得以升华</a:t>
            </a:r>
            <a:r>
              <a:rPr lang="en-US" dirty="0" smtClean="0"/>
              <a:t>,</a:t>
            </a:r>
            <a:r>
              <a:rPr lang="zh-CN" altLang="en-US" dirty="0" smtClean="0"/>
              <a:t>对人生的意义有了全新的深刻的理性认识。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7" name="Object 1"/>
          <p:cNvGraphicFramePr>
            <a:graphicFrameLocks noChangeAspect="1"/>
          </p:cNvGraphicFramePr>
          <p:nvPr/>
        </p:nvGraphicFramePr>
        <p:xfrm>
          <a:off x="4524375" y="2501900"/>
          <a:ext cx="7097713" cy="2214563"/>
        </p:xfrm>
        <a:graphic>
          <a:graphicData uri="http://schemas.openxmlformats.org/presentationml/2006/ole">
            <p:oleObj spid="_x0000_s45057" name="文档" r:id="rId3" imgW="7474143" imgH="230580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endParaRPr lang="zh-CN" altLang="en-US" dirty="0"/>
          </a:p>
        </p:txBody>
      </p:sp>
      <p:pic>
        <p:nvPicPr>
          <p:cNvPr id="4" name="16YWDXA7RD4T1.eps" descr="id:214749964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595406" y="2571744"/>
            <a:ext cx="2771678" cy="2048086"/>
          </a:xfrm>
          <a:prstGeom prst="rect">
            <a:avLst/>
          </a:prstGeom>
        </p:spPr>
      </p:pic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5881686" y="3143248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思绪万千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5881686" y="3929066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振奋精神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紫藤萝瀑布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一文写于</a:t>
            </a:r>
            <a:r>
              <a:rPr lang="en-US" dirty="0" smtClean="0"/>
              <a:t>1982</a:t>
            </a:r>
            <a:r>
              <a:rPr lang="zh-CN" altLang="en-US" dirty="0" smtClean="0"/>
              <a:t>年</a:t>
            </a:r>
            <a:r>
              <a:rPr lang="en-US" dirty="0" smtClean="0"/>
              <a:t>5</a:t>
            </a:r>
            <a:r>
              <a:rPr lang="zh-CN" altLang="en-US" dirty="0" smtClean="0"/>
              <a:t>月</a:t>
            </a:r>
            <a:r>
              <a:rPr lang="en-US" dirty="0" smtClean="0"/>
              <a:t>,</a:t>
            </a:r>
            <a:r>
              <a:rPr lang="zh-CN" altLang="en-US" dirty="0" smtClean="0"/>
              <a:t>当时作者的小弟身患绝症</a:t>
            </a:r>
            <a:r>
              <a:rPr lang="en-US" dirty="0" smtClean="0"/>
              <a:t>(1982</a:t>
            </a:r>
            <a:r>
              <a:rPr lang="zh-CN" altLang="en-US" dirty="0" smtClean="0"/>
              <a:t>年</a:t>
            </a:r>
            <a:r>
              <a:rPr lang="en-US" dirty="0" smtClean="0"/>
              <a:t>10</a:t>
            </a:r>
            <a:r>
              <a:rPr lang="zh-CN" altLang="en-US" dirty="0" smtClean="0"/>
              <a:t>月小弟病逝</a:t>
            </a:r>
            <a:r>
              <a:rPr lang="en-US" dirty="0" smtClean="0"/>
              <a:t>),</a:t>
            </a:r>
            <a:r>
              <a:rPr lang="zh-CN" altLang="en-US" dirty="0" smtClean="0"/>
              <a:t>作者非常悲痛</a:t>
            </a:r>
            <a:r>
              <a:rPr lang="en-US" dirty="0" smtClean="0"/>
              <a:t>,</a:t>
            </a:r>
            <a:r>
              <a:rPr lang="zh-CN" altLang="en-US" dirty="0" smtClean="0"/>
              <a:t>徘徊于庭院中</a:t>
            </a:r>
            <a:r>
              <a:rPr lang="en-US" dirty="0" smtClean="0"/>
              <a:t>,</a:t>
            </a:r>
            <a:r>
              <a:rPr lang="zh-CN" altLang="en-US" dirty="0" smtClean="0"/>
              <a:t>见一树盛开的紫藤萝花</a:t>
            </a:r>
            <a:r>
              <a:rPr lang="en-US" dirty="0" smtClean="0"/>
              <a:t>,</a:t>
            </a:r>
            <a:r>
              <a:rPr lang="zh-CN" altLang="en-US" dirty="0" smtClean="0"/>
              <a:t>睹物释怀</a:t>
            </a:r>
            <a:r>
              <a:rPr lang="en-US" dirty="0" smtClean="0"/>
              <a:t>,</a:t>
            </a:r>
            <a:r>
              <a:rPr lang="zh-CN" altLang="en-US" dirty="0" smtClean="0"/>
              <a:t>由花儿自衰到盛</a:t>
            </a:r>
            <a:r>
              <a:rPr lang="en-US" dirty="0" smtClean="0"/>
              <a:t>,</a:t>
            </a:r>
            <a:r>
              <a:rPr lang="zh-CN" altLang="en-US" dirty="0" smtClean="0"/>
              <a:t>感悟到生的美好和生命的永恒</a:t>
            </a:r>
            <a:r>
              <a:rPr lang="en-US" dirty="0" smtClean="0"/>
              <a:t>,</a:t>
            </a:r>
            <a:r>
              <a:rPr lang="zh-CN" altLang="en-US" dirty="0" smtClean="0"/>
              <a:t>于是写成此文。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19</a:t>
            </a:r>
            <a:r>
              <a:rPr lang="zh-CN" altLang="en-US" dirty="0" smtClean="0"/>
              <a:t>世纪</a:t>
            </a:r>
            <a:r>
              <a:rPr lang="en-US" dirty="0" smtClean="0"/>
              <a:t>,</a:t>
            </a:r>
            <a:r>
              <a:rPr lang="zh-CN" altLang="en-US" dirty="0" smtClean="0"/>
              <a:t>一位英国将军在战场上打了败仗</a:t>
            </a:r>
            <a:r>
              <a:rPr lang="en-US" dirty="0" smtClean="0"/>
              <a:t>,</a:t>
            </a:r>
            <a:r>
              <a:rPr lang="zh-CN" altLang="en-US" dirty="0" smtClean="0"/>
              <a:t>落荒而逃</a:t>
            </a:r>
            <a:r>
              <a:rPr lang="en-US" dirty="0" smtClean="0"/>
              <a:t>,</a:t>
            </a:r>
            <a:r>
              <a:rPr lang="zh-CN" altLang="en-US" dirty="0" smtClean="0"/>
              <a:t>躲进农舍的草堆里避风雨</a:t>
            </a:r>
            <a:r>
              <a:rPr lang="en-US" dirty="0" smtClean="0"/>
              <a:t>,</a:t>
            </a:r>
            <a:r>
              <a:rPr lang="zh-CN" altLang="en-US" dirty="0" smtClean="0"/>
              <a:t>又痛苦</a:t>
            </a:r>
            <a:r>
              <a:rPr lang="en-US" dirty="0" smtClean="0"/>
              <a:t>,</a:t>
            </a:r>
            <a:r>
              <a:rPr lang="zh-CN" altLang="en-US" dirty="0" smtClean="0"/>
              <a:t>又沮丧。茫然中</a:t>
            </a:r>
            <a:r>
              <a:rPr lang="en-US" dirty="0" smtClean="0"/>
              <a:t>,</a:t>
            </a:r>
            <a:r>
              <a:rPr lang="zh-CN" altLang="en-US" dirty="0" smtClean="0"/>
              <a:t>他忽然发现墙角有一只蜘蛛在风中拼命结网。蛛丝一次又一次被风吹断</a:t>
            </a:r>
            <a:r>
              <a:rPr lang="en-US" dirty="0" smtClean="0"/>
              <a:t>,</a:t>
            </a:r>
            <a:r>
              <a:rPr lang="zh-CN" altLang="en-US" dirty="0" smtClean="0"/>
              <a:t>蜘蛛一次又一次地拉丝重结</a:t>
            </a:r>
            <a:r>
              <a:rPr lang="en-US" dirty="0" smtClean="0"/>
              <a:t>,</a:t>
            </a:r>
            <a:r>
              <a:rPr lang="zh-CN" altLang="en-US" dirty="0" smtClean="0"/>
              <a:t>毫不气馁</a:t>
            </a:r>
            <a:r>
              <a:rPr lang="en-US" dirty="0" smtClean="0"/>
              <a:t>,</a:t>
            </a:r>
            <a:r>
              <a:rPr lang="zh-CN" altLang="en-US" dirty="0" smtClean="0"/>
              <a:t>终于把网结成。将军深受激励</a:t>
            </a:r>
            <a:r>
              <a:rPr lang="en-US" dirty="0" smtClean="0"/>
              <a:t>,</a:t>
            </a:r>
            <a:r>
              <a:rPr lang="zh-CN" altLang="en-US" dirty="0" smtClean="0"/>
              <a:t>后来重整旗鼓</a:t>
            </a:r>
            <a:r>
              <a:rPr lang="en-US" dirty="0" smtClean="0"/>
              <a:t>,</a:t>
            </a:r>
            <a:r>
              <a:rPr lang="zh-CN" altLang="en-US" dirty="0" smtClean="0"/>
              <a:t>终于在滑铁卢战役中打败了他的对手拿破仑。这位将军就是赫赫有名的威灵顿。 威灵顿将军受到蜘蛛的启发</a:t>
            </a:r>
            <a:r>
              <a:rPr lang="en-US" dirty="0" smtClean="0"/>
              <a:t>,</a:t>
            </a:r>
            <a:r>
              <a:rPr lang="zh-CN" altLang="en-US" dirty="0" smtClean="0"/>
              <a:t>改变了自己的命运。今天</a:t>
            </a:r>
            <a:r>
              <a:rPr lang="en-US" dirty="0" smtClean="0"/>
              <a:t>,</a:t>
            </a:r>
            <a:r>
              <a:rPr lang="zh-CN" altLang="en-US" dirty="0" smtClean="0"/>
              <a:t>我们一起来学习著名女作家宗璞写的散文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紫藤萝瀑布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看看作者曾有过怎样的际遇</a:t>
            </a:r>
            <a:r>
              <a:rPr lang="en-US" dirty="0" smtClean="0"/>
              <a:t>,</a:t>
            </a:r>
            <a:r>
              <a:rPr lang="zh-CN" altLang="en-US" dirty="0" smtClean="0"/>
              <a:t>面对紫藤萝花</a:t>
            </a:r>
            <a:r>
              <a:rPr lang="en-US" dirty="0" smtClean="0"/>
              <a:t>,</a:t>
            </a:r>
            <a:r>
              <a:rPr lang="zh-CN" altLang="en-US" dirty="0" smtClean="0"/>
              <a:t>作者有什么感悟</a:t>
            </a:r>
            <a:r>
              <a:rPr lang="en-US" dirty="0" smtClean="0"/>
              <a:t>,</a:t>
            </a:r>
            <a:r>
              <a:rPr lang="zh-CN" altLang="en-US" dirty="0" smtClean="0"/>
              <a:t>而我们又会从中得到怎样的人生启迪。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28694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下面是有关作者的知识卡片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请你帮忙补充完整。</a:t>
            </a:r>
          </a:p>
          <a:p>
            <a:r>
              <a:rPr lang="zh-CN" altLang="en-US" dirty="0" smtClean="0"/>
              <a:t>作者宗璞</a:t>
            </a:r>
            <a:r>
              <a:rPr lang="en-US" dirty="0" smtClean="0"/>
              <a:t>,</a:t>
            </a:r>
            <a:r>
              <a:rPr lang="zh-CN" altLang="en-US" dirty="0" smtClean="0"/>
              <a:t>原名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en-US" dirty="0" smtClean="0"/>
              <a:t>,</a:t>
            </a:r>
            <a:r>
              <a:rPr lang="zh-CN" altLang="en-US" dirty="0" smtClean="0"/>
              <a:t>是著名哲学家冯友兰先生之女。主要作品有短篇小说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弦上的梦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等。长篇小说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获第六届茅盾文学奖。她的散文的特点是情深意长</a:t>
            </a:r>
            <a:r>
              <a:rPr lang="en-US" dirty="0" smtClean="0"/>
              <a:t>,</a:t>
            </a:r>
            <a:r>
              <a:rPr lang="zh-CN" altLang="en-US" dirty="0" smtClean="0"/>
              <a:t>隽永如水。</a:t>
            </a:r>
            <a:r>
              <a:rPr lang="en-US" dirty="0" smtClean="0"/>
              <a:t> 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952860" y="1643050"/>
            <a:ext cx="142876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冯钟璞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2595538" y="2928934"/>
            <a:ext cx="164307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东藏记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5381620" y="2285992"/>
            <a:ext cx="100013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红豆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8" name="宗璞.eps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54424" y="1643050"/>
            <a:ext cx="1937576" cy="24407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给下列加点字注音。</a:t>
            </a:r>
          </a:p>
          <a:p>
            <a:r>
              <a:rPr lang="zh-CN" altLang="en-US" dirty="0" smtClean="0"/>
              <a:t>忍俊不禁</a:t>
            </a:r>
            <a:r>
              <a:rPr lang="en-US" dirty="0" smtClean="0"/>
              <a:t>(		)			</a:t>
            </a:r>
            <a:r>
              <a:rPr lang="zh-CN" altLang="en-US" dirty="0" smtClean="0"/>
              <a:t>琼浆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盘虬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绽开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伶仃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藤萝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枯槐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zh-CN" altLang="en-US" dirty="0" smtClean="0"/>
              <a:t>瀑布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667108" y="1785926"/>
            <a:ext cx="1285884" cy="714380"/>
          </a:xfrm>
        </p:spPr>
        <p:txBody>
          <a:bodyPr/>
          <a:lstStyle/>
          <a:p>
            <a:pPr indent="0"/>
            <a:r>
              <a:rPr lang="en-US" dirty="0" err="1" smtClean="0"/>
              <a:t>jīn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666976" y="2428868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qiú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809852" y="3000372"/>
            <a:ext cx="164307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líng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738414" y="3643314"/>
            <a:ext cx="135732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huái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266773" y="214311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95406" y="34290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08923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666976" y="21914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52596" y="404878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8167702" y="1714488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qiónɡ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8239140" y="2428868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zhàn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8239140" y="3000372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ténɡ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8453454" y="3643314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</a:rPr>
              <a:t>pù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239008" y="34290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66773" y="276290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266773" y="404878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11" grpId="0"/>
      <p:bldP spid="13" grpId="0" build="p"/>
      <p:bldP spid="14" grpId="0" build="p"/>
      <p:bldP spid="15" grpId="0" build="p"/>
      <p:bldP spid="1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根据意思写出相应的词语。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忍不住笑。</a:t>
            </a:r>
            <a:r>
              <a:rPr lang="en-US" dirty="0" smtClean="0"/>
              <a:t>(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</a:t>
            </a:r>
            <a:r>
              <a:rPr lang="zh-CN" altLang="en-US" dirty="0" smtClean="0"/>
              <a:t>　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盘曲的枝条</a:t>
            </a:r>
            <a:r>
              <a:rPr lang="en-US" dirty="0" smtClean="0"/>
              <a:t>,</a:t>
            </a:r>
            <a:r>
              <a:rPr lang="zh-CN" altLang="en-US" dirty="0" smtClean="0"/>
              <a:t>犹如躺卧的龙。</a:t>
            </a:r>
            <a:r>
              <a:rPr lang="en-US" dirty="0" smtClean="0"/>
              <a:t>(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</a:t>
            </a:r>
            <a:r>
              <a:rPr lang="zh-CN" altLang="en-US" dirty="0" smtClean="0"/>
              <a:t>　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成群的蜜蜂围绕着</a:t>
            </a:r>
            <a:r>
              <a:rPr lang="en-US" dirty="0" smtClean="0"/>
              <a:t>,</a:t>
            </a:r>
            <a:r>
              <a:rPr lang="zh-CN" altLang="en-US" dirty="0" smtClean="0"/>
              <a:t>蝴蝶就像在列阵一样。</a:t>
            </a:r>
            <a:r>
              <a:rPr lang="en-US" dirty="0" smtClean="0"/>
              <a:t>(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</a:t>
            </a:r>
            <a:r>
              <a:rPr lang="zh-CN" altLang="en-US" dirty="0" smtClean="0"/>
              <a:t>　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4095736" y="1785926"/>
            <a:ext cx="550072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忍俊不禁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6881818" y="2428868"/>
            <a:ext cx="228601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盘虬卧龙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8882082" y="3214686"/>
            <a:ext cx="2143140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蜂围蝶阵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  <p:bldP spid="9" grpId="0" build="p"/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请用一句话概括课文的内容。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523968" y="1857364"/>
            <a:ext cx="8429684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文章记叙了作者观赏紫藤萝花时的所见、所思和所忆。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阅读全文</a:t>
            </a:r>
            <a:r>
              <a:rPr lang="en-US" dirty="0" smtClean="0"/>
              <a:t>,</a:t>
            </a:r>
            <a:r>
              <a:rPr lang="zh-CN" altLang="en-US" dirty="0" smtClean="0"/>
              <a:t>给课文划分层次。</a:t>
            </a:r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095340" y="2357430"/>
            <a:ext cx="10072758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文章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围绕紫藤萝花来抒发感情。由看花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第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1~6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段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、忆花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第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7~9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段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和思花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第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10~11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段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三部分组成。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2722</TotalTime>
  <Words>1222</Words>
  <Application>Microsoft Office PowerPoint</Application>
  <PresentationFormat>自定义</PresentationFormat>
  <Paragraphs>104</Paragraphs>
  <Slides>23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6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628</cp:revision>
  <dcterms:created xsi:type="dcterms:W3CDTF">2017-02-11T06:33:00Z</dcterms:created>
  <dcterms:modified xsi:type="dcterms:W3CDTF">2019-12-14T10:03:04Z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