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5"/>
  </p:notesMasterIdLst>
  <p:handoutMasterIdLst>
    <p:handoutMasterId r:id="rId36"/>
  </p:handoutMasterIdLst>
  <p:sldIdLst>
    <p:sldId id="371" r:id="rId3"/>
    <p:sldId id="429" r:id="rId4"/>
    <p:sldId id="444" r:id="rId5"/>
    <p:sldId id="533" r:id="rId6"/>
    <p:sldId id="428" r:id="rId7"/>
    <p:sldId id="445" r:id="rId8"/>
    <p:sldId id="534" r:id="rId9"/>
    <p:sldId id="477" r:id="rId10"/>
    <p:sldId id="443" r:id="rId11"/>
    <p:sldId id="518" r:id="rId12"/>
    <p:sldId id="397" r:id="rId13"/>
    <p:sldId id="542" r:id="rId14"/>
    <p:sldId id="494" r:id="rId15"/>
    <p:sldId id="495" r:id="rId16"/>
    <p:sldId id="525" r:id="rId17"/>
    <p:sldId id="526" r:id="rId18"/>
    <p:sldId id="527" r:id="rId19"/>
    <p:sldId id="528" r:id="rId20"/>
    <p:sldId id="536" r:id="rId21"/>
    <p:sldId id="529" r:id="rId22"/>
    <p:sldId id="530" r:id="rId23"/>
    <p:sldId id="537" r:id="rId24"/>
    <p:sldId id="538" r:id="rId25"/>
    <p:sldId id="500" r:id="rId26"/>
    <p:sldId id="532" r:id="rId27"/>
    <p:sldId id="539" r:id="rId28"/>
    <p:sldId id="540" r:id="rId29"/>
    <p:sldId id="543" r:id="rId30"/>
    <p:sldId id="541" r:id="rId31"/>
    <p:sldId id="516" r:id="rId32"/>
    <p:sldId id="476" r:id="rId33"/>
    <p:sldId id="395" r:id="rId3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20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20.</a:t>
            </a:r>
            <a:r>
              <a:rPr lang="zh-CN" altLang="en-US" sz="3600" dirty="0" smtClean="0"/>
              <a:t>古代诗歌五首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53058" y="4643446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第二课时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自读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生动地描绘出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          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的画面</a:t>
            </a:r>
            <a:r>
              <a:rPr lang="en-US" dirty="0" smtClean="0"/>
              <a:t>,</a:t>
            </a:r>
            <a:r>
              <a:rPr lang="zh-CN" altLang="en-US" dirty="0" smtClean="0"/>
              <a:t>诗人陶醉于山野风光和农村的</a:t>
            </a:r>
          </a:p>
          <a:p>
            <a:r>
              <a:rPr lang="zh-CN" altLang="en-US" dirty="0" smtClean="0"/>
              <a:t>淳朴风情里</a:t>
            </a:r>
            <a:r>
              <a:rPr lang="en-US" dirty="0" smtClean="0"/>
              <a:t>,</a:t>
            </a:r>
            <a:r>
              <a:rPr lang="zh-CN" altLang="en-US" dirty="0" smtClean="0"/>
              <a:t>表现了对田园生活的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   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情感。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主要写诗人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</a:t>
            </a:r>
            <a:r>
              <a:rPr lang="zh-CN" altLang="en-US" dirty="0" smtClean="0"/>
              <a:t>时</a:t>
            </a:r>
            <a:r>
              <a:rPr lang="zh-CN" altLang="en-US" dirty="0" smtClean="0"/>
              <a:t>的感受。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024562" y="1714488"/>
            <a:ext cx="4357718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农村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风光、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农村生活习俗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953256" y="2928934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喜爱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167702" y="2928934"/>
            <a:ext cx="2143140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恋恋不舍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881818" y="3571876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离京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设计自学方案。</a:t>
            </a:r>
          </a:p>
          <a:p>
            <a:r>
              <a:rPr lang="zh-CN" altLang="en-US" dirty="0" smtClean="0"/>
              <a:t>根据以往的诗歌学习经验</a:t>
            </a:r>
            <a:r>
              <a:rPr lang="en-US" dirty="0" smtClean="0"/>
              <a:t>,</a:t>
            </a:r>
            <a:r>
              <a:rPr lang="zh-CN" altLang="en-US" dirty="0" smtClean="0"/>
              <a:t>为自己设计一个自学方案。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644262" cy="2071702"/>
          </a:xfrm>
        </p:spPr>
        <p:txBody>
          <a:bodyPr/>
          <a:lstStyle/>
          <a:p>
            <a:r>
              <a:rPr lang="zh-CN" altLang="en-US" dirty="0" smtClean="0"/>
              <a:t>学习诗歌有哪些方法呢</a:t>
            </a:r>
            <a:r>
              <a:rPr lang="en-US" dirty="0" smtClean="0"/>
              <a:t>?</a:t>
            </a:r>
            <a:r>
              <a:rPr lang="zh-CN" altLang="en-US" dirty="0" smtClean="0"/>
              <a:t>诵读、品词析句、探究诗情等都是主要的方法</a:t>
            </a:r>
            <a:r>
              <a:rPr lang="en-US" dirty="0" smtClean="0"/>
              <a:t>,</a:t>
            </a:r>
            <a:r>
              <a:rPr lang="zh-CN" altLang="en-US" dirty="0" smtClean="0"/>
              <a:t>请你根据自己的学习情况安排一个方案。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:1.</a:t>
            </a:r>
            <a:r>
              <a:rPr lang="zh-CN" altLang="en-US" dirty="0" smtClean="0"/>
              <a:t>读准字音</a:t>
            </a:r>
            <a:r>
              <a:rPr lang="en-US" dirty="0" smtClean="0"/>
              <a:t>,</a:t>
            </a:r>
            <a:r>
              <a:rPr lang="zh-CN" altLang="en-US" dirty="0" smtClean="0"/>
              <a:t>把握诗歌的朗读节奏</a:t>
            </a:r>
            <a:r>
              <a:rPr lang="en-US" dirty="0" smtClean="0"/>
              <a:t>,</a:t>
            </a:r>
            <a:r>
              <a:rPr lang="zh-CN" altLang="en-US" dirty="0" smtClean="0"/>
              <a:t>熟读诗歌。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借助注释和工具书理解诗意</a:t>
            </a:r>
            <a:r>
              <a:rPr lang="en-US" dirty="0" smtClean="0"/>
              <a:t>,</a:t>
            </a:r>
            <a:r>
              <a:rPr lang="zh-CN" altLang="en-US" dirty="0" smtClean="0"/>
              <a:t>不懂的地方做记号。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找出诗歌中生动传神的、富有哲理的诗句进行多角度赏析</a:t>
            </a:r>
            <a:r>
              <a:rPr lang="en-US" dirty="0" smtClean="0"/>
              <a:t>,</a:t>
            </a:r>
            <a:r>
              <a:rPr lang="zh-CN" altLang="en-US" dirty="0" smtClean="0"/>
              <a:t>写几句评述性文字。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交流自学成果。</a:t>
            </a:r>
          </a:p>
          <a:p>
            <a:r>
              <a:rPr lang="zh-CN" altLang="en-US" dirty="0" smtClean="0"/>
              <a:t>先在小组内交流</a:t>
            </a:r>
            <a:r>
              <a:rPr lang="en-US" dirty="0" smtClean="0"/>
              <a:t>,</a:t>
            </a:r>
            <a:r>
              <a:rPr lang="zh-CN" altLang="en-US" dirty="0" smtClean="0"/>
              <a:t>然后回答下列问题。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请用生动形象的语言描写诗人游山西村时看到的景象。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644262" cy="2071702"/>
          </a:xfrm>
        </p:spPr>
        <p:txBody>
          <a:bodyPr/>
          <a:lstStyle/>
          <a:p>
            <a:r>
              <a:rPr lang="zh-CN" altLang="en-US" dirty="0" smtClean="0"/>
              <a:t>可以先直译句子</a:t>
            </a:r>
            <a:r>
              <a:rPr lang="en-US" dirty="0" smtClean="0"/>
              <a:t>,</a:t>
            </a:r>
            <a:r>
              <a:rPr lang="zh-CN" altLang="en-US" dirty="0" smtClean="0"/>
              <a:t>再通过想象进行扩充。例如</a:t>
            </a:r>
            <a:r>
              <a:rPr lang="en-US" dirty="0" smtClean="0"/>
              <a:t>:</a:t>
            </a:r>
            <a:r>
              <a:rPr lang="zh-CN" altLang="en-US" dirty="0" smtClean="0"/>
              <a:t>诗人漫步山间</a:t>
            </a:r>
            <a:r>
              <a:rPr lang="en-US" dirty="0" smtClean="0"/>
              <a:t>,</a:t>
            </a:r>
            <a:r>
              <a:rPr lang="zh-CN" altLang="en-US" dirty="0" smtClean="0"/>
              <a:t>看到了什么</a:t>
            </a:r>
            <a:r>
              <a:rPr lang="en-US" dirty="0" smtClean="0"/>
              <a:t>?</a:t>
            </a:r>
            <a:r>
              <a:rPr lang="zh-CN" altLang="en-US" dirty="0" smtClean="0"/>
              <a:t>听到了什么</a:t>
            </a:r>
            <a:r>
              <a:rPr lang="en-US" dirty="0" smtClean="0"/>
              <a:t>?</a:t>
            </a:r>
            <a:r>
              <a:rPr lang="zh-CN" altLang="en-US" dirty="0" smtClean="0"/>
              <a:t>感受到了什么</a:t>
            </a:r>
            <a:r>
              <a:rPr lang="en-US" dirty="0" smtClean="0"/>
              <a:t>?</a:t>
            </a:r>
            <a:r>
              <a:rPr lang="zh-CN" altLang="en-US" dirty="0" smtClean="0"/>
              <a:t>柳暗花明</a:t>
            </a:r>
            <a:r>
              <a:rPr lang="en-US" dirty="0" smtClean="0"/>
              <a:t>,</a:t>
            </a:r>
            <a:r>
              <a:rPr lang="zh-CN" altLang="en-US" dirty="0" smtClean="0"/>
              <a:t>他的眼前呈现出了怎样的图景</a:t>
            </a:r>
            <a:r>
              <a:rPr lang="en-US" dirty="0" smtClean="0"/>
              <a:t>?</a:t>
            </a:r>
            <a:r>
              <a:rPr lang="zh-CN" altLang="en-US" dirty="0" smtClean="0"/>
              <a:t>他的心情如何</a:t>
            </a:r>
            <a:r>
              <a:rPr lang="en-US" dirty="0" smtClean="0"/>
              <a:t>?</a:t>
            </a:r>
            <a:r>
              <a:rPr lang="zh-CN" altLang="en-US" dirty="0" smtClean="0"/>
              <a:t>然后试着让你的语言生动起来。</a:t>
            </a:r>
          </a:p>
          <a:p>
            <a:r>
              <a:rPr lang="zh-CN" altLang="en-US" dirty="0" smtClean="0"/>
              <a:t>诗人在青翠可掬的山峦间漫步</a:t>
            </a:r>
            <a:r>
              <a:rPr lang="en-US" dirty="0" smtClean="0"/>
              <a:t>,</a:t>
            </a:r>
            <a:r>
              <a:rPr lang="zh-CN" altLang="en-US" dirty="0" smtClean="0"/>
              <a:t>清澈碧绿的山泉在曲折溪流中汩汩穿行</a:t>
            </a:r>
            <a:r>
              <a:rPr lang="en-US" dirty="0" smtClean="0"/>
              <a:t>,</a:t>
            </a:r>
            <a:r>
              <a:rPr lang="zh-CN" altLang="en-US" dirty="0" smtClean="0"/>
              <a:t>草木愈见浓茂</a:t>
            </a:r>
            <a:r>
              <a:rPr lang="en-US" dirty="0" smtClean="0"/>
              <a:t>,</a:t>
            </a:r>
            <a:r>
              <a:rPr lang="zh-CN" altLang="en-US" dirty="0" smtClean="0"/>
              <a:t>蜿蜒的山径也愈益依稀难认。正在迷惘之际</a:t>
            </a:r>
            <a:r>
              <a:rPr lang="en-US" dirty="0" smtClean="0"/>
              <a:t>,</a:t>
            </a:r>
            <a:r>
              <a:rPr lang="zh-CN" altLang="en-US" dirty="0" smtClean="0"/>
              <a:t>突然看见前面柳暗花明</a:t>
            </a:r>
            <a:r>
              <a:rPr lang="en-US" dirty="0" smtClean="0"/>
              <a:t>,</a:t>
            </a:r>
            <a:r>
              <a:rPr lang="zh-CN" altLang="en-US" dirty="0" smtClean="0"/>
              <a:t>几间农家茅舍</a:t>
            </a:r>
            <a:r>
              <a:rPr lang="en-US" dirty="0" smtClean="0"/>
              <a:t>,</a:t>
            </a:r>
            <a:r>
              <a:rPr lang="zh-CN" altLang="en-US" dirty="0" smtClean="0"/>
              <a:t>隐现于花木扶疏之间</a:t>
            </a:r>
            <a:r>
              <a:rPr lang="en-US" dirty="0" smtClean="0"/>
              <a:t>,</a:t>
            </a:r>
            <a:r>
              <a:rPr lang="zh-CN" altLang="en-US" dirty="0" smtClean="0"/>
              <a:t>诗人顿觉豁然开朗。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写出了乡亲们的什么特点</a:t>
            </a:r>
            <a:r>
              <a:rPr lang="en-US" dirty="0" smtClean="0"/>
              <a:t>?</a:t>
            </a:r>
            <a:r>
              <a:rPr lang="zh-CN" altLang="en-US" dirty="0" smtClean="0"/>
              <a:t>哪些词语可以体现</a:t>
            </a:r>
            <a:r>
              <a:rPr lang="en-US" dirty="0" smtClean="0"/>
              <a:t>?</a:t>
            </a:r>
            <a:r>
              <a:rPr lang="zh-CN" altLang="en-US" dirty="0" smtClean="0"/>
              <a:t>请加以简析。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2071702"/>
          </a:xfrm>
        </p:spPr>
        <p:txBody>
          <a:bodyPr/>
          <a:lstStyle/>
          <a:p>
            <a:r>
              <a:rPr lang="zh-CN" altLang="en-US" dirty="0" smtClean="0"/>
              <a:t>你可以抓住</a:t>
            </a:r>
            <a:r>
              <a:rPr lang="en-US" dirty="0" smtClean="0"/>
              <a:t>“</a:t>
            </a:r>
            <a:r>
              <a:rPr lang="zh-CN" altLang="en-US" dirty="0" smtClean="0"/>
              <a:t>莫笑</a:t>
            </a:r>
            <a:r>
              <a:rPr lang="en-US" dirty="0" smtClean="0"/>
              <a:t>”“</a:t>
            </a:r>
            <a:r>
              <a:rPr lang="zh-CN" altLang="en-US" dirty="0" smtClean="0"/>
              <a:t>足</a:t>
            </a:r>
            <a:r>
              <a:rPr lang="en-US" dirty="0" smtClean="0"/>
              <a:t>”“</a:t>
            </a:r>
            <a:r>
              <a:rPr lang="zh-CN" altLang="en-US" dirty="0" smtClean="0"/>
              <a:t>箫鼓追随</a:t>
            </a:r>
            <a:r>
              <a:rPr lang="en-US" dirty="0" smtClean="0"/>
              <a:t>”“</a:t>
            </a:r>
            <a:r>
              <a:rPr lang="zh-CN" altLang="en-US" dirty="0" smtClean="0"/>
              <a:t>衣冠简朴</a:t>
            </a:r>
            <a:r>
              <a:rPr lang="en-US" dirty="0" smtClean="0"/>
              <a:t>”</a:t>
            </a:r>
            <a:r>
              <a:rPr lang="zh-CN" altLang="en-US" dirty="0" smtClean="0"/>
              <a:t>等词语来理解。</a:t>
            </a:r>
          </a:p>
          <a:p>
            <a:r>
              <a:rPr lang="zh-CN" altLang="en-US" dirty="0" smtClean="0"/>
              <a:t>生动地描画出乡亲们的纯朴和热情。</a:t>
            </a:r>
          </a:p>
          <a:p>
            <a:r>
              <a:rPr lang="zh-CN" altLang="en-US" dirty="0" smtClean="0"/>
              <a:t>一个</a:t>
            </a:r>
            <a:r>
              <a:rPr lang="en-US" dirty="0" smtClean="0"/>
              <a:t>“</a:t>
            </a:r>
            <a:r>
              <a:rPr lang="zh-CN" altLang="en-US" dirty="0" smtClean="0"/>
              <a:t>足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表达了农家款客尽其所有的盛情。</a:t>
            </a:r>
            <a:r>
              <a:rPr lang="en-US" dirty="0" smtClean="0"/>
              <a:t>“</a:t>
            </a:r>
            <a:r>
              <a:rPr lang="zh-CN" altLang="en-US" dirty="0" smtClean="0"/>
              <a:t>莫笑</a:t>
            </a:r>
            <a:r>
              <a:rPr lang="en-US" dirty="0" smtClean="0"/>
              <a:t>”</a:t>
            </a:r>
            <a:r>
              <a:rPr lang="zh-CN" altLang="en-US" dirty="0" smtClean="0"/>
              <a:t>二字</a:t>
            </a:r>
            <a:r>
              <a:rPr lang="en-US" dirty="0" smtClean="0"/>
              <a:t>,</a:t>
            </a:r>
            <a:r>
              <a:rPr lang="zh-CN" altLang="en-US" dirty="0" smtClean="0"/>
              <a:t>道出了诗人对农村淳朴民风的赞赏。</a:t>
            </a:r>
            <a:r>
              <a:rPr lang="en-US" dirty="0" smtClean="0"/>
              <a:t>“</a:t>
            </a:r>
            <a:r>
              <a:rPr lang="zh-CN" altLang="en-US" dirty="0" smtClean="0"/>
              <a:t>箫鼓追随</a:t>
            </a:r>
            <a:r>
              <a:rPr lang="en-US" dirty="0" smtClean="0"/>
              <a:t>”“</a:t>
            </a:r>
            <a:r>
              <a:rPr lang="zh-CN" altLang="en-US" dirty="0" smtClean="0"/>
              <a:t>衣冠简朴</a:t>
            </a:r>
            <a:r>
              <a:rPr lang="en-US" dirty="0" smtClean="0"/>
              <a:t>”,</a:t>
            </a:r>
            <a:r>
              <a:rPr lang="zh-CN" altLang="en-US" dirty="0" smtClean="0"/>
              <a:t>赞美了古老的乡土风俗。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阅读下列背景材料</a:t>
            </a:r>
            <a:r>
              <a:rPr lang="en-US" dirty="0" smtClean="0"/>
              <a:t>,</a:t>
            </a:r>
            <a:r>
              <a:rPr lang="zh-CN" altLang="en-US" dirty="0" smtClean="0"/>
              <a:t>结合诗句分析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表达了诗人的什么感情</a:t>
            </a:r>
            <a:r>
              <a:rPr lang="en-US" dirty="0" smtClean="0"/>
              <a:t>,</a:t>
            </a:r>
            <a:r>
              <a:rPr lang="zh-CN" altLang="en-US" dirty="0" smtClean="0"/>
              <a:t>这种感情是借助什么具体事物表达的</a:t>
            </a:r>
            <a:r>
              <a:rPr lang="en-US" dirty="0" smtClean="0"/>
              <a:t>,</a:t>
            </a:r>
            <a:r>
              <a:rPr lang="zh-CN" altLang="en-US" dirty="0" smtClean="0"/>
              <a:t>这样写有什么好处。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诗人在抒发自己感情时并不是直抒胸臆</a:t>
            </a:r>
            <a:r>
              <a:rPr lang="en-US" dirty="0" smtClean="0"/>
              <a:t>,</a:t>
            </a:r>
            <a:r>
              <a:rPr lang="zh-CN" altLang="en-US" dirty="0" smtClean="0"/>
              <a:t>而是借助具体事物。诗歌中的自然景物描写自有它的目的</a:t>
            </a:r>
            <a:r>
              <a:rPr lang="en-US" dirty="0" smtClean="0"/>
              <a:t>,</a:t>
            </a:r>
            <a:r>
              <a:rPr lang="zh-CN" altLang="en-US" dirty="0" smtClean="0"/>
              <a:t>试着结合背景读懂诗人的</a:t>
            </a:r>
            <a:r>
              <a:rPr lang="en-US" dirty="0" smtClean="0"/>
              <a:t>“</a:t>
            </a:r>
            <a:r>
              <a:rPr lang="zh-CN" altLang="en-US" dirty="0" smtClean="0"/>
              <a:t>心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这首诗作于清道光十九年</a:t>
            </a:r>
            <a:r>
              <a:rPr lang="en-US" dirty="0" smtClean="0"/>
              <a:t>(1839)</a:t>
            </a:r>
            <a:r>
              <a:rPr lang="zh-CN" altLang="en-US" dirty="0" smtClean="0"/>
              <a:t>。这年龚自珍辞官</a:t>
            </a:r>
            <a:r>
              <a:rPr lang="en-US" dirty="0" smtClean="0"/>
              <a:t>,</a:t>
            </a:r>
            <a:r>
              <a:rPr lang="zh-CN" altLang="en-US" dirty="0" smtClean="0"/>
              <a:t>由北京南返杭州</a:t>
            </a:r>
            <a:r>
              <a:rPr lang="en-US" dirty="0" smtClean="0"/>
              <a:t>,</a:t>
            </a:r>
            <a:r>
              <a:rPr lang="zh-CN" altLang="en-US" dirty="0" smtClean="0"/>
              <a:t>后又北上接家属</a:t>
            </a:r>
            <a:r>
              <a:rPr lang="en-US" dirty="0" smtClean="0"/>
              <a:t>,</a:t>
            </a:r>
            <a:r>
              <a:rPr lang="zh-CN" altLang="en-US" dirty="0" smtClean="0"/>
              <a:t>在南北往返的途中</a:t>
            </a:r>
            <a:r>
              <a:rPr lang="en-US" dirty="0" smtClean="0"/>
              <a:t>,</a:t>
            </a:r>
            <a:r>
              <a:rPr lang="zh-CN" altLang="en-US" dirty="0" smtClean="0"/>
              <a:t>他看着祖国的大好河山</a:t>
            </a:r>
            <a:r>
              <a:rPr lang="en-US" dirty="0" smtClean="0"/>
              <a:t>,</a:t>
            </a:r>
            <a:r>
              <a:rPr lang="zh-CN" altLang="en-US" dirty="0" smtClean="0"/>
              <a:t>目睹生活在苦难中的人民</a:t>
            </a:r>
            <a:r>
              <a:rPr lang="en-US" dirty="0" smtClean="0"/>
              <a:t>,</a:t>
            </a:r>
            <a:r>
              <a:rPr lang="zh-CN" altLang="en-US" dirty="0" smtClean="0"/>
              <a:t>不禁触景生情</a:t>
            </a:r>
            <a:r>
              <a:rPr lang="en-US" dirty="0" smtClean="0"/>
              <a:t>,</a:t>
            </a:r>
            <a:r>
              <a:rPr lang="zh-CN" altLang="en-US" dirty="0" smtClean="0"/>
              <a:t>思绪万千</a:t>
            </a:r>
            <a:r>
              <a:rPr lang="en-US" dirty="0" smtClean="0"/>
              <a:t>,</a:t>
            </a:r>
            <a:r>
              <a:rPr lang="zh-CN" altLang="en-US" dirty="0" smtClean="0"/>
              <a:t>即兴写下了一首又一首诗</a:t>
            </a:r>
            <a:r>
              <a:rPr lang="en-US" dirty="0" smtClean="0"/>
              <a:t>,</a:t>
            </a:r>
            <a:r>
              <a:rPr lang="zh-CN" altLang="en-US" dirty="0" smtClean="0"/>
              <a:t>于是诞生了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己亥杂诗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000108"/>
            <a:ext cx="10715700" cy="2071702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抒发了诗人辞官离京时的复杂感情</a:t>
            </a:r>
            <a:r>
              <a:rPr lang="en-US" dirty="0" smtClean="0"/>
              <a:t>,</a:t>
            </a:r>
            <a:r>
              <a:rPr lang="zh-CN" altLang="en-US" dirty="0" smtClean="0"/>
              <a:t>展示了诗人不畏挫折、不甘沉沦、始终要为国家效力的坚强性格和献身精神。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浩荡</a:t>
            </a:r>
            <a:r>
              <a:rPr lang="en-US" dirty="0" smtClean="0"/>
              <a:t>”</a:t>
            </a:r>
            <a:r>
              <a:rPr lang="zh-CN" altLang="en-US" dirty="0" smtClean="0"/>
              <a:t>一词</a:t>
            </a:r>
            <a:r>
              <a:rPr lang="en-US" dirty="0" smtClean="0"/>
              <a:t>,</a:t>
            </a:r>
            <a:r>
              <a:rPr lang="zh-CN" altLang="en-US" dirty="0" smtClean="0"/>
              <a:t>除了说明愁绪之浓</a:t>
            </a:r>
            <a:r>
              <a:rPr lang="en-US" dirty="0" smtClean="0"/>
              <a:t>,</a:t>
            </a:r>
            <a:r>
              <a:rPr lang="zh-CN" altLang="en-US" dirty="0" smtClean="0"/>
              <a:t>还蕴含着对当时社会的不满、对当政者的愤然、对人民生活的担忧等各种复杂的思想感情。诗人直抒胸臆</a:t>
            </a:r>
            <a:r>
              <a:rPr lang="en-US" dirty="0" smtClean="0"/>
              <a:t>,</a:t>
            </a:r>
            <a:r>
              <a:rPr lang="zh-CN" altLang="en-US" dirty="0" smtClean="0"/>
              <a:t>又以</a:t>
            </a:r>
            <a:r>
              <a:rPr lang="en-US" dirty="0" smtClean="0"/>
              <a:t>“</a:t>
            </a:r>
            <a:r>
              <a:rPr lang="zh-CN" altLang="en-US" dirty="0" smtClean="0"/>
              <a:t>白日斜</a:t>
            </a:r>
            <a:r>
              <a:rPr lang="en-US" dirty="0" smtClean="0"/>
              <a:t>”</a:t>
            </a:r>
            <a:r>
              <a:rPr lang="zh-CN" altLang="en-US" dirty="0" smtClean="0"/>
              <a:t>之景加以衬托。后两句将自己始终要为国家效力的坚强性格和献身精神借</a:t>
            </a:r>
            <a:r>
              <a:rPr lang="en-US" dirty="0" smtClean="0"/>
              <a:t>“</a:t>
            </a:r>
            <a:r>
              <a:rPr lang="zh-CN" altLang="en-US" dirty="0" smtClean="0"/>
              <a:t>落红</a:t>
            </a:r>
            <a:r>
              <a:rPr lang="en-US" dirty="0" smtClean="0"/>
              <a:t>”</a:t>
            </a:r>
            <a:r>
              <a:rPr lang="zh-CN" altLang="en-US" dirty="0" smtClean="0"/>
              <a:t>体现出来。</a:t>
            </a:r>
          </a:p>
          <a:p>
            <a:r>
              <a:rPr lang="zh-CN" altLang="en-US" dirty="0" smtClean="0"/>
              <a:t>全诗移情于物</a:t>
            </a:r>
            <a:r>
              <a:rPr lang="en-US" dirty="0" smtClean="0"/>
              <a:t>,</a:t>
            </a:r>
            <a:r>
              <a:rPr lang="zh-CN" altLang="en-US" dirty="0" smtClean="0"/>
              <a:t>形象贴切</a:t>
            </a:r>
            <a:r>
              <a:rPr lang="en-US" dirty="0" smtClean="0"/>
              <a:t>,</a:t>
            </a:r>
            <a:r>
              <a:rPr lang="zh-CN" altLang="en-US" dirty="0" smtClean="0"/>
              <a:t>构思巧妙</a:t>
            </a:r>
            <a:r>
              <a:rPr lang="en-US" dirty="0" smtClean="0"/>
              <a:t>,</a:t>
            </a:r>
            <a:r>
              <a:rPr lang="zh-CN" altLang="en-US" dirty="0" smtClean="0"/>
              <a:t>寓意深刻。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正确、流利、有感情地朗读和背诵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借助课文注释、课后练习</a:t>
            </a:r>
            <a:r>
              <a:rPr lang="en-US" dirty="0" smtClean="0"/>
              <a:t>,</a:t>
            </a:r>
            <a:r>
              <a:rPr lang="zh-CN" altLang="en-US" dirty="0" smtClean="0"/>
              <a:t>初步理解古诗大意</a:t>
            </a:r>
            <a:r>
              <a:rPr lang="en-US" dirty="0" smtClean="0"/>
              <a:t>,</a:t>
            </a:r>
            <a:r>
              <a:rPr lang="zh-CN" altLang="en-US" dirty="0" smtClean="0"/>
              <a:t>体会作者表达的思想感情及诗中的哲理。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品读重点词语</a:t>
            </a:r>
            <a:r>
              <a:rPr lang="en-US" dirty="0" smtClean="0"/>
              <a:t>,</a:t>
            </a:r>
            <a:r>
              <a:rPr lang="zh-CN" altLang="en-US" dirty="0" smtClean="0"/>
              <a:t>感受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中乡亲们的纯朴热情以及诗人对农村生活的真挚感情。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理解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中经典名句的意思</a:t>
            </a:r>
            <a:r>
              <a:rPr lang="en-US" dirty="0" smtClean="0"/>
              <a:t>,</a:t>
            </a:r>
            <a:r>
              <a:rPr lang="zh-CN" altLang="en-US" dirty="0" smtClean="0"/>
              <a:t>尝试加以运用。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5143512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品读重点词语</a:t>
            </a:r>
            <a:r>
              <a:rPr lang="en-US" dirty="0" smtClean="0"/>
              <a:t>,</a:t>
            </a:r>
            <a:r>
              <a:rPr lang="zh-CN" altLang="en-US" dirty="0" smtClean="0"/>
              <a:t>感受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中乡亲们的纯朴热情以及诗人对农村生活的热爱之情。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积累哲理名句。</a:t>
            </a:r>
          </a:p>
          <a:p>
            <a:r>
              <a:rPr lang="zh-CN" altLang="en-US" dirty="0" smtClean="0"/>
              <a:t>这两首诗中某些名句被后人反复引用</a:t>
            </a:r>
            <a:r>
              <a:rPr lang="en-US" dirty="0" smtClean="0"/>
              <a:t>,</a:t>
            </a:r>
            <a:r>
              <a:rPr lang="zh-CN" altLang="en-US" dirty="0" smtClean="0"/>
              <a:t>并衍生出新的意义。请默写出来</a:t>
            </a:r>
            <a:r>
              <a:rPr lang="en-US" dirty="0" smtClean="0"/>
              <a:t>,</a:t>
            </a:r>
            <a:r>
              <a:rPr lang="zh-CN" altLang="en-US" dirty="0" smtClean="0"/>
              <a:t>解释后来衍生的意义。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山重水复疑无路</a:t>
            </a:r>
            <a:r>
              <a:rPr lang="en-US" dirty="0" smtClean="0"/>
              <a:t>,</a:t>
            </a:r>
            <a:r>
              <a:rPr lang="zh-CN" altLang="en-US" dirty="0" smtClean="0"/>
              <a:t>柳暗花明又一村。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92867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该句既写出山西村山环水绕、花团锦簇、春光无限的美丽风光</a:t>
            </a:r>
            <a:r>
              <a:rPr lang="en-US" dirty="0" smtClean="0"/>
              <a:t>,</a:t>
            </a:r>
            <a:r>
              <a:rPr lang="zh-CN" altLang="en-US" dirty="0" smtClean="0"/>
              <a:t>又富于哲理</a:t>
            </a:r>
            <a:r>
              <a:rPr lang="en-US" dirty="0" smtClean="0"/>
              <a:t>,</a:t>
            </a:r>
            <a:r>
              <a:rPr lang="zh-CN" altLang="en-US" dirty="0" smtClean="0"/>
              <a:t>表现了人生变化发展的某种规律性</a:t>
            </a:r>
            <a:r>
              <a:rPr lang="en-US" dirty="0" smtClean="0"/>
              <a:t>,</a:t>
            </a:r>
            <a:r>
              <a:rPr lang="zh-CN" altLang="en-US" dirty="0" smtClean="0"/>
              <a:t>令人回味无穷。人们可以从中领悟到蕴含的生活哲理</a:t>
            </a:r>
            <a:r>
              <a:rPr lang="en-US" dirty="0" smtClean="0"/>
              <a:t>:</a:t>
            </a:r>
            <a:r>
              <a:rPr lang="zh-CN" altLang="en-US" dirty="0" smtClean="0"/>
              <a:t>不论前路多么难行难辨</a:t>
            </a:r>
            <a:r>
              <a:rPr lang="en-US" dirty="0" smtClean="0"/>
              <a:t>,</a:t>
            </a:r>
            <a:r>
              <a:rPr lang="zh-CN" altLang="en-US" dirty="0" smtClean="0"/>
              <a:t>只要坚定信念</a:t>
            </a:r>
            <a:r>
              <a:rPr lang="en-US" dirty="0" smtClean="0"/>
              <a:t>,</a:t>
            </a:r>
            <a:r>
              <a:rPr lang="zh-CN" altLang="en-US" dirty="0" smtClean="0"/>
              <a:t>勇于开拓</a:t>
            </a:r>
            <a:r>
              <a:rPr lang="en-US" dirty="0" smtClean="0"/>
              <a:t>,</a:t>
            </a:r>
            <a:r>
              <a:rPr lang="zh-CN" altLang="en-US" dirty="0" smtClean="0"/>
              <a:t>人生就会出现一个充满光明与希望的新境界。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落红不是无情物</a:t>
            </a:r>
            <a:r>
              <a:rPr lang="en-US" dirty="0" smtClean="0"/>
              <a:t>,</a:t>
            </a:r>
            <a:r>
              <a:rPr lang="zh-CN" altLang="en-US" dirty="0" smtClean="0"/>
              <a:t>化作春泥更护花。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142984"/>
            <a:ext cx="11072890" cy="2071702"/>
          </a:xfrm>
        </p:spPr>
        <p:txBody>
          <a:bodyPr/>
          <a:lstStyle/>
          <a:p>
            <a:r>
              <a:rPr lang="zh-CN" altLang="en-US" dirty="0" smtClean="0"/>
              <a:t>该句常用来歌颂有不顾个人安危</a:t>
            </a:r>
            <a:r>
              <a:rPr lang="en-US" dirty="0" smtClean="0"/>
              <a:t>,</a:t>
            </a:r>
            <a:r>
              <a:rPr lang="zh-CN" altLang="en-US" dirty="0" smtClean="0"/>
              <a:t>无私奉献的精神。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请概括诗人游山西村时的所见所闻。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村民的热情好客</a:t>
            </a:r>
            <a:r>
              <a:rPr lang="en-US" dirty="0" smtClean="0"/>
              <a:t>;</a:t>
            </a:r>
            <a:r>
              <a:rPr lang="zh-CN" altLang="en-US" dirty="0" smtClean="0"/>
              <a:t>优美的景色</a:t>
            </a:r>
            <a:r>
              <a:rPr lang="en-US" dirty="0" smtClean="0"/>
              <a:t>;</a:t>
            </a:r>
            <a:r>
              <a:rPr lang="zh-CN" altLang="en-US" dirty="0" smtClean="0"/>
              <a:t>淳朴的风土人情。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为什么不说</a:t>
            </a:r>
            <a:r>
              <a:rPr lang="en-US" dirty="0" smtClean="0"/>
              <a:t>“</a:t>
            </a:r>
            <a:r>
              <a:rPr lang="zh-CN" altLang="en-US" dirty="0" smtClean="0"/>
              <a:t>夕阳斜</a:t>
            </a:r>
            <a:r>
              <a:rPr lang="en-US" dirty="0" smtClean="0"/>
              <a:t>”</a:t>
            </a:r>
            <a:r>
              <a:rPr lang="zh-CN" altLang="en-US" dirty="0" smtClean="0"/>
              <a:t>而说</a:t>
            </a:r>
            <a:r>
              <a:rPr lang="en-US" dirty="0" smtClean="0"/>
              <a:t>“</a:t>
            </a:r>
            <a:r>
              <a:rPr lang="zh-CN" altLang="en-US" dirty="0" smtClean="0"/>
              <a:t>白日斜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142984"/>
            <a:ext cx="10930014" cy="2071702"/>
          </a:xfrm>
        </p:spPr>
        <p:txBody>
          <a:bodyPr/>
          <a:lstStyle/>
          <a:p>
            <a:r>
              <a:rPr lang="zh-CN" altLang="en-US" dirty="0" smtClean="0"/>
              <a:t>这里不说</a:t>
            </a:r>
            <a:r>
              <a:rPr lang="en-US" dirty="0" smtClean="0"/>
              <a:t>“</a:t>
            </a:r>
            <a:r>
              <a:rPr lang="zh-CN" altLang="en-US" dirty="0" smtClean="0"/>
              <a:t>夕阳</a:t>
            </a:r>
            <a:r>
              <a:rPr lang="en-US" dirty="0" smtClean="0"/>
              <a:t>”</a:t>
            </a:r>
            <a:r>
              <a:rPr lang="zh-CN" altLang="en-US" dirty="0" smtClean="0"/>
              <a:t>而取</a:t>
            </a:r>
            <a:r>
              <a:rPr lang="en-US" dirty="0" smtClean="0"/>
              <a:t>“</a:t>
            </a:r>
            <a:r>
              <a:rPr lang="zh-CN" altLang="en-US" dirty="0" smtClean="0"/>
              <a:t>白日</a:t>
            </a:r>
            <a:r>
              <a:rPr lang="en-US" dirty="0" smtClean="0"/>
              <a:t>”,</a:t>
            </a:r>
            <a:r>
              <a:rPr lang="zh-CN" altLang="en-US" dirty="0" smtClean="0"/>
              <a:t>正好与作者当时的心情相吻合</a:t>
            </a:r>
            <a:r>
              <a:rPr lang="en-US" dirty="0" smtClean="0"/>
              <a:t>,</a:t>
            </a:r>
            <a:r>
              <a:rPr lang="zh-CN" altLang="en-US" dirty="0" smtClean="0"/>
              <a:t>也隐喻当时国势渐颓的社会现实。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曹操曾写下</a:t>
            </a:r>
            <a:r>
              <a:rPr lang="en-US" dirty="0" smtClean="0"/>
              <a:t>“</a:t>
            </a:r>
            <a:r>
              <a:rPr lang="zh-CN" altLang="en-US" dirty="0" smtClean="0"/>
              <a:t>烈士暮年</a:t>
            </a:r>
            <a:r>
              <a:rPr lang="en-US" dirty="0" smtClean="0"/>
              <a:t>,</a:t>
            </a:r>
            <a:r>
              <a:rPr lang="zh-CN" altLang="en-US" dirty="0" smtClean="0"/>
              <a:t>壮心不已</a:t>
            </a:r>
            <a:r>
              <a:rPr lang="en-US" dirty="0" smtClean="0"/>
              <a:t>”,</a:t>
            </a:r>
            <a:r>
              <a:rPr lang="zh-CN" altLang="en-US" dirty="0" smtClean="0"/>
              <a:t>此句和龚自珍的</a:t>
            </a:r>
            <a:r>
              <a:rPr lang="en-US" dirty="0" smtClean="0"/>
              <a:t>“</a:t>
            </a:r>
            <a:r>
              <a:rPr lang="zh-CN" altLang="en-US" dirty="0" smtClean="0"/>
              <a:t>落红不是无情物</a:t>
            </a:r>
            <a:r>
              <a:rPr lang="en-US" dirty="0" smtClean="0"/>
              <a:t>,</a:t>
            </a:r>
            <a:r>
              <a:rPr lang="zh-CN" altLang="en-US" dirty="0" smtClean="0"/>
              <a:t>化作春泥更护花</a:t>
            </a:r>
            <a:r>
              <a:rPr lang="en-US" dirty="0" smtClean="0"/>
              <a:t>”</a:t>
            </a:r>
            <a:r>
              <a:rPr lang="zh-CN" altLang="en-US" dirty="0" smtClean="0"/>
              <a:t>心态相似</a:t>
            </a:r>
            <a:r>
              <a:rPr lang="en-US" dirty="0" smtClean="0"/>
              <a:t>,</a:t>
            </a:r>
            <a:r>
              <a:rPr lang="zh-CN" altLang="en-US" dirty="0" smtClean="0"/>
              <a:t>两位诗人的共同心声是什么呢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142984"/>
            <a:ext cx="10930014" cy="2071702"/>
          </a:xfrm>
        </p:spPr>
        <p:txBody>
          <a:bodyPr/>
          <a:lstStyle/>
          <a:p>
            <a:r>
              <a:rPr lang="zh-CN" altLang="en-US" dirty="0" smtClean="0"/>
              <a:t>龚自珍和曹操虽然不再年轻</a:t>
            </a:r>
            <a:r>
              <a:rPr lang="en-US" dirty="0" smtClean="0"/>
              <a:t>,</a:t>
            </a:r>
            <a:r>
              <a:rPr lang="zh-CN" altLang="en-US" dirty="0" smtClean="0"/>
              <a:t>却都执着地追求自己的理想和信念</a:t>
            </a:r>
            <a:r>
              <a:rPr lang="en-US" dirty="0" smtClean="0"/>
              <a:t>,</a:t>
            </a:r>
            <a:r>
              <a:rPr lang="zh-CN" altLang="en-US" dirty="0" smtClean="0"/>
              <a:t>有着积极的人生态度。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陆游出生于官宦之家。父亲陆宰是一个具有爱国思想和民族气节的官员</a:t>
            </a:r>
            <a:r>
              <a:rPr lang="en-US" dirty="0" smtClean="0"/>
              <a:t>,</a:t>
            </a:r>
            <a:r>
              <a:rPr lang="zh-CN" altLang="en-US" dirty="0" smtClean="0"/>
              <a:t>同他交往的也都是忧国忧民的志士仁人。这些人经常在陆家谈论国家兴衰、民族兴亡的大事。当他们谈到悲愤之处</a:t>
            </a:r>
            <a:r>
              <a:rPr lang="en-US" dirty="0" smtClean="0"/>
              <a:t>,</a:t>
            </a:r>
            <a:r>
              <a:rPr lang="zh-CN" altLang="en-US" dirty="0" smtClean="0"/>
              <a:t>有的拍案大骂</a:t>
            </a:r>
            <a:r>
              <a:rPr lang="en-US" dirty="0" smtClean="0"/>
              <a:t>,</a:t>
            </a:r>
            <a:r>
              <a:rPr lang="zh-CN" altLang="en-US" dirty="0" smtClean="0"/>
              <a:t>怒发冲冠</a:t>
            </a:r>
            <a:r>
              <a:rPr lang="en-US" dirty="0" smtClean="0"/>
              <a:t>,</a:t>
            </a:r>
            <a:r>
              <a:rPr lang="zh-CN" altLang="en-US" dirty="0" smtClean="0"/>
              <a:t>有的义愤填膺</a:t>
            </a:r>
            <a:r>
              <a:rPr lang="en-US" dirty="0" smtClean="0"/>
              <a:t>,</a:t>
            </a:r>
            <a:r>
              <a:rPr lang="zh-CN" altLang="en-US" dirty="0" smtClean="0"/>
              <a:t>怆然涕下。少年陆游看到这景象</a:t>
            </a:r>
            <a:r>
              <a:rPr lang="en-US" dirty="0" smtClean="0"/>
              <a:t>,</a:t>
            </a:r>
            <a:r>
              <a:rPr lang="zh-CN" altLang="en-US" dirty="0" smtClean="0"/>
              <a:t>深深地为父辈们的爱国激情所感动。陆游自小勤奋好学</a:t>
            </a:r>
            <a:r>
              <a:rPr lang="en-US" dirty="0" smtClean="0"/>
              <a:t>,</a:t>
            </a:r>
            <a:r>
              <a:rPr lang="zh-CN" altLang="en-US" dirty="0" smtClean="0"/>
              <a:t>特别注意攻读兵书</a:t>
            </a:r>
            <a:r>
              <a:rPr lang="en-US" dirty="0" smtClean="0"/>
              <a:t>,</a:t>
            </a:r>
            <a:r>
              <a:rPr lang="zh-CN" altLang="en-US" dirty="0" smtClean="0"/>
              <a:t>学练剑术</a:t>
            </a:r>
            <a:r>
              <a:rPr lang="en-US" dirty="0" smtClean="0"/>
              <a:t>,</a:t>
            </a:r>
            <a:r>
              <a:rPr lang="zh-CN" altLang="en-US" dirty="0" smtClean="0"/>
              <a:t>很早就立下</a:t>
            </a:r>
            <a:r>
              <a:rPr lang="en-US" dirty="0" smtClean="0"/>
              <a:t>“</a:t>
            </a:r>
            <a:r>
              <a:rPr lang="zh-CN" altLang="en-US" dirty="0" smtClean="0"/>
              <a:t>上马击狂胡</a:t>
            </a:r>
            <a:r>
              <a:rPr lang="en-US" dirty="0" smtClean="0"/>
              <a:t>,</a:t>
            </a:r>
            <a:r>
              <a:rPr lang="zh-CN" altLang="en-US" dirty="0" smtClean="0"/>
              <a:t>下马草军书</a:t>
            </a:r>
            <a:r>
              <a:rPr lang="en-US" dirty="0" smtClean="0"/>
              <a:t>”</a:t>
            </a:r>
            <a:r>
              <a:rPr lang="zh-CN" altLang="en-US" dirty="0" smtClean="0"/>
              <a:t>的报国壮志。陆游成年后的战斗生活</a:t>
            </a:r>
            <a:r>
              <a:rPr lang="en-US" dirty="0" smtClean="0"/>
              <a:t>,</a:t>
            </a:r>
            <a:r>
              <a:rPr lang="zh-CN" altLang="en-US" dirty="0" smtClean="0"/>
              <a:t>也成为陆游许多爱国诗篇的现实基础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完成下图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                游 </a:t>
            </a:r>
            <a:r>
              <a:rPr lang="zh-CN" altLang="en-US" dirty="0" smtClean="0"/>
              <a:t>山 西 村</a:t>
            </a:r>
            <a:r>
              <a:rPr lang="en-US" dirty="0" smtClean="0"/>
              <a:t>                 </a:t>
            </a:r>
            <a:r>
              <a:rPr lang="en-US" dirty="0" smtClean="0"/>
              <a:t>                 </a:t>
            </a:r>
            <a:r>
              <a:rPr lang="zh-CN" altLang="en-US" dirty="0" smtClean="0"/>
              <a:t>己 </a:t>
            </a:r>
            <a:r>
              <a:rPr lang="zh-CN" altLang="en-US" dirty="0" smtClean="0"/>
              <a:t>亥 杂 诗</a:t>
            </a:r>
          </a:p>
          <a:p>
            <a:r>
              <a:rPr lang="en-US" dirty="0" smtClean="0"/>
              <a:t>                        ↓                    </a:t>
            </a:r>
            <a:r>
              <a:rPr lang="zh-CN" altLang="en-US" dirty="0" smtClean="0"/>
              <a:t>　</a:t>
            </a:r>
            <a:r>
              <a:rPr lang="en-US" dirty="0" smtClean="0"/>
              <a:t>       </a:t>
            </a:r>
            <a:r>
              <a:rPr lang="en-US" dirty="0" smtClean="0"/>
              <a:t>		↓</a:t>
            </a:r>
            <a:endParaRPr lang="zh-CN" altLang="en-US" dirty="0" smtClean="0"/>
          </a:p>
          <a:p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</a:t>
            </a:r>
            <a:r>
              <a:rPr lang="zh-CN" altLang="en-US" dirty="0" smtClean="0"/>
              <a:t>的</a:t>
            </a:r>
            <a:r>
              <a:rPr lang="zh-CN" altLang="en-US" dirty="0" smtClean="0"/>
              <a:t>农村风光</a:t>
            </a:r>
            <a:r>
              <a:rPr lang="en-US" dirty="0" smtClean="0"/>
              <a:t>        </a:t>
            </a:r>
            <a:r>
              <a:rPr lang="en-US" dirty="0" smtClean="0"/>
              <a:t>		 </a:t>
            </a:r>
            <a:r>
              <a:rPr lang="zh-CN" altLang="en-US" dirty="0" smtClean="0"/>
              <a:t>辞官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</a:t>
            </a:r>
            <a:r>
              <a:rPr lang="zh-CN" altLang="en-US" dirty="0" smtClean="0"/>
              <a:t>浩荡</a:t>
            </a:r>
            <a:endParaRPr lang="zh-CN" altLang="en-US" dirty="0" smtClean="0"/>
          </a:p>
          <a:p>
            <a:r>
              <a:rPr lang="zh-CN" altLang="en-US" u="sng" dirty="0" smtClean="0"/>
              <a:t>　</a:t>
            </a:r>
            <a:r>
              <a:rPr lang="zh-CN" altLang="en-US" u="sng" dirty="0" smtClean="0"/>
              <a:t>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的民情民风</a:t>
            </a:r>
            <a:r>
              <a:rPr lang="en-US" dirty="0" smtClean="0"/>
              <a:t>          </a:t>
            </a:r>
            <a:r>
              <a:rPr lang="en-US" dirty="0" smtClean="0"/>
              <a:t>	            </a:t>
            </a:r>
            <a:r>
              <a:rPr lang="zh-CN" altLang="en-US" dirty="0" smtClean="0"/>
              <a:t>离京</a:t>
            </a:r>
            <a:r>
              <a:rPr lang="en-US" altLang="zh-CN" dirty="0" smtClean="0"/>
              <a:t>___________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452530" y="3786190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色彩明丽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382016" y="3643314"/>
            <a:ext cx="11430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离愁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1381092" y="4286256"/>
            <a:ext cx="1928826" cy="80364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淳朴热情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453454" y="4286256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心系国家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14" grpId="0" build="p"/>
      <p:bldP spid="15" grpId="0" build="p"/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陆游</a:t>
            </a:r>
            <a:r>
              <a:rPr lang="en-US" dirty="0" smtClean="0"/>
              <a:t>82</a:t>
            </a:r>
            <a:r>
              <a:rPr lang="zh-CN" altLang="en-US" dirty="0" smtClean="0"/>
              <a:t>岁时</a:t>
            </a:r>
            <a:r>
              <a:rPr lang="en-US" dirty="0" smtClean="0"/>
              <a:t>,</a:t>
            </a:r>
            <a:r>
              <a:rPr lang="zh-CN" altLang="en-US" dirty="0" smtClean="0"/>
              <a:t>得知朝廷下诏伐金</a:t>
            </a:r>
            <a:r>
              <a:rPr lang="en-US" dirty="0" smtClean="0"/>
              <a:t>,</a:t>
            </a:r>
            <a:r>
              <a:rPr lang="zh-CN" altLang="en-US" dirty="0" smtClean="0"/>
              <a:t>兴奋之中写下了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老马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一诗。</a:t>
            </a:r>
            <a:r>
              <a:rPr lang="en-US" dirty="0" smtClean="0"/>
              <a:t>“</a:t>
            </a:r>
            <a:r>
              <a:rPr lang="zh-CN" altLang="en-US" dirty="0" smtClean="0"/>
              <a:t>一闻战鼓意气生</a:t>
            </a:r>
            <a:r>
              <a:rPr lang="en-US" dirty="0" smtClean="0"/>
              <a:t>,</a:t>
            </a:r>
            <a:r>
              <a:rPr lang="zh-CN" altLang="en-US" dirty="0" smtClean="0"/>
              <a:t>犹能为国平燕赵</a:t>
            </a:r>
            <a:r>
              <a:rPr lang="en-US" dirty="0" smtClean="0"/>
              <a:t>”,</a:t>
            </a:r>
            <a:r>
              <a:rPr lang="zh-CN" altLang="en-US" dirty="0" smtClean="0"/>
              <a:t>表达了</a:t>
            </a:r>
            <a:r>
              <a:rPr lang="en-US" dirty="0" smtClean="0"/>
              <a:t>“</a:t>
            </a:r>
            <a:r>
              <a:rPr lang="zh-CN" altLang="en-US" dirty="0" smtClean="0"/>
              <a:t>老马</a:t>
            </a:r>
            <a:r>
              <a:rPr lang="en-US" dirty="0" smtClean="0"/>
              <a:t>”</a:t>
            </a:r>
            <a:r>
              <a:rPr lang="zh-CN" altLang="en-US" dirty="0" smtClean="0"/>
              <a:t>也要奔赴边疆的豪情。公元</a:t>
            </a:r>
            <a:r>
              <a:rPr lang="en-US" dirty="0" smtClean="0"/>
              <a:t>1210</a:t>
            </a:r>
            <a:r>
              <a:rPr lang="zh-CN" altLang="en-US" dirty="0" smtClean="0"/>
              <a:t>年</a:t>
            </a:r>
            <a:r>
              <a:rPr lang="en-US" dirty="0" smtClean="0"/>
              <a:t>,85</a:t>
            </a:r>
            <a:r>
              <a:rPr lang="zh-CN" altLang="en-US" dirty="0" smtClean="0"/>
              <a:t>岁的陆游怀着</a:t>
            </a:r>
            <a:r>
              <a:rPr lang="en-US" dirty="0" smtClean="0"/>
              <a:t>“</a:t>
            </a:r>
            <a:r>
              <a:rPr lang="zh-CN" altLang="en-US" dirty="0" smtClean="0"/>
              <a:t>死前恨不见中原</a:t>
            </a:r>
            <a:r>
              <a:rPr lang="en-US" dirty="0" smtClean="0"/>
              <a:t>”</a:t>
            </a:r>
            <a:r>
              <a:rPr lang="zh-CN" altLang="en-US" dirty="0" smtClean="0"/>
              <a:t>的遗恨和无限忧国忧民的悲愤</a:t>
            </a:r>
            <a:r>
              <a:rPr lang="en-US" dirty="0" smtClean="0"/>
              <a:t>,</a:t>
            </a:r>
            <a:r>
              <a:rPr lang="zh-CN" altLang="en-US" dirty="0" smtClean="0"/>
              <a:t>与世长辞。在他即将离世之际</a:t>
            </a:r>
            <a:r>
              <a:rPr lang="en-US" dirty="0" smtClean="0"/>
              <a:t>,</a:t>
            </a:r>
            <a:r>
              <a:rPr lang="zh-CN" altLang="en-US" dirty="0" smtClean="0"/>
              <a:t>那顽强的生命火花激情洋溢地爆发</a:t>
            </a:r>
            <a:r>
              <a:rPr lang="en-US" dirty="0" smtClean="0"/>
              <a:t>,</a:t>
            </a:r>
            <a:r>
              <a:rPr lang="zh-CN" altLang="en-US" dirty="0" smtClean="0"/>
              <a:t>化作了直抒胸臆的吟唱</a:t>
            </a:r>
            <a:r>
              <a:rPr lang="en-US" dirty="0" smtClean="0"/>
              <a:t>,</a:t>
            </a:r>
            <a:r>
              <a:rPr lang="zh-CN" altLang="en-US" dirty="0" smtClean="0"/>
              <a:t>这就是传诵千古的名诗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示儿</a:t>
            </a:r>
            <a:r>
              <a:rPr lang="en-US" altLang="zh-CN" dirty="0" smtClean="0"/>
              <a:t>》</a:t>
            </a:r>
            <a:r>
              <a:rPr lang="en-US" dirty="0" smtClean="0"/>
              <a:t>:“</a:t>
            </a:r>
            <a:r>
              <a:rPr lang="zh-CN" altLang="en-US" dirty="0" smtClean="0"/>
              <a:t>死去元知万事空</a:t>
            </a:r>
            <a:r>
              <a:rPr lang="en-US" dirty="0" smtClean="0"/>
              <a:t>,</a:t>
            </a:r>
            <a:r>
              <a:rPr lang="zh-CN" altLang="en-US" dirty="0" smtClean="0"/>
              <a:t>但悲不见九州同。王师北定中原日</a:t>
            </a:r>
            <a:r>
              <a:rPr lang="en-US" dirty="0" smtClean="0"/>
              <a:t>,</a:t>
            </a:r>
            <a:r>
              <a:rPr lang="zh-CN" altLang="en-US" dirty="0" smtClean="0"/>
              <a:t>家祭无忘告乃翁。</a:t>
            </a:r>
            <a:r>
              <a:rPr 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身处不同境况</a:t>
            </a:r>
            <a:r>
              <a:rPr lang="en-US" dirty="0" smtClean="0"/>
              <a:t>,</a:t>
            </a:r>
            <a:r>
              <a:rPr lang="zh-CN" altLang="en-US" dirty="0" smtClean="0"/>
              <a:t>面对不同风景</a:t>
            </a:r>
            <a:r>
              <a:rPr lang="en-US" dirty="0" smtClean="0"/>
              <a:t>,</a:t>
            </a:r>
            <a:r>
              <a:rPr lang="zh-CN" altLang="en-US" dirty="0" smtClean="0"/>
              <a:t>自然会有不同的心情。在这些古代诗歌中</a:t>
            </a:r>
            <a:r>
              <a:rPr lang="en-US" dirty="0" smtClean="0"/>
              <a:t>,</a:t>
            </a:r>
            <a:r>
              <a:rPr lang="zh-CN" altLang="en-US" dirty="0" smtClean="0"/>
              <a:t>我们可以欣赏风景</a:t>
            </a:r>
            <a:r>
              <a:rPr lang="en-US" dirty="0" smtClean="0"/>
              <a:t>,</a:t>
            </a:r>
            <a:r>
              <a:rPr lang="zh-CN" altLang="en-US" dirty="0" smtClean="0"/>
              <a:t>也可以感受到诗人真实的心境。这节课让我们随陆游走在山西村绿树荫蔽的小路上</a:t>
            </a:r>
            <a:r>
              <a:rPr lang="en-US" dirty="0" smtClean="0"/>
              <a:t>,</a:t>
            </a:r>
            <a:r>
              <a:rPr lang="zh-CN" altLang="en-US" dirty="0" smtClean="0"/>
              <a:t>和龚自珍一起感受浩荡的离愁。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787006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陆游</a:t>
            </a:r>
            <a:r>
              <a:rPr lang="en-US" dirty="0" smtClean="0"/>
              <a:t>,</a:t>
            </a:r>
            <a:r>
              <a:rPr lang="zh-CN" altLang="en-US" dirty="0" smtClean="0"/>
              <a:t>字务观</a:t>
            </a:r>
            <a:r>
              <a:rPr lang="en-US" dirty="0" smtClean="0"/>
              <a:t>,</a:t>
            </a:r>
            <a:r>
              <a:rPr lang="zh-CN" altLang="en-US" dirty="0" smtClean="0"/>
              <a:t>号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越州山阴</a:t>
            </a:r>
            <a:r>
              <a:rPr lang="en-US" dirty="0" smtClean="0"/>
              <a:t>(</a:t>
            </a:r>
            <a:r>
              <a:rPr lang="zh-CN" altLang="en-US" dirty="0" smtClean="0"/>
              <a:t>今绍兴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朝代</a:t>
            </a:r>
            <a:r>
              <a:rPr lang="en-US" dirty="0" smtClean="0"/>
              <a:t>)</a:t>
            </a:r>
            <a:r>
              <a:rPr lang="zh-CN" altLang="en-US" dirty="0" smtClean="0"/>
              <a:t>文学家、史学家、爱国诗人。陆游生逢北宋灭亡之际</a:t>
            </a:r>
            <a:r>
              <a:rPr lang="en-US" dirty="0" smtClean="0"/>
              <a:t>,</a:t>
            </a:r>
            <a:r>
              <a:rPr lang="zh-CN" altLang="en-US" dirty="0" smtClean="0"/>
              <a:t>少年时即深受家庭爱国思想的熏陶。曾历任福州宁德县主簿、敕令所删定官、隆兴府通判等职</a:t>
            </a:r>
            <a:r>
              <a:rPr lang="en-US" dirty="0" smtClean="0"/>
              <a:t>,</a:t>
            </a:r>
            <a:r>
              <a:rPr lang="zh-CN" altLang="en-US" dirty="0" smtClean="0"/>
              <a:t>因坚持抗金</a:t>
            </a:r>
            <a:r>
              <a:rPr lang="en-US" dirty="0" smtClean="0"/>
              <a:t>,</a:t>
            </a:r>
            <a:r>
              <a:rPr lang="zh-CN" altLang="en-US" dirty="0" smtClean="0"/>
              <a:t>屡遭主和派排斥。后投身军旅。曾主持编修孝宗、光宗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两朝实录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三朝史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官至宝章阁待制。书成后</a:t>
            </a:r>
            <a:r>
              <a:rPr lang="en-US" dirty="0" smtClean="0"/>
              <a:t>,</a:t>
            </a:r>
            <a:r>
              <a:rPr lang="zh-CN" altLang="en-US" dirty="0" smtClean="0"/>
              <a:t>陆游长期蛰居山阴</a:t>
            </a:r>
            <a:r>
              <a:rPr lang="en-US" dirty="0" smtClean="0"/>
              <a:t>,</a:t>
            </a:r>
            <a:r>
              <a:rPr lang="zh-CN" altLang="en-US" dirty="0" smtClean="0"/>
              <a:t>嘉定二年与世长辞</a:t>
            </a:r>
            <a:r>
              <a:rPr lang="en-US" dirty="0" smtClean="0"/>
              <a:t>,</a:t>
            </a:r>
            <a:r>
              <a:rPr lang="zh-CN" altLang="en-US" dirty="0" smtClean="0"/>
              <a:t>留绝笔诗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示儿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024298" y="1714488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放翁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239140" y="1714488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南宋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7" name="陆游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32" y="2000240"/>
            <a:ext cx="1373430" cy="3271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9715568" cy="1857388"/>
          </a:xfrm>
        </p:spPr>
        <p:txBody>
          <a:bodyPr/>
          <a:lstStyle/>
          <a:p>
            <a:r>
              <a:rPr lang="zh-CN" altLang="en-US" dirty="0" smtClean="0"/>
              <a:t>龚自珍</a:t>
            </a:r>
            <a:r>
              <a:rPr lang="en-US" dirty="0" smtClean="0"/>
              <a:t>,</a:t>
            </a:r>
            <a:r>
              <a:rPr lang="zh-CN" altLang="en-US" dirty="0" smtClean="0"/>
              <a:t>号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</a:t>
            </a:r>
            <a:r>
              <a:rPr lang="en-US" dirty="0" smtClean="0"/>
              <a:t>,</a:t>
            </a:r>
            <a:r>
              <a:rPr lang="zh-CN" altLang="en-US" dirty="0" smtClean="0"/>
              <a:t>仁和</a:t>
            </a:r>
            <a:r>
              <a:rPr lang="en-US" dirty="0" smtClean="0"/>
              <a:t>(</a:t>
            </a:r>
            <a:r>
              <a:rPr lang="zh-CN" altLang="en-US" dirty="0" smtClean="0"/>
              <a:t>今浙江杭州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朝代</a:t>
            </a:r>
            <a:r>
              <a:rPr lang="en-US" dirty="0" smtClean="0"/>
              <a:t>)</a:t>
            </a:r>
            <a:r>
              <a:rPr lang="zh-CN" altLang="en-US" dirty="0" smtClean="0"/>
              <a:t>思想家、诗人、文学家和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</a:t>
            </a:r>
            <a:r>
              <a:rPr lang="zh-CN" altLang="en-US" dirty="0" smtClean="0"/>
              <a:t>主义</a:t>
            </a:r>
            <a:r>
              <a:rPr lang="zh-CN" altLang="en-US" dirty="0" smtClean="0"/>
              <a:t>的先驱者。曾任内阁中书、宗人府主事和礼部主事等官职。主张革除弊政</a:t>
            </a:r>
            <a:r>
              <a:rPr lang="en-US" dirty="0" smtClean="0"/>
              <a:t>,</a:t>
            </a:r>
            <a:r>
              <a:rPr lang="zh-CN" altLang="en-US" dirty="0" smtClean="0"/>
              <a:t>抵制外国侵略</a:t>
            </a:r>
            <a:r>
              <a:rPr lang="en-US" dirty="0" smtClean="0"/>
              <a:t>,</a:t>
            </a:r>
            <a:r>
              <a:rPr lang="zh-CN" altLang="en-US" dirty="0" smtClean="0"/>
              <a:t>曾全力支持林则徐禁除鸦片。</a:t>
            </a:r>
            <a:r>
              <a:rPr lang="en-US" dirty="0" smtClean="0"/>
              <a:t>48</a:t>
            </a:r>
            <a:r>
              <a:rPr lang="zh-CN" altLang="en-US" dirty="0" smtClean="0"/>
              <a:t>岁辞官南归</a:t>
            </a:r>
            <a:r>
              <a:rPr lang="en-US" dirty="0" smtClean="0"/>
              <a:t>,</a:t>
            </a:r>
            <a:r>
              <a:rPr lang="zh-CN" altLang="en-US" dirty="0" smtClean="0"/>
              <a:t>次年卒于江苏丹阳云阳书院。他的诗文主张</a:t>
            </a:r>
            <a:r>
              <a:rPr lang="en-US" dirty="0" smtClean="0"/>
              <a:t>“</a:t>
            </a:r>
            <a:r>
              <a:rPr lang="zh-CN" altLang="en-US" dirty="0" smtClean="0"/>
              <a:t>更法</a:t>
            </a:r>
            <a:r>
              <a:rPr lang="en-US" dirty="0" smtClean="0"/>
              <a:t>”“</a:t>
            </a:r>
            <a:r>
              <a:rPr lang="zh-CN" altLang="en-US" dirty="0" smtClean="0"/>
              <a:t>改图</a:t>
            </a:r>
            <a:r>
              <a:rPr lang="en-US" dirty="0" smtClean="0"/>
              <a:t>”,</a:t>
            </a:r>
            <a:r>
              <a:rPr lang="zh-CN" altLang="en-US" dirty="0" smtClean="0"/>
              <a:t>揭露清朝统治者的腐朽</a:t>
            </a:r>
            <a:r>
              <a:rPr lang="en-US" dirty="0" smtClean="0"/>
              <a:t>,</a:t>
            </a:r>
            <a:r>
              <a:rPr lang="zh-CN" altLang="en-US" dirty="0" smtClean="0"/>
              <a:t>洋溢着爱国热情</a:t>
            </a:r>
            <a:r>
              <a:rPr lang="en-US" dirty="0" smtClean="0"/>
              <a:t>,</a:t>
            </a:r>
            <a:r>
              <a:rPr lang="zh-CN" altLang="en-US" dirty="0" smtClean="0"/>
              <a:t>被柳亚子誉为</a:t>
            </a:r>
            <a:r>
              <a:rPr lang="en-US" dirty="0" smtClean="0"/>
              <a:t>“</a:t>
            </a:r>
            <a:r>
              <a:rPr lang="zh-CN" altLang="en-US" dirty="0" smtClean="0"/>
              <a:t>三百年来第一流</a:t>
            </a:r>
            <a:r>
              <a:rPr lang="en-US" dirty="0" smtClean="0"/>
              <a:t>”</a:t>
            </a:r>
            <a:r>
              <a:rPr lang="zh-CN" altLang="en-US" dirty="0" smtClean="0"/>
              <a:t>。著有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定庵文集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留存文章</a:t>
            </a:r>
            <a:r>
              <a:rPr lang="en-US" dirty="0" smtClean="0"/>
              <a:t>300</a:t>
            </a:r>
            <a:r>
              <a:rPr lang="zh-CN" altLang="en-US" dirty="0" smtClean="0"/>
              <a:t>余篇</a:t>
            </a:r>
            <a:r>
              <a:rPr lang="en-US" dirty="0" smtClean="0"/>
              <a:t>,</a:t>
            </a:r>
            <a:r>
              <a:rPr lang="zh-CN" altLang="en-US" dirty="0" smtClean="0"/>
              <a:t>诗词近</a:t>
            </a:r>
            <a:r>
              <a:rPr lang="en-US" dirty="0" smtClean="0"/>
              <a:t>800</a:t>
            </a:r>
            <a:r>
              <a:rPr lang="zh-CN" altLang="en-US" dirty="0" smtClean="0"/>
              <a:t>首</a:t>
            </a:r>
            <a:r>
              <a:rPr lang="en-US" dirty="0" smtClean="0"/>
              <a:t>,</a:t>
            </a:r>
            <a:r>
              <a:rPr lang="zh-CN" altLang="en-US" dirty="0" smtClean="0"/>
              <a:t>今人辑为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龚自珍全集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。著名诗作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共</a:t>
            </a:r>
            <a:r>
              <a:rPr lang="en-US" dirty="0" smtClean="0"/>
              <a:t>350</a:t>
            </a:r>
            <a:r>
              <a:rPr lang="zh-CN" altLang="en-US" dirty="0" smtClean="0"/>
              <a:t>首</a:t>
            </a:r>
            <a:r>
              <a:rPr lang="en-US" dirty="0" smtClean="0"/>
              <a:t>,</a:t>
            </a:r>
            <a:r>
              <a:rPr lang="zh-CN" altLang="en-US" dirty="0" smtClean="0"/>
              <a:t>多为咏怀和讽喻之作。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310446" y="1000108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清代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3024166" y="1000108"/>
            <a:ext cx="121444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定庵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095736" y="1643050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改良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595934" y="5500702"/>
            <a:ext cx="192882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己亥杂诗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3" name="龚自珍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25156" y="1428736"/>
            <a:ext cx="1537352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142984"/>
            <a:ext cx="11358642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古诗填空。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前不见古人</a:t>
            </a:r>
            <a:r>
              <a:rPr lang="en-US" dirty="0" smtClean="0"/>
              <a:t>,</a:t>
            </a:r>
            <a:r>
              <a:rPr lang="zh-CN" altLang="en-US" dirty="0" smtClean="0"/>
              <a:t>后不见来者。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。会当凌绝顶</a:t>
            </a:r>
            <a:r>
              <a:rPr lang="en-US" dirty="0" smtClean="0"/>
              <a:t>,</a:t>
            </a:r>
            <a:r>
              <a:rPr lang="zh-CN" altLang="en-US" dirty="0" smtClean="0"/>
              <a:t>一览众山小。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不畏浮云遮望眼</a:t>
            </a:r>
            <a:r>
              <a:rPr lang="en-US" dirty="0" smtClean="0"/>
              <a:t>,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                      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柳暗花明又一村。</a:t>
            </a:r>
          </a:p>
          <a:p>
            <a:r>
              <a:rPr lang="en-US" dirty="0" smtClean="0"/>
              <a:t>(5)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中与马致远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天净沙</a:t>
            </a:r>
            <a:r>
              <a:rPr lang="en-US" dirty="0" smtClean="0"/>
              <a:t>·</a:t>
            </a:r>
            <a:r>
              <a:rPr lang="zh-CN" altLang="en-US" dirty="0" smtClean="0"/>
              <a:t>秋思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</a:t>
            </a:r>
            <a:r>
              <a:rPr lang="en-US" dirty="0" smtClean="0"/>
              <a:t>“</a:t>
            </a:r>
            <a:r>
              <a:rPr lang="zh-CN" altLang="en-US" dirty="0" smtClean="0"/>
              <a:t>夕阳西下</a:t>
            </a:r>
            <a:r>
              <a:rPr lang="en-US" dirty="0" smtClean="0"/>
              <a:t>,</a:t>
            </a:r>
            <a:r>
              <a:rPr lang="zh-CN" altLang="en-US" dirty="0" smtClean="0"/>
              <a:t>断肠人在天涯</a:t>
            </a:r>
            <a:r>
              <a:rPr lang="en-US" dirty="0" smtClean="0"/>
              <a:t>”</a:t>
            </a:r>
            <a:r>
              <a:rPr lang="zh-CN" altLang="en-US" dirty="0" smtClean="0"/>
              <a:t>有异曲同工之妙的句子是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                    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             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______________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5738810" y="1714488"/>
            <a:ext cx="300039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念天地之悠悠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603708" y="3000372"/>
            <a:ext cx="349255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自缘身在最高层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750231" y="2357430"/>
            <a:ext cx="2059753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荡胸生曾云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1666844" y="3643314"/>
            <a:ext cx="342111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山重水复疑无路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239140" y="1714488"/>
            <a:ext cx="300039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独怆然而涕下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024298" y="2357430"/>
            <a:ext cx="2416943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决眦入归鸟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7389790" y="4929198"/>
            <a:ext cx="277817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浩荡离愁白日斜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80960" y="5572140"/>
            <a:ext cx="307183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吟鞭东指即天涯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5" grpId="0" build="p"/>
      <p:bldP spid="10" grpId="0" build="p"/>
      <p:bldP spid="11" grpId="0" build="p"/>
      <p:bldP spid="8" grpId="0" build="p"/>
      <p:bldP spid="9" grpId="0" build="p"/>
      <p:bldP spid="12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解释下列句子中加点的词。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莫笑农家腊酒浑　莫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丰年留客足鸡豚　豚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吟鞭东指即天涯　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落红不是无情物　落红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524496" y="2357430"/>
            <a:ext cx="3357586" cy="714380"/>
          </a:xfrm>
        </p:spPr>
        <p:txBody>
          <a:bodyPr/>
          <a:lstStyle/>
          <a:p>
            <a:pPr indent="0"/>
            <a:r>
              <a:rPr lang="zh-CN" altLang="en-US" dirty="0" smtClean="0"/>
              <a:t>小猪</a:t>
            </a:r>
            <a:r>
              <a:rPr lang="en-US" dirty="0" smtClean="0"/>
              <a:t>,</a:t>
            </a:r>
            <a:r>
              <a:rPr lang="zh-CN" altLang="en-US" dirty="0" smtClean="0"/>
              <a:t>这里指猪肉。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524496" y="1785926"/>
            <a:ext cx="1357322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不要。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7523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310050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66910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66910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532420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5524496" y="3071810"/>
            <a:ext cx="1357322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吟诗。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5881686" y="3857628"/>
            <a:ext cx="1428760" cy="714380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落花。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13" grpId="0" build="p"/>
      <p:bldP spid="14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3764</TotalTime>
  <Words>1651</Words>
  <Application>Microsoft Office PowerPoint</Application>
  <PresentationFormat>自定义</PresentationFormat>
  <Paragraphs>124</Paragraphs>
  <Slides>32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653</cp:revision>
  <dcterms:created xsi:type="dcterms:W3CDTF">2017-02-11T06:33:00Z</dcterms:created>
  <dcterms:modified xsi:type="dcterms:W3CDTF">2019-12-15T04:22:21Z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