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73" r:id="rId2"/>
  </p:sldMasterIdLst>
  <p:notesMasterIdLst>
    <p:notesMasterId r:id="rId28"/>
  </p:notesMasterIdLst>
  <p:handoutMasterIdLst>
    <p:handoutMasterId r:id="rId29"/>
  </p:handoutMasterIdLst>
  <p:sldIdLst>
    <p:sldId id="371" r:id="rId3"/>
    <p:sldId id="429" r:id="rId4"/>
    <p:sldId id="444" r:id="rId5"/>
    <p:sldId id="492" r:id="rId6"/>
    <p:sldId id="428" r:id="rId7"/>
    <p:sldId id="445" r:id="rId8"/>
    <p:sldId id="493" r:id="rId9"/>
    <p:sldId id="494" r:id="rId10"/>
    <p:sldId id="397" r:id="rId11"/>
    <p:sldId id="491" r:id="rId12"/>
    <p:sldId id="464" r:id="rId13"/>
    <p:sldId id="465" r:id="rId14"/>
    <p:sldId id="466" r:id="rId15"/>
    <p:sldId id="467" r:id="rId16"/>
    <p:sldId id="480" r:id="rId17"/>
    <p:sldId id="481" r:id="rId18"/>
    <p:sldId id="495" r:id="rId19"/>
    <p:sldId id="497" r:id="rId20"/>
    <p:sldId id="498" r:id="rId21"/>
    <p:sldId id="496" r:id="rId22"/>
    <p:sldId id="499" r:id="rId23"/>
    <p:sldId id="500" r:id="rId24"/>
    <p:sldId id="489" r:id="rId25"/>
    <p:sldId id="476" r:id="rId26"/>
    <p:sldId id="395" r:id="rId27"/>
  </p:sldIdLst>
  <p:sldSz cx="12192000" cy="6858000"/>
  <p:notesSz cx="6858000" cy="9144000"/>
  <p:defaultTextStyle>
    <a:defPPr>
      <a:defRPr lang="zh-CN"/>
    </a:defPPr>
    <a:lvl1pPr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1pPr>
    <a:lvl2pPr marL="4572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2pPr>
    <a:lvl3pPr marL="9144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3pPr>
    <a:lvl4pPr marL="13716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4pPr>
    <a:lvl5pPr marL="18288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5pPr>
    <a:lvl6pPr marL="2286000" algn="l" defTabSz="914400" rtl="0" eaLnBrk="1" latinLnBrk="0" hangingPunct="1">
      <a:defRPr sz="2200" b="1" kern="1200">
        <a:solidFill>
          <a:srgbClr val="000000"/>
        </a:solidFill>
        <a:latin typeface="Times New Roman" pitchFamily="18" charset="0"/>
        <a:ea typeface="微软雅黑" pitchFamily="34" charset="-122"/>
        <a:cs typeface="+mn-cs"/>
      </a:defRPr>
    </a:lvl6pPr>
    <a:lvl7pPr marL="2743200" algn="l" defTabSz="914400" rtl="0" eaLnBrk="1" latinLnBrk="0" hangingPunct="1">
      <a:defRPr sz="2200" b="1" kern="1200">
        <a:solidFill>
          <a:srgbClr val="000000"/>
        </a:solidFill>
        <a:latin typeface="Times New Roman" pitchFamily="18" charset="0"/>
        <a:ea typeface="微软雅黑" pitchFamily="34" charset="-122"/>
        <a:cs typeface="+mn-cs"/>
      </a:defRPr>
    </a:lvl7pPr>
    <a:lvl8pPr marL="3200400" algn="l" defTabSz="914400" rtl="0" eaLnBrk="1" latinLnBrk="0" hangingPunct="1">
      <a:defRPr sz="2200" b="1" kern="1200">
        <a:solidFill>
          <a:srgbClr val="000000"/>
        </a:solidFill>
        <a:latin typeface="Times New Roman" pitchFamily="18" charset="0"/>
        <a:ea typeface="微软雅黑" pitchFamily="34" charset="-122"/>
        <a:cs typeface="+mn-cs"/>
      </a:defRPr>
    </a:lvl8pPr>
    <a:lvl9pPr marL="3657600" algn="l" defTabSz="914400" rtl="0" eaLnBrk="1" latinLnBrk="0" hangingPunct="1">
      <a:defRPr sz="2200" b="1" kern="1200">
        <a:solidFill>
          <a:srgbClr val="000000"/>
        </a:solidFill>
        <a:latin typeface="Times New Roman" pitchFamily="18" charset="0"/>
        <a:ea typeface="微软雅黑" pitchFamily="34" charset="-122"/>
        <a:cs typeface="+mn-cs"/>
      </a:defRPr>
    </a:lvl9pPr>
  </p:defaultTextStyle>
  <p:extLst>
    <p:ext uri="{EFAFB233-063F-42B5-8137-9DF3F51BA10A}">
      <p15:sldGuideLst xmlns:p15="http://schemas.microsoft.com/office/powerpoint/2012/main" xmlns="">
        <p15:guide id="1" orient="horz" pos="2205">
          <p15:clr>
            <a:srgbClr val="A4A3A4"/>
          </p15:clr>
        </p15:guide>
        <p15:guide id="2" pos="38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FF"/>
    <a:srgbClr val="FFFFFF"/>
    <a:srgbClr val="B608C8"/>
    <a:srgbClr val="EE8012"/>
    <a:srgbClr val="EB9415"/>
    <a:srgbClr val="35CBC4"/>
    <a:srgbClr val="558335"/>
    <a:srgbClr val="EB6FC8"/>
    <a:srgbClr val="000000"/>
    <a:srgbClr val="C9C9C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088" autoAdjust="0"/>
    <p:restoredTop sz="97536" autoAdjust="0"/>
  </p:normalViewPr>
  <p:slideViewPr>
    <p:cSldViewPr>
      <p:cViewPr>
        <p:scale>
          <a:sx n="40" d="100"/>
          <a:sy n="40" d="100"/>
        </p:scale>
        <p:origin x="-270" y="-492"/>
      </p:cViewPr>
      <p:guideLst>
        <p:guide orient="horz" pos="2205"/>
        <p:guide pos="3840"/>
      </p:guideLst>
    </p:cSldViewPr>
  </p:slideViewPr>
  <p:notesTextViewPr>
    <p:cViewPr>
      <p:scale>
        <a:sx n="100" d="100"/>
        <a:sy n="100" d="100"/>
      </p:scale>
      <p:origin x="0" y="0"/>
    </p:cViewPr>
  </p:notesTextViewPr>
  <p:notesViewPr>
    <p:cSldViewPr>
      <p:cViewPr varScale="1">
        <p:scale>
          <a:sx n="41" d="100"/>
          <a:sy n="41" d="100"/>
        </p:scale>
        <p:origin x="-178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367A1F79-9674-45EB-B8A6-1351A6753A23}" type="datetimeFigureOut">
              <a:rPr lang="zh-CN" altLang="en-US"/>
              <a:pPr>
                <a:defRPr/>
              </a:pPr>
              <a:t>2019/12/13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4A824B8-E200-4359-8853-E0F6A88E97B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A6695BAE-1F34-42A7-8D3E-D1B8CD91B1BA}" type="datetimeFigureOut">
              <a:rPr lang="zh-CN" altLang="en-US"/>
              <a:pPr>
                <a:defRPr/>
              </a:pPr>
              <a:t>2019/12/13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51922F9-717D-48C6-9265-54BFA63D79C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CAB7FD-21D3-41BA-B92E-E96B567A9861}" type="slidenum">
              <a:rPr lang="zh-CN" altLang="en-US"/>
              <a:pPr fontAlgn="base">
                <a:spcBef>
                  <a:spcPct val="0"/>
                </a:spcBef>
                <a:spcAft>
                  <a:spcPct val="0"/>
                </a:spcAft>
              </a:pPr>
              <a:t>25</a:t>
            </a:fld>
            <a:endParaRPr lang="en-US" altLang="zh-CN"/>
          </a:p>
        </p:txBody>
      </p:sp>
    </p:spTree>
    <p:extLst>
      <p:ext uri="{BB962C8B-B14F-4D97-AF65-F5344CB8AC3E}">
        <p14:creationId xmlns:p14="http://schemas.microsoft.com/office/powerpoint/2010/main" xmlns="" val="353928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48904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666712" y="1571612"/>
            <a:ext cx="10930014" cy="4643470"/>
          </a:xfrm>
          <a:prstGeom prst="round2SameRect">
            <a:avLst/>
          </a:prstGeom>
          <a:ln/>
        </p:spPr>
        <p:style>
          <a:lnRef idx="2">
            <a:schemeClr val="dk1"/>
          </a:lnRef>
          <a:fillRef idx="1">
            <a:schemeClr val="lt1"/>
          </a:fillRef>
          <a:effectRef idx="0">
            <a:schemeClr val="dk1"/>
          </a:effectRef>
          <a:fontRef idx="none"/>
        </p:style>
        <p:txBody>
          <a:bodyPr/>
          <a:lstStyle>
            <a:lvl1pPr marL="0" indent="720000" hangingPunct="0">
              <a:lnSpc>
                <a:spcPct val="150000"/>
              </a:lnSpc>
              <a:spcBef>
                <a:spcPts val="0"/>
              </a:spcBef>
              <a:buFontTx/>
              <a:buNone/>
              <a:defRPr sz="2800" baseline="0">
                <a:effectLst/>
                <a:latin typeface="华文细黑" pitchFamily="2" charset="-122"/>
                <a:ea typeface="华文细黑" pitchFamily="2" charset="-122"/>
              </a:defRPr>
            </a:lvl1pPr>
          </a:lstStyle>
          <a:p>
            <a:pPr lvl="0"/>
            <a:r>
              <a:rPr lang="zh-CN" altLang="en-US" dirty="0"/>
              <a:t>单击此处编辑母版文本样式</a:t>
            </a:r>
          </a:p>
        </p:txBody>
      </p:sp>
      <p:sp>
        <p:nvSpPr>
          <p:cNvPr id="4" name="下箭头标注 3"/>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学习目标</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4214818"/>
            <a:ext cx="10358510" cy="857256"/>
          </a:xfrm>
          <a:prstGeom prst="rect">
            <a:avLst/>
          </a:prstGeom>
        </p:spPr>
        <p:txBody>
          <a:bodyPr/>
          <a:lstStyle>
            <a:lvl1pPr marL="0" indent="720000" hangingPunct="0">
              <a:lnSpc>
                <a:spcPct val="150000"/>
              </a:lnSpc>
              <a:spcBef>
                <a:spcPts val="0"/>
              </a:spcBef>
              <a:buFontTx/>
              <a:buNone/>
              <a:defRPr sz="2800" b="0"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extLst>
      <p:ext uri="{BB962C8B-B14F-4D97-AF65-F5344CB8AC3E}">
        <p14:creationId xmlns:p14="http://schemas.microsoft.com/office/powerpoint/2010/main" xmlns="" val="18979127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2"/>
          </p:nvPr>
        </p:nvSpPr>
        <p:spPr>
          <a:xfrm>
            <a:off x="881026" y="2714620"/>
            <a:ext cx="10358510" cy="185738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0" baseline="0">
                <a:latin typeface="华文细黑" pitchFamily="2" charset="-122"/>
                <a:ea typeface="华文细黑" pitchFamily="2" charset="-122"/>
              </a:defRPr>
            </a:lvl1pPr>
          </a:lstStyle>
          <a:p>
            <a:pPr lvl="0"/>
            <a:r>
              <a:rPr lang="zh-CN" altLang="en-US" dirty="0"/>
              <a:t>单击此处编辑母版文本样式</a:t>
            </a:r>
          </a:p>
        </p:txBody>
      </p:sp>
      <p:sp>
        <p:nvSpPr>
          <p:cNvPr id="8" name="下箭头标注 7"/>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预习导学</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571744"/>
            <a:ext cx="10358510" cy="857256"/>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7" name="下箭头标注 6"/>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合作探究</a:t>
            </a:r>
            <a:endParaRPr lang="zh-CN" altLang="en-US" sz="2800" dirty="0">
              <a:solidFill>
                <a:srgbClr val="FFFFFF"/>
              </a:solidFill>
              <a:effectLst>
                <a:outerShdw blurRad="38100" dist="38100" dir="2700000" algn="tl">
                  <a:srgbClr val="000000">
                    <a:alpha val="43137"/>
                  </a:srgbClr>
                </a:outerShdw>
              </a:effectLst>
            </a:endParaRP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428868"/>
            <a:ext cx="10358510" cy="78581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071678"/>
            <a:ext cx="10358510" cy="857256"/>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9090" name="Picture 1"/>
          <p:cNvPicPr>
            <a:picLocks noChangeAspect="1" noChangeArrowheads="1"/>
          </p:cNvPicPr>
          <p:nvPr userDrawn="1"/>
        </p:nvPicPr>
        <p:blipFill>
          <a:blip r:embed="rId4" cstate="print"/>
          <a:srcRect/>
          <a:stretch>
            <a:fillRect/>
          </a:stretch>
        </p:blipFill>
        <p:spPr bwMode="auto">
          <a:xfrm>
            <a:off x="0" y="0"/>
            <a:ext cx="12192000" cy="6858000"/>
          </a:xfrm>
          <a:prstGeom prst="rect">
            <a:avLst/>
          </a:prstGeom>
          <a:noFill/>
          <a:ln w="9525">
            <a:noFill/>
            <a:miter lim="800000"/>
            <a:headEnd/>
            <a:tailEnd/>
          </a:ln>
        </p:spPr>
      </p:pic>
      <p:sp>
        <p:nvSpPr>
          <p:cNvPr id="89091"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422CB99-868B-43A7-BE81-7449AC7F803D}"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
        <p:nvSpPr>
          <p:cNvPr id="89092"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AC4F539-E542-443C-8D1B-154377A4059F}"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Tree>
  </p:cSld>
  <p:clrMap bg1="dk2" tx1="lt1" bg2="dk1" tx2="lt2" accent1="accent1" accent2="accent2" accent3="accent3" accent4="accent4" accent5="accent5" accent6="accent6" hlink="hlink" folHlink="folHlink"/>
  <p:sldLayoutIdLst>
    <p:sldLayoutId id="2147483657" r:id="rId1"/>
    <p:sldLayoutId id="2147483690" r:id="rId2"/>
  </p:sldLayoutIdLst>
  <p:transition spd="slow"/>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pitchFamily="34" charset="0"/>
          <a:ea typeface="宋体" pitchFamily="2" charset="-122"/>
        </a:defRPr>
      </a:lvl2pPr>
      <a:lvl3pPr algn="ctr" rtl="0" fontAlgn="base">
        <a:spcBef>
          <a:spcPct val="0"/>
        </a:spcBef>
        <a:spcAft>
          <a:spcPct val="0"/>
        </a:spcAft>
        <a:defRPr sz="4400">
          <a:solidFill>
            <a:schemeClr val="tx1"/>
          </a:solidFill>
          <a:latin typeface="Arial" pitchFamily="34" charset="0"/>
          <a:ea typeface="宋体" pitchFamily="2" charset="-122"/>
        </a:defRPr>
      </a:lvl3pPr>
      <a:lvl4pPr algn="ctr" rtl="0" fontAlgn="base">
        <a:spcBef>
          <a:spcPct val="0"/>
        </a:spcBef>
        <a:spcAft>
          <a:spcPct val="0"/>
        </a:spcAft>
        <a:defRPr sz="4400">
          <a:solidFill>
            <a:schemeClr val="tx1"/>
          </a:solidFill>
          <a:latin typeface="Arial" pitchFamily="34" charset="0"/>
          <a:ea typeface="宋体" pitchFamily="2" charset="-122"/>
        </a:defRPr>
      </a:lvl4pPr>
      <a:lvl5pPr algn="ctr" rtl="0" fontAlgn="base">
        <a:spcBef>
          <a:spcPct val="0"/>
        </a:spcBef>
        <a:spcAft>
          <a:spcPct val="0"/>
        </a:spcAft>
        <a:defRPr sz="4400">
          <a:solidFill>
            <a:schemeClr val="tx1"/>
          </a:solidFill>
          <a:latin typeface="Arial" pitchFamily="34" charset="0"/>
          <a:ea typeface="宋体" pitchFamily="2" charset="-122"/>
        </a:defRPr>
      </a:lvl5pPr>
      <a:lvl6pPr marL="457200" algn="ctr" rtl="0" fontAlgn="base">
        <a:spcBef>
          <a:spcPct val="0"/>
        </a:spcBef>
        <a:spcAft>
          <a:spcPct val="0"/>
        </a:spcAft>
        <a:defRPr sz="4400">
          <a:solidFill>
            <a:schemeClr val="tx1"/>
          </a:solidFill>
          <a:latin typeface="Arial" pitchFamily="34" charset="0"/>
          <a:ea typeface="宋体" pitchFamily="2" charset="-122"/>
        </a:defRPr>
      </a:lvl6pPr>
      <a:lvl7pPr marL="914400" algn="ctr" rtl="0" fontAlgn="base">
        <a:spcBef>
          <a:spcPct val="0"/>
        </a:spcBef>
        <a:spcAft>
          <a:spcPct val="0"/>
        </a:spcAft>
        <a:defRPr sz="4400">
          <a:solidFill>
            <a:schemeClr val="tx1"/>
          </a:solidFill>
          <a:latin typeface="Arial" pitchFamily="34" charset="0"/>
          <a:ea typeface="宋体" pitchFamily="2" charset="-122"/>
        </a:defRPr>
      </a:lvl7pPr>
      <a:lvl8pPr marL="1371600" algn="ctr" rtl="0" fontAlgn="base">
        <a:spcBef>
          <a:spcPct val="0"/>
        </a:spcBef>
        <a:spcAft>
          <a:spcPct val="0"/>
        </a:spcAft>
        <a:defRPr sz="4400">
          <a:solidFill>
            <a:schemeClr val="tx1"/>
          </a:solidFill>
          <a:latin typeface="Arial" pitchFamily="34" charset="0"/>
          <a:ea typeface="宋体" pitchFamily="2" charset="-122"/>
        </a:defRPr>
      </a:lvl8pPr>
      <a:lvl9pPr marL="1828800" algn="ctr" rtl="0" fontAlgn="base">
        <a:spcBef>
          <a:spcPct val="0"/>
        </a:spcBef>
        <a:spcAft>
          <a:spcPct val="0"/>
        </a:spcAft>
        <a:defRPr sz="4400">
          <a:solidFill>
            <a:schemeClr val="tx1"/>
          </a:solidFill>
          <a:latin typeface="Arial"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a:solidFill>
            <a:schemeClr val="tx1"/>
          </a:solidFill>
          <a:latin typeface="+mn-lt"/>
          <a:ea typeface="+mn-ea"/>
        </a:defRPr>
      </a:lvl2pPr>
      <a:lvl3pPr marL="1143000" indent="-228600" algn="l" rtl="0" fontAlgn="base">
        <a:spcBef>
          <a:spcPct val="20000"/>
        </a:spcBef>
        <a:spcAft>
          <a:spcPct val="0"/>
        </a:spcAft>
        <a:buFont typeface="Arial" pitchFamily="34" charset="0"/>
        <a:buChar char="•"/>
        <a:defRPr sz="2400">
          <a:solidFill>
            <a:schemeClr val="tx1"/>
          </a:solidFill>
          <a:latin typeface="+mn-lt"/>
          <a:ea typeface="+mn-ea"/>
        </a:defRPr>
      </a:lvl3pPr>
      <a:lvl4pPr marL="1600200" indent="-228600" algn="l" rtl="0" fontAlgn="base">
        <a:spcBef>
          <a:spcPct val="20000"/>
        </a:spcBef>
        <a:spcAft>
          <a:spcPct val="0"/>
        </a:spcAft>
        <a:buFont typeface="Arial" pitchFamily="34" charset="0"/>
        <a:buChar char="–"/>
        <a:defRPr sz="2000">
          <a:solidFill>
            <a:schemeClr val="tx1"/>
          </a:solidFill>
          <a:latin typeface="+mn-lt"/>
          <a:ea typeface="+mn-ea"/>
        </a:defRPr>
      </a:lvl4pPr>
      <a:lvl5pPr marL="2057400" indent="-228600" algn="l" rtl="0" fontAlgn="base">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5">
            <a:extLst>
              <a:ext uri="{FF2B5EF4-FFF2-40B4-BE49-F238E27FC236}">
                <a16:creationId xmlns:a16="http://schemas.microsoft.com/office/drawing/2014/main" xmlns="" id="{90C972B7-75CB-4FE4-A103-D9FCE618E341}"/>
              </a:ext>
            </a:extLst>
          </p:cNvPr>
          <p:cNvSpPr>
            <a:spLocks noChangeArrowheads="1"/>
          </p:cNvSpPr>
          <p:nvPr userDrawn="1"/>
        </p:nvSpPr>
        <p:spPr bwMode="auto">
          <a:xfrm rot="-5400000">
            <a:off x="10285380" y="19160"/>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7" name="矩形 9">
            <a:extLst>
              <a:ext uri="{FF2B5EF4-FFF2-40B4-BE49-F238E27FC236}">
                <a16:creationId xmlns:a16="http://schemas.microsoft.com/office/drawing/2014/main" xmlns="" id="{4B876050-6EAA-4FC6-AA85-6FF1AFFCB4FE}"/>
              </a:ext>
            </a:extLst>
          </p:cNvPr>
          <p:cNvSpPr/>
          <p:nvPr userDrawn="1"/>
        </p:nvSpPr>
        <p:spPr>
          <a:xfrm>
            <a:off x="1452530" y="0"/>
            <a:ext cx="10739470" cy="542925"/>
          </a:xfrm>
          <a:prstGeom prst="snip2DiagRect">
            <a:avLst>
              <a:gd name="adj1" fmla="val 50000"/>
              <a:gd name="adj2" fmla="val 16667"/>
            </a:avLst>
          </a:prstGeom>
          <a:solidFill>
            <a:schemeClr val="accent1">
              <a:lumMod val="60000"/>
              <a:lumOff val="40000"/>
            </a:schemeClr>
          </a:solidFill>
          <a:ln>
            <a:noFill/>
          </a:ln>
          <a:effectLst/>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sz="1800" b="0"/>
          </a:p>
        </p:txBody>
      </p:sp>
      <p:sp>
        <p:nvSpPr>
          <p:cNvPr id="9" name="矩形 12">
            <a:extLst>
              <a:ext uri="{FF2B5EF4-FFF2-40B4-BE49-F238E27FC236}">
                <a16:creationId xmlns:a16="http://schemas.microsoft.com/office/drawing/2014/main" xmlns="" id="{E9B06FAD-39AE-4A0A-AA38-3ACDEF7CD4D7}"/>
              </a:ext>
            </a:extLst>
          </p:cNvPr>
          <p:cNvSpPr/>
          <p:nvPr userDrawn="1"/>
        </p:nvSpPr>
        <p:spPr>
          <a:xfrm>
            <a:off x="0" y="106785"/>
            <a:ext cx="1353568" cy="369887"/>
          </a:xfrm>
          <a:prstGeom prst="rect">
            <a:avLst/>
          </a:prstGeom>
        </p:spPr>
        <p:txBody>
          <a:bodyPr/>
          <a:lstStyle/>
          <a:p>
            <a:pPr algn="dist" fontAlgn="auto">
              <a:spcBef>
                <a:spcPts val="0"/>
              </a:spcBef>
              <a:spcAft>
                <a:spcPts val="0"/>
              </a:spcAft>
              <a:defRPr/>
            </a:pPr>
            <a:r>
              <a:rPr lang="zh-CN" altLang="en-US" sz="1600" b="0" dirty="0">
                <a:solidFill>
                  <a:srgbClr val="0070C0"/>
                </a:solidFill>
                <a:latin typeface="微软雅黑" pitchFamily="34" charset="-122"/>
              </a:rPr>
              <a:t>第  </a:t>
            </a:r>
            <a:fld id="{E29A5833-BF3C-46DD-ABB9-8C7DF1E18923}" type="slidenum">
              <a:rPr lang="zh-CN" altLang="en-US" sz="1600" b="1" smtClean="0">
                <a:solidFill>
                  <a:srgbClr val="0070C0"/>
                </a:solidFill>
                <a:latin typeface="+mn-lt"/>
                <a:ea typeface="+mn-ea"/>
              </a:rPr>
              <a:pPr algn="dist" fontAlgn="auto">
                <a:spcBef>
                  <a:spcPts val="0"/>
                </a:spcBef>
                <a:spcAft>
                  <a:spcPts val="0"/>
                </a:spcAft>
                <a:defRPr/>
              </a:pPr>
              <a:t>‹#›</a:t>
            </a:fld>
            <a:r>
              <a:rPr lang="zh-CN" altLang="en-US" sz="1600" b="0" dirty="0">
                <a:solidFill>
                  <a:srgbClr val="0070C0"/>
                </a:solidFill>
                <a:latin typeface="+mn-lt"/>
                <a:ea typeface="+mn-ea"/>
              </a:rPr>
              <a:t>  </a:t>
            </a:r>
            <a:r>
              <a:rPr lang="zh-CN" altLang="en-US" sz="1600" b="0" dirty="0">
                <a:solidFill>
                  <a:srgbClr val="0070C0"/>
                </a:solidFill>
                <a:latin typeface="微软雅黑" pitchFamily="34" charset="-122"/>
              </a:rPr>
              <a:t>页</a:t>
            </a:r>
          </a:p>
        </p:txBody>
      </p:sp>
      <p:sp>
        <p:nvSpPr>
          <p:cNvPr id="12" name="Rectangle 5">
            <a:extLst>
              <a:ext uri="{FF2B5EF4-FFF2-40B4-BE49-F238E27FC236}">
                <a16:creationId xmlns:a16="http://schemas.microsoft.com/office/drawing/2014/main" xmlns="" id="{87DB1F45-732C-4526-A59D-CF5FB69A3C21}"/>
              </a:ext>
            </a:extLst>
          </p:cNvPr>
          <p:cNvSpPr>
            <a:spLocks noChangeArrowheads="1"/>
          </p:cNvSpPr>
          <p:nvPr userDrawn="1"/>
        </p:nvSpPr>
        <p:spPr bwMode="auto">
          <a:xfrm rot="-5400000">
            <a:off x="10288506" y="22336"/>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13" name="TextBox 13">
            <a:extLst>
              <a:ext uri="{FF2B5EF4-FFF2-40B4-BE49-F238E27FC236}">
                <a16:creationId xmlns:a16="http://schemas.microsoft.com/office/drawing/2014/main" xmlns="" id="{AB1CAB90-8933-4F54-8877-27446346C721}"/>
              </a:ext>
            </a:extLst>
          </p:cNvPr>
          <p:cNvSpPr txBox="1"/>
          <p:nvPr userDrawn="1"/>
        </p:nvSpPr>
        <p:spPr>
          <a:xfrm>
            <a:off x="10302911" y="173038"/>
            <a:ext cx="1008063" cy="338554"/>
          </a:xfrm>
          <a:prstGeom prst="rect">
            <a:avLst/>
          </a:prstGeom>
          <a:noFill/>
          <a:effectLst/>
        </p:spPr>
        <p:txBody>
          <a:bodyPr>
            <a:spAutoFit/>
          </a:bodyPr>
          <a:lstStyle/>
          <a:p>
            <a:pPr algn="ctr" fontAlgn="auto">
              <a:spcBef>
                <a:spcPts val="0"/>
              </a:spcBef>
              <a:spcAft>
                <a:spcPts val="0"/>
              </a:spcAft>
              <a:defRPr/>
            </a:pPr>
            <a:r>
              <a:rPr lang="zh-CN" altLang="en-US" sz="1600" b="1" dirty="0" smtClean="0">
                <a:solidFill>
                  <a:schemeClr val="tx1"/>
                </a:solidFill>
                <a:latin typeface="微软雅黑" pitchFamily="34" charset="-122"/>
              </a:rPr>
              <a:t>第三单元</a:t>
            </a:r>
            <a:endParaRPr lang="en-US" altLang="zh-CN" sz="1600" b="1" dirty="0">
              <a:solidFill>
                <a:schemeClr val="tx1"/>
              </a:solidFill>
              <a:latin typeface="微软雅黑" pitchFamily="34" charset="-122"/>
            </a:endParaRPr>
          </a:p>
        </p:txBody>
      </p:sp>
      <p:sp>
        <p:nvSpPr>
          <p:cNvPr id="14" name="TextBox 15">
            <a:extLst>
              <a:ext uri="{FF2B5EF4-FFF2-40B4-BE49-F238E27FC236}">
                <a16:creationId xmlns:a16="http://schemas.microsoft.com/office/drawing/2014/main" xmlns="" id="{2C3804B7-DF39-4FDD-983B-BA3CDF4C0456}"/>
              </a:ext>
            </a:extLst>
          </p:cNvPr>
          <p:cNvSpPr txBox="1"/>
          <p:nvPr userDrawn="1"/>
        </p:nvSpPr>
        <p:spPr>
          <a:xfrm>
            <a:off x="10310842" y="614016"/>
            <a:ext cx="1008063" cy="369332"/>
          </a:xfrm>
          <a:prstGeom prst="rect">
            <a:avLst/>
          </a:prstGeom>
          <a:noFill/>
          <a:effectLst/>
        </p:spPr>
        <p:txBody>
          <a:bodyPr>
            <a:spAutoFit/>
          </a:bodyPr>
          <a:lstStyle/>
          <a:p>
            <a:pPr algn="ctr"/>
            <a:r>
              <a:rPr lang="en-US" altLang="zh-CN" sz="1800" b="1" dirty="0" smtClean="0">
                <a:solidFill>
                  <a:schemeClr val="accent5">
                    <a:lumMod val="50000"/>
                  </a:schemeClr>
                </a:solidFill>
                <a:latin typeface="微软雅黑" pitchFamily="34" charset="-122"/>
              </a:rPr>
              <a:t>12</a:t>
            </a:r>
            <a:endParaRPr lang="en-US" altLang="zh-CN" sz="1800" b="1" dirty="0">
              <a:solidFill>
                <a:schemeClr val="accent5">
                  <a:lumMod val="50000"/>
                </a:schemeClr>
              </a:solidFill>
              <a:latin typeface="微软雅黑" pitchFamily="34" charset="-122"/>
            </a:endParaRPr>
          </a:p>
        </p:txBody>
      </p:sp>
      <p:cxnSp>
        <p:nvCxnSpPr>
          <p:cNvPr id="17" name="直接连接符 16">
            <a:extLst>
              <a:ext uri="{FF2B5EF4-FFF2-40B4-BE49-F238E27FC236}">
                <a16:creationId xmlns:a16="http://schemas.microsoft.com/office/drawing/2014/main" xmlns="" id="{0804E4FB-3903-488F-BBD8-8EC5686172E5}"/>
              </a:ext>
            </a:extLst>
          </p:cNvPr>
          <p:cNvCxnSpPr/>
          <p:nvPr userDrawn="1"/>
        </p:nvCxnSpPr>
        <p:spPr>
          <a:xfrm>
            <a:off x="10455355" y="536575"/>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80779425"/>
      </p:ext>
    </p:extLst>
  </p:cSld>
  <p:clrMap bg1="lt1" tx1="dk1" bg2="lt2" tx2="dk2" accent1="accent1" accent2="accent2" accent3="accent3" accent4="accent4" accent5="accent5" accent6="accent6" hlink="hlink" folHlink="folHlink"/>
  <p:sldLayoutIdLst>
    <p:sldLayoutId id="2147483674" r:id="rId1"/>
    <p:sldLayoutId id="2147483696" r:id="rId2"/>
    <p:sldLayoutId id="2147483698" r:id="rId3"/>
    <p:sldLayoutId id="2147483694" r:id="rId4"/>
    <p:sldLayoutId id="2147483693" r:id="rId5"/>
    <p:sldLayoutId id="2147483691" r:id="rId6"/>
    <p:sldLayoutId id="2147483695"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6">
            <a:extLst>
              <a:ext uri="{FF2B5EF4-FFF2-40B4-BE49-F238E27FC236}">
                <a16:creationId xmlns:a16="http://schemas.microsoft.com/office/drawing/2014/main" xmlns="" id="{BF4CD2C8-D272-4AC8-B9D7-A5F0AF826858}"/>
              </a:ext>
            </a:extLst>
          </p:cNvPr>
          <p:cNvSpPr txBox="1"/>
          <p:nvPr/>
        </p:nvSpPr>
        <p:spPr>
          <a:xfrm>
            <a:off x="595274" y="428604"/>
            <a:ext cx="3338411" cy="52322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wrap="none" lIns="45719" rIns="45719">
            <a:spAutoFit/>
          </a:bodyPr>
          <a:lstStyle>
            <a:lvl1pPr algn="ctr">
              <a:defRPr sz="4000">
                <a:solidFill>
                  <a:srgbClr val="3F403E"/>
                </a:solidFill>
                <a:latin typeface="微软雅黑"/>
                <a:ea typeface="微软雅黑"/>
                <a:cs typeface="微软雅黑"/>
                <a:sym typeface="微软雅黑"/>
              </a:defRPr>
            </a:lvl1pPr>
          </a:lstStyle>
          <a:p>
            <a:r>
              <a:rPr lang="zh-CN" altLang="en-US"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rPr>
              <a:t>导学案课堂同步用书</a:t>
            </a:r>
            <a:endParaRPr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a16="http://schemas.microsoft.com/office/drawing/2014/main" xmlns="" id="{F2E513BD-603F-40C5-8B26-136735651DD9}"/>
              </a:ext>
            </a:extLst>
          </p:cNvPr>
          <p:cNvSpPr txBox="1"/>
          <p:nvPr/>
        </p:nvSpPr>
        <p:spPr>
          <a:xfrm>
            <a:off x="8667768" y="642918"/>
            <a:ext cx="3143272" cy="338554"/>
          </a:xfrm>
          <a:prstGeom prst="rect">
            <a:avLst/>
          </a:prstGeom>
          <a:solidFill>
            <a:srgbClr val="FFFFFF"/>
          </a:solidFill>
        </p:spPr>
        <p:txBody>
          <a:bodyPr wrap="square" rtlCol="0">
            <a:spAutoFit/>
          </a:bodyPr>
          <a:lstStyle/>
          <a:p>
            <a:pPr algn="ctr"/>
            <a:r>
              <a:rPr lang="zh-CN" altLang="en-US" sz="1600" dirty="0" smtClean="0">
                <a:solidFill>
                  <a:schemeClr val="accent1">
                    <a:lumMod val="75000"/>
                    <a:lumOff val="25000"/>
                  </a:schemeClr>
                </a:solidFill>
                <a:latin typeface="黑体" pitchFamily="2" charset="-122"/>
                <a:ea typeface="黑体" pitchFamily="2" charset="-122"/>
              </a:rPr>
              <a:t>七年级</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语文</a:t>
            </a:r>
            <a:r>
              <a:rPr lang="en-US" altLang="zh-CN" sz="1600" dirty="0" smtClean="0">
                <a:solidFill>
                  <a:schemeClr val="accent1">
                    <a:lumMod val="75000"/>
                    <a:lumOff val="25000"/>
                  </a:schemeClr>
                </a:solidFill>
                <a:latin typeface="黑体" pitchFamily="2" charset="-122"/>
                <a:ea typeface="黑体" pitchFamily="2" charset="-122"/>
              </a:rPr>
              <a:t>· </a:t>
            </a:r>
            <a:r>
              <a:rPr lang="zh-CN" altLang="en-US" sz="1600" dirty="0" smtClean="0">
                <a:solidFill>
                  <a:schemeClr val="accent1">
                    <a:lumMod val="75000"/>
                    <a:lumOff val="25000"/>
                  </a:schemeClr>
                </a:solidFill>
                <a:latin typeface="黑体" pitchFamily="2" charset="-122"/>
                <a:ea typeface="黑体" pitchFamily="2" charset="-122"/>
              </a:rPr>
              <a:t>人教版</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下册</a:t>
            </a:r>
            <a:endParaRPr lang="zh-CN" altLang="en-US" sz="1600" dirty="0">
              <a:solidFill>
                <a:schemeClr val="accent1">
                  <a:lumMod val="75000"/>
                  <a:lumOff val="25000"/>
                </a:schemeClr>
              </a:solidFill>
              <a:latin typeface="黑体" pitchFamily="2" charset="-122"/>
              <a:ea typeface="黑体" pitchFamily="2" charset="-122"/>
            </a:endParaRPr>
          </a:p>
        </p:txBody>
      </p:sp>
      <p:sp>
        <p:nvSpPr>
          <p:cNvPr id="21" name="矩形 20"/>
          <p:cNvSpPr/>
          <p:nvPr/>
        </p:nvSpPr>
        <p:spPr>
          <a:xfrm>
            <a:off x="5524496" y="4000504"/>
            <a:ext cx="3070071" cy="646331"/>
          </a:xfrm>
          <a:prstGeom prst="rect">
            <a:avLst/>
          </a:prstGeom>
        </p:spPr>
        <p:txBody>
          <a:bodyPr wrap="none">
            <a:spAutoFit/>
          </a:bodyPr>
          <a:lstStyle/>
          <a:p>
            <a:r>
              <a:rPr lang="en-US" sz="3600" dirty="0" smtClean="0"/>
              <a:t>12.</a:t>
            </a:r>
            <a:r>
              <a:rPr lang="zh-CN" altLang="en-US" sz="3600" dirty="0" smtClean="0"/>
              <a:t>卖　油　翁</a:t>
            </a:r>
            <a:endParaRPr lang="zh-CN" altLang="en-US" sz="3600" dirty="0"/>
          </a:p>
        </p:txBody>
      </p:sp>
      <p:sp>
        <p:nvSpPr>
          <p:cNvPr id="24" name="动作按钮: 声音 23">
            <a:hlinkClick r:id="" action="ppaction://noaction" highlightClick="1">
              <a:snd r:embed="rId2" name="applause.wav" builtIn="1"/>
            </a:hlinkClick>
          </p:cNvPr>
          <p:cNvSpPr/>
          <p:nvPr/>
        </p:nvSpPr>
        <p:spPr>
          <a:xfrm>
            <a:off x="4238612" y="4000504"/>
            <a:ext cx="928694" cy="642942"/>
          </a:xfrm>
          <a:prstGeom prst="actionButtonSound">
            <a:avLst/>
          </a:prstGeom>
          <a:ln w="25400">
            <a:solidFill>
              <a:schemeClr val="accent1">
                <a:lumMod val="90000"/>
                <a:lumOff val="10000"/>
              </a:schemeClr>
            </a:solidFill>
            <a:miter/>
          </a:ln>
        </p:spPr>
        <p:txBody>
          <a:bodyPr lIns="45719" rIns="45719" rtlCol="0" anchor="ctr"/>
          <a:lstStyle/>
          <a:p>
            <a:pPr algn="ctr"/>
            <a:endParaRPr lang="zh-CN" altLang="en-US">
              <a:solidFill>
                <a:srgbClr val="FFFFFF"/>
              </a:solidFill>
            </a:endParaRPr>
          </a:p>
        </p:txBody>
      </p:sp>
      <p:pic>
        <p:nvPicPr>
          <p:cNvPr id="8" name="第3单元.eps" descr="id:2147497098;FounderCES"/>
          <p:cNvPicPr/>
          <p:nvPr/>
        </p:nvPicPr>
        <p:blipFill>
          <a:blip r:embed="rId3"/>
          <a:stretch>
            <a:fillRect/>
          </a:stretch>
        </p:blipFill>
        <p:spPr>
          <a:xfrm>
            <a:off x="952464" y="1714488"/>
            <a:ext cx="10215634" cy="1817286"/>
          </a:xfrm>
          <a:prstGeom prst="rect">
            <a:avLst/>
          </a:prstGeom>
        </p:spPr>
      </p:pic>
      <p:sp>
        <p:nvSpPr>
          <p:cNvPr id="7" name="矩形 6"/>
          <p:cNvSpPr/>
          <p:nvPr/>
        </p:nvSpPr>
        <p:spPr>
          <a:xfrm>
            <a:off x="5790128" y="4714884"/>
            <a:ext cx="2377574" cy="646331"/>
          </a:xfrm>
          <a:prstGeom prst="rect">
            <a:avLst/>
          </a:prstGeom>
        </p:spPr>
        <p:txBody>
          <a:bodyPr wrap="none">
            <a:spAutoFit/>
          </a:bodyPr>
          <a:lstStyle/>
          <a:p>
            <a:r>
              <a:rPr lang="zh-CN" altLang="en-US" sz="3600" dirty="0" smtClean="0"/>
              <a:t>第 </a:t>
            </a:r>
            <a:r>
              <a:rPr lang="zh-CN" altLang="en-US" sz="3600" dirty="0" smtClean="0"/>
              <a:t>二 </a:t>
            </a:r>
            <a:r>
              <a:rPr lang="zh-CN" altLang="en-US" sz="3600" dirty="0" smtClean="0"/>
              <a:t>课 时</a:t>
            </a:r>
            <a:endParaRPr lang="zh-CN" altLang="en-US" sz="3600" dirty="0"/>
          </a:p>
        </p:txBody>
      </p:sp>
    </p:spTree>
    <p:extLst>
      <p:ext uri="{BB962C8B-B14F-4D97-AF65-F5344CB8AC3E}">
        <p14:creationId xmlns:p14="http://schemas.microsoft.com/office/powerpoint/2010/main" xmlns="" val="3193792668"/>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738150" y="1357298"/>
            <a:ext cx="10072758" cy="642942"/>
          </a:xfrm>
        </p:spPr>
        <p:txBody>
          <a:bodyPr/>
          <a:lstStyle/>
          <a:p>
            <a:r>
              <a:rPr lang="zh-CN" altLang="en-US" dirty="0" smtClean="0"/>
              <a:t>介绍故事发生的地点、人物和背景。　</a:t>
            </a:r>
          </a:p>
          <a:p>
            <a:r>
              <a:rPr lang="zh-CN" altLang="en-US" dirty="0" smtClean="0"/>
              <a:t>地点</a:t>
            </a:r>
            <a:r>
              <a:rPr lang="en-US" dirty="0" smtClean="0"/>
              <a:t>:</a:t>
            </a:r>
            <a:r>
              <a:rPr lang="zh-CN" altLang="en-US" dirty="0" smtClean="0"/>
              <a:t>陈康肃公家的园子里。　</a:t>
            </a:r>
          </a:p>
          <a:p>
            <a:r>
              <a:rPr lang="zh-CN" altLang="en-US" dirty="0" smtClean="0"/>
              <a:t>人物</a:t>
            </a:r>
            <a:r>
              <a:rPr lang="en-US" dirty="0" smtClean="0"/>
              <a:t>:</a:t>
            </a:r>
            <a:r>
              <a:rPr lang="zh-CN" altLang="en-US" dirty="0" smtClean="0"/>
              <a:t>陈康肃公和卖油翁。</a:t>
            </a:r>
          </a:p>
          <a:p>
            <a:r>
              <a:rPr lang="zh-CN" altLang="en-US" dirty="0" smtClean="0"/>
              <a:t>背景</a:t>
            </a:r>
            <a:r>
              <a:rPr lang="en-US" dirty="0" smtClean="0"/>
              <a:t>:</a:t>
            </a:r>
            <a:r>
              <a:rPr lang="zh-CN" altLang="en-US" dirty="0" smtClean="0"/>
              <a:t>陈康肃公善射</a:t>
            </a:r>
            <a:r>
              <a:rPr lang="en-US" dirty="0" smtClean="0"/>
              <a:t>,“</a:t>
            </a:r>
            <a:r>
              <a:rPr lang="zh-CN" altLang="en-US" dirty="0" smtClean="0"/>
              <a:t>当世无双</a:t>
            </a:r>
            <a:r>
              <a:rPr lang="en-US" dirty="0" smtClean="0"/>
              <a:t>”,</a:t>
            </a:r>
            <a:r>
              <a:rPr lang="zh-CN" altLang="en-US" dirty="0" smtClean="0"/>
              <a:t>因而</a:t>
            </a:r>
            <a:r>
              <a:rPr lang="en-US" dirty="0" smtClean="0"/>
              <a:t>“</a:t>
            </a:r>
            <a:r>
              <a:rPr lang="zh-CN" altLang="en-US" dirty="0" smtClean="0"/>
              <a:t>自矜</a:t>
            </a:r>
            <a:r>
              <a:rPr lang="en-US" dirty="0" smtClean="0"/>
              <a:t>”</a:t>
            </a:r>
            <a:r>
              <a:rPr lang="zh-CN" altLang="en-US" dirty="0" smtClean="0"/>
              <a:t>。</a:t>
            </a:r>
            <a:endParaRPr lang="zh-CN" altLang="en-US" dirty="0"/>
          </a:p>
        </p:txBody>
      </p:sp>
      <p:sp>
        <p:nvSpPr>
          <p:cNvPr id="6"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blinds(horizontal)">
                                      <p:cBhvr>
                                        <p:cTn id="13" dur="500"/>
                                        <p:tgtEl>
                                          <p:spTgt spid="5">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blinds(horizontal)">
                                      <p:cBhvr>
                                        <p:cTn id="16" dur="500"/>
                                        <p:tgtEl>
                                          <p:spTgt spid="5">
                                            <p:txEl>
                                              <p:pRg st="3" end="3"/>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2.</a:t>
            </a:r>
            <a:r>
              <a:rPr lang="zh-CN" altLang="en-US" dirty="0" smtClean="0"/>
              <a:t>分析卖油翁的神态、动作</a:t>
            </a:r>
            <a:r>
              <a:rPr lang="en-US" dirty="0" smtClean="0"/>
              <a:t>,</a:t>
            </a:r>
            <a:r>
              <a:rPr lang="zh-CN" altLang="en-US" dirty="0" smtClean="0"/>
              <a:t>说说第</a:t>
            </a:r>
            <a:r>
              <a:rPr lang="en-US" dirty="0" smtClean="0"/>
              <a:t>1</a:t>
            </a:r>
            <a:r>
              <a:rPr lang="zh-CN" altLang="en-US" dirty="0" smtClean="0"/>
              <a:t>段中的卖油翁是一个怎样的形象。</a:t>
            </a:r>
            <a:endParaRPr lang="zh-CN" alt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357190" y="1000108"/>
            <a:ext cx="11453850" cy="857256"/>
          </a:xfrm>
        </p:spPr>
        <p:txBody>
          <a:bodyPr/>
          <a:lstStyle/>
          <a:p>
            <a:r>
              <a:rPr lang="zh-CN" altLang="en-US" dirty="0" smtClean="0"/>
              <a:t>神态、动作描写将人物的内心世界展露无遗</a:t>
            </a:r>
            <a:r>
              <a:rPr lang="en-US" dirty="0" smtClean="0"/>
              <a:t>,</a:t>
            </a:r>
            <a:r>
              <a:rPr lang="zh-CN" altLang="en-US" dirty="0" smtClean="0"/>
              <a:t>也为下文两人的对话埋下伏笔。</a:t>
            </a:r>
          </a:p>
          <a:p>
            <a:r>
              <a:rPr lang="zh-CN" altLang="en-US" dirty="0" smtClean="0"/>
              <a:t>卖油翁</a:t>
            </a:r>
            <a:r>
              <a:rPr lang="en-US" dirty="0" smtClean="0"/>
              <a:t>“</a:t>
            </a:r>
            <a:r>
              <a:rPr lang="zh-CN" altLang="en-US" dirty="0" smtClean="0"/>
              <a:t>睨之</a:t>
            </a:r>
            <a:r>
              <a:rPr lang="en-US" dirty="0" smtClean="0"/>
              <a:t>”“</a:t>
            </a:r>
            <a:r>
              <a:rPr lang="zh-CN" altLang="en-US" dirty="0" smtClean="0"/>
              <a:t>但微颔之</a:t>
            </a:r>
            <a:r>
              <a:rPr lang="en-US" dirty="0" smtClean="0"/>
              <a:t>”,</a:t>
            </a:r>
            <a:r>
              <a:rPr lang="zh-CN" altLang="en-US" dirty="0" smtClean="0"/>
              <a:t>表现了他对陈康肃公射术的不屑一顾</a:t>
            </a:r>
            <a:r>
              <a:rPr lang="en-US" dirty="0" smtClean="0"/>
              <a:t>,</a:t>
            </a:r>
            <a:r>
              <a:rPr lang="zh-CN" altLang="en-US" dirty="0" smtClean="0"/>
              <a:t>刻画出一个沉着自信、不动声色、超然物外的智者形象。</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3.</a:t>
            </a:r>
            <a:r>
              <a:rPr lang="zh-CN" altLang="en-US" dirty="0" smtClean="0"/>
              <a:t>第</a:t>
            </a:r>
            <a:r>
              <a:rPr lang="en-US" dirty="0" smtClean="0"/>
              <a:t>2</a:t>
            </a:r>
            <a:r>
              <a:rPr lang="zh-CN" altLang="en-US" dirty="0" smtClean="0"/>
              <a:t>段描写以对话为主</a:t>
            </a:r>
            <a:r>
              <a:rPr lang="en-US" dirty="0" smtClean="0"/>
              <a:t>,</a:t>
            </a:r>
            <a:r>
              <a:rPr lang="zh-CN" altLang="en-US" dirty="0" smtClean="0"/>
              <a:t>分别刻画了两个怎样的形象</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zh-CN" altLang="en-US" dirty="0" smtClean="0"/>
              <a:t>文章细致入微地描写了人物之间的冲突</a:t>
            </a:r>
            <a:r>
              <a:rPr lang="en-US" dirty="0" smtClean="0"/>
              <a:t>,</a:t>
            </a:r>
            <a:r>
              <a:rPr lang="zh-CN" altLang="en-US" dirty="0" smtClean="0"/>
              <a:t>通过冲突写出了这两个人物的特点。</a:t>
            </a:r>
          </a:p>
          <a:p>
            <a:r>
              <a:rPr lang="zh-CN" altLang="en-US" dirty="0" smtClean="0"/>
              <a:t>本段主要通过对话展现人物的性格特点</a:t>
            </a:r>
            <a:r>
              <a:rPr lang="en-US" dirty="0" smtClean="0"/>
              <a:t>,</a:t>
            </a:r>
            <a:r>
              <a:rPr lang="zh-CN" altLang="en-US" dirty="0" smtClean="0"/>
              <a:t>刻画了两个对立的人物形象</a:t>
            </a:r>
            <a:r>
              <a:rPr lang="en-US" dirty="0" smtClean="0"/>
              <a:t>:</a:t>
            </a:r>
            <a:r>
              <a:rPr lang="zh-CN" altLang="en-US" dirty="0" smtClean="0"/>
              <a:t>陈康肃公自矜自傲</a:t>
            </a:r>
            <a:r>
              <a:rPr lang="en-US" dirty="0" smtClean="0"/>
              <a:t>,</a:t>
            </a:r>
            <a:r>
              <a:rPr lang="zh-CN" altLang="en-US" dirty="0" smtClean="0"/>
              <a:t>卖油翁从容自若</a:t>
            </a:r>
            <a:r>
              <a:rPr lang="en-US" dirty="0" smtClean="0"/>
              <a:t>,</a:t>
            </a:r>
            <a:r>
              <a:rPr lang="zh-CN" altLang="en-US" dirty="0" smtClean="0"/>
              <a:t>不以为然。陈康肃公首先发难</a:t>
            </a:r>
            <a:r>
              <a:rPr lang="en-US" dirty="0" smtClean="0"/>
              <a:t>:“</a:t>
            </a:r>
            <a:r>
              <a:rPr lang="zh-CN" altLang="en-US" dirty="0" smtClean="0"/>
              <a:t>汝亦知射乎</a:t>
            </a:r>
            <a:r>
              <a:rPr lang="en-US" dirty="0" smtClean="0"/>
              <a:t>?</a:t>
            </a:r>
            <a:r>
              <a:rPr lang="zh-CN" altLang="en-US" dirty="0" smtClean="0"/>
              <a:t>吾射不亦精乎</a:t>
            </a:r>
            <a:r>
              <a:rPr lang="en-US" dirty="0" smtClean="0"/>
              <a:t>?”</a:t>
            </a:r>
            <a:r>
              <a:rPr lang="zh-CN" altLang="en-US" dirty="0" smtClean="0"/>
              <a:t>卖油翁则不卑不亢</a:t>
            </a:r>
            <a:r>
              <a:rPr lang="en-US" dirty="0" smtClean="0"/>
              <a:t>:“</a:t>
            </a:r>
            <a:r>
              <a:rPr lang="zh-CN" altLang="en-US" dirty="0" smtClean="0"/>
              <a:t>无他</a:t>
            </a:r>
            <a:r>
              <a:rPr lang="en-US" dirty="0" smtClean="0"/>
              <a:t>,</a:t>
            </a:r>
            <a:r>
              <a:rPr lang="zh-CN" altLang="en-US" dirty="0" smtClean="0"/>
              <a:t>但手熟尔。</a:t>
            </a:r>
            <a:r>
              <a:rPr lang="en-US" dirty="0" smtClean="0"/>
              <a:t>”</a:t>
            </a:r>
            <a:r>
              <a:rPr lang="zh-CN" altLang="en-US" dirty="0" smtClean="0"/>
              <a:t>陈康肃公生气了</a:t>
            </a:r>
            <a:r>
              <a:rPr lang="en-US" dirty="0" smtClean="0"/>
              <a:t>:“</a:t>
            </a:r>
            <a:r>
              <a:rPr lang="zh-CN" altLang="en-US" dirty="0" smtClean="0"/>
              <a:t>尔安敢轻吾射</a:t>
            </a:r>
            <a:r>
              <a:rPr lang="en-US" dirty="0" smtClean="0"/>
              <a:t>!”</a:t>
            </a:r>
            <a:r>
              <a:rPr lang="zh-CN" altLang="en-US" dirty="0" smtClean="0"/>
              <a:t>卖油翁避而不答</a:t>
            </a:r>
            <a:r>
              <a:rPr lang="en-US" dirty="0" smtClean="0"/>
              <a:t>,</a:t>
            </a:r>
            <a:r>
              <a:rPr lang="zh-CN" altLang="en-US" dirty="0" smtClean="0"/>
              <a:t>只说了他懂得这一道理的途径</a:t>
            </a:r>
            <a:r>
              <a:rPr lang="en-US" dirty="0" smtClean="0"/>
              <a:t>:“</a:t>
            </a:r>
            <a:r>
              <a:rPr lang="zh-CN" altLang="en-US" dirty="0" smtClean="0"/>
              <a:t>以我酌油知之。</a:t>
            </a:r>
            <a:r>
              <a:rPr lang="en-US" dirty="0" smtClean="0"/>
              <a:t>”</a:t>
            </a:r>
            <a:r>
              <a:rPr lang="zh-CN" altLang="en-US" dirty="0" smtClean="0"/>
              <a:t>并当场演示给陈康肃公看。在事实面前</a:t>
            </a:r>
            <a:r>
              <a:rPr lang="en-US" dirty="0" smtClean="0"/>
              <a:t>,</a:t>
            </a:r>
            <a:r>
              <a:rPr lang="zh-CN" altLang="en-US" dirty="0" smtClean="0"/>
              <a:t>陈康肃公无言以对</a:t>
            </a:r>
            <a:r>
              <a:rPr lang="en-US" dirty="0" smtClean="0"/>
              <a:t>,</a:t>
            </a:r>
            <a:r>
              <a:rPr lang="zh-CN" altLang="en-US" dirty="0" smtClean="0"/>
              <a:t>只好</a:t>
            </a:r>
            <a:r>
              <a:rPr lang="en-US" dirty="0" smtClean="0"/>
              <a:t>“</a:t>
            </a:r>
            <a:r>
              <a:rPr lang="zh-CN" altLang="en-US" dirty="0" smtClean="0"/>
              <a:t>笑而遣之</a:t>
            </a:r>
            <a:r>
              <a:rPr lang="en-US" dirty="0" smtClean="0"/>
              <a:t>”</a:t>
            </a:r>
            <a:r>
              <a:rPr lang="zh-CN" altLang="en-US" dirty="0" smtClean="0"/>
              <a:t>。</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952464" y="1214422"/>
            <a:ext cx="10858576" cy="5214974"/>
          </a:xfrm>
        </p:spPr>
        <p:txBody>
          <a:bodyPr/>
          <a:lstStyle/>
          <a:p>
            <a:r>
              <a:rPr lang="zh-CN" altLang="en-US" dirty="0" smtClean="0"/>
              <a:t>二、活动</a:t>
            </a:r>
            <a:r>
              <a:rPr lang="en-US" dirty="0" smtClean="0"/>
              <a:t>:</a:t>
            </a:r>
            <a:r>
              <a:rPr lang="zh-CN" altLang="en-US" dirty="0" smtClean="0"/>
              <a:t>探究写法。</a:t>
            </a:r>
          </a:p>
          <a:p>
            <a:r>
              <a:rPr lang="en-US" dirty="0" smtClean="0"/>
              <a:t>1.</a:t>
            </a:r>
            <a:r>
              <a:rPr lang="zh-CN" altLang="en-US" dirty="0" smtClean="0"/>
              <a:t>本文篇幅短小</a:t>
            </a:r>
            <a:r>
              <a:rPr lang="en-US" dirty="0" smtClean="0"/>
              <a:t>,</a:t>
            </a:r>
            <a:r>
              <a:rPr lang="zh-CN" altLang="en-US" dirty="0" smtClean="0"/>
              <a:t>但作者未发表一点议论</a:t>
            </a:r>
            <a:r>
              <a:rPr lang="en-US" dirty="0" smtClean="0"/>
              <a:t>,</a:t>
            </a:r>
            <a:r>
              <a:rPr lang="zh-CN" altLang="en-US" dirty="0" smtClean="0"/>
              <a:t>却把道理说得明白生动</a:t>
            </a:r>
            <a:r>
              <a:rPr lang="en-US" dirty="0" smtClean="0"/>
              <a:t>,</a:t>
            </a:r>
            <a:r>
              <a:rPr lang="zh-CN" altLang="en-US" dirty="0" smtClean="0"/>
              <a:t>引人深思</a:t>
            </a:r>
            <a:r>
              <a:rPr lang="en-US" dirty="0" smtClean="0"/>
              <a:t>,</a:t>
            </a:r>
            <a:r>
              <a:rPr lang="zh-CN" altLang="en-US" dirty="0" smtClean="0"/>
              <a:t>这是为什么</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zh-CN" altLang="en-US" dirty="0" smtClean="0"/>
              <a:t>详略得当</a:t>
            </a:r>
            <a:r>
              <a:rPr lang="en-US" dirty="0" smtClean="0"/>
              <a:t>,</a:t>
            </a:r>
            <a:r>
              <a:rPr lang="zh-CN" altLang="en-US" dirty="0" smtClean="0"/>
              <a:t>是本文的一大写作特色</a:t>
            </a:r>
            <a:r>
              <a:rPr lang="en-US" dirty="0" smtClean="0"/>
              <a:t>,</a:t>
            </a:r>
            <a:r>
              <a:rPr lang="zh-CN" altLang="en-US" dirty="0" smtClean="0"/>
              <a:t>一段详</a:t>
            </a:r>
            <a:r>
              <a:rPr lang="en-US" dirty="0" smtClean="0"/>
              <a:t>,</a:t>
            </a:r>
            <a:r>
              <a:rPr lang="zh-CN" altLang="en-US" dirty="0" smtClean="0"/>
              <a:t>一段略</a:t>
            </a:r>
            <a:r>
              <a:rPr lang="en-US" dirty="0" smtClean="0"/>
              <a:t>,</a:t>
            </a:r>
            <a:r>
              <a:rPr lang="zh-CN" altLang="en-US" dirty="0" smtClean="0"/>
              <a:t>略中有详</a:t>
            </a:r>
            <a:r>
              <a:rPr lang="en-US" dirty="0" smtClean="0"/>
              <a:t>,</a:t>
            </a:r>
            <a:r>
              <a:rPr lang="zh-CN" altLang="en-US" dirty="0" smtClean="0"/>
              <a:t>详中有略</a:t>
            </a:r>
            <a:r>
              <a:rPr lang="en-US" dirty="0" smtClean="0"/>
              <a:t>,</a:t>
            </a:r>
            <a:r>
              <a:rPr lang="zh-CN" altLang="en-US" dirty="0" smtClean="0"/>
              <a:t>详略交叉运用</a:t>
            </a:r>
            <a:r>
              <a:rPr lang="en-US" dirty="0" smtClean="0"/>
              <a:t>,</a:t>
            </a:r>
            <a:r>
              <a:rPr lang="zh-CN" altLang="en-US" dirty="0" smtClean="0"/>
              <a:t>能很好地突出中心。教师可引导学生先找出哪些地方详写</a:t>
            </a:r>
            <a:r>
              <a:rPr lang="en-US" dirty="0" smtClean="0"/>
              <a:t>,</a:t>
            </a:r>
            <a:r>
              <a:rPr lang="zh-CN" altLang="en-US" dirty="0" smtClean="0"/>
              <a:t>哪些地方略写</a:t>
            </a:r>
            <a:r>
              <a:rPr lang="en-US" dirty="0" smtClean="0"/>
              <a:t>,</a:t>
            </a:r>
            <a:r>
              <a:rPr lang="zh-CN" altLang="en-US" dirty="0" smtClean="0"/>
              <a:t>然后再加以分析。</a:t>
            </a:r>
          </a:p>
          <a:p>
            <a:r>
              <a:rPr lang="zh-CN" altLang="en-US" dirty="0" smtClean="0"/>
              <a:t>文章的主题是要阐明熟能生巧的道理</a:t>
            </a:r>
            <a:r>
              <a:rPr lang="en-US" dirty="0" smtClean="0"/>
              <a:t>,</a:t>
            </a:r>
            <a:r>
              <a:rPr lang="zh-CN" altLang="en-US" dirty="0" smtClean="0"/>
              <a:t>主角是卖油翁</a:t>
            </a:r>
            <a:r>
              <a:rPr lang="en-US" dirty="0" smtClean="0"/>
              <a:t>,</a:t>
            </a:r>
            <a:r>
              <a:rPr lang="zh-CN" altLang="en-US" dirty="0" smtClean="0"/>
              <a:t>写陈康肃公的善射</a:t>
            </a:r>
            <a:r>
              <a:rPr lang="en-US" dirty="0" smtClean="0"/>
              <a:t>,</a:t>
            </a:r>
            <a:r>
              <a:rPr lang="zh-CN" altLang="en-US" dirty="0" smtClean="0"/>
              <a:t>只是为了陪衬卖油翁的善酌。因此</a:t>
            </a:r>
            <a:r>
              <a:rPr lang="en-US" dirty="0" smtClean="0"/>
              <a:t>,</a:t>
            </a:r>
            <a:r>
              <a:rPr lang="zh-CN" altLang="en-US" dirty="0" smtClean="0"/>
              <a:t>写陈康肃公射技之精只做概括交代</a:t>
            </a:r>
            <a:r>
              <a:rPr lang="en-US" dirty="0" smtClean="0"/>
              <a:t>,</a:t>
            </a:r>
            <a:r>
              <a:rPr lang="zh-CN" altLang="en-US" dirty="0" smtClean="0"/>
              <a:t>不加渲染。主要笔墨放在酌油的现场操作</a:t>
            </a:r>
            <a:r>
              <a:rPr lang="en-US" dirty="0" smtClean="0"/>
              <a:t>,</a:t>
            </a:r>
            <a:r>
              <a:rPr lang="zh-CN" altLang="en-US" dirty="0" smtClean="0"/>
              <a:t>采用白描手法</a:t>
            </a:r>
            <a:r>
              <a:rPr lang="en-US" dirty="0" smtClean="0"/>
              <a:t>,</a:t>
            </a:r>
            <a:r>
              <a:rPr lang="zh-CN" altLang="en-US" dirty="0" smtClean="0"/>
              <a:t>细腻传神。</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952464" y="1214422"/>
            <a:ext cx="10858576" cy="5214974"/>
          </a:xfrm>
        </p:spPr>
        <p:txBody>
          <a:bodyPr/>
          <a:lstStyle/>
          <a:p>
            <a:r>
              <a:rPr lang="en-US" dirty="0" smtClean="0"/>
              <a:t>2.</a:t>
            </a:r>
            <a:r>
              <a:rPr lang="zh-CN" altLang="en-US" dirty="0" smtClean="0"/>
              <a:t>下列加点词语分别表现了人物怎样的神情和态度</a:t>
            </a:r>
            <a:r>
              <a:rPr lang="en-US" dirty="0" smtClean="0"/>
              <a:t>?</a:t>
            </a:r>
            <a:endParaRPr lang="zh-CN" altLang="en-US" dirty="0" smtClean="0"/>
          </a:p>
          <a:p>
            <a:r>
              <a:rPr lang="en-US" dirty="0" smtClean="0"/>
              <a:t>(1)</a:t>
            </a:r>
            <a:r>
              <a:rPr lang="zh-CN" altLang="en-US" dirty="0" smtClean="0"/>
              <a:t>公亦以此自矜</a:t>
            </a:r>
            <a:r>
              <a:rPr lang="zh-CN" altLang="en-US" dirty="0" smtClean="0"/>
              <a:t>。</a:t>
            </a:r>
            <a:endParaRPr lang="en-US" altLang="zh-CN" dirty="0" smtClean="0"/>
          </a:p>
          <a:p>
            <a:endParaRPr lang="en-US" altLang="zh-CN" dirty="0" smtClean="0"/>
          </a:p>
          <a:p>
            <a:r>
              <a:rPr lang="en-US" dirty="0" smtClean="0"/>
              <a:t>(2)</a:t>
            </a:r>
            <a:r>
              <a:rPr lang="zh-CN" altLang="en-US" dirty="0" smtClean="0"/>
              <a:t>有卖油翁释担而立</a:t>
            </a:r>
            <a:r>
              <a:rPr lang="en-US" dirty="0" smtClean="0"/>
              <a:t>,</a:t>
            </a:r>
            <a:r>
              <a:rPr lang="zh-CN" altLang="en-US" dirty="0" smtClean="0"/>
              <a:t>睨之久而不去。</a:t>
            </a:r>
          </a:p>
          <a:p>
            <a:endParaRPr lang="zh-CN" altLang="en-US" dirty="0"/>
          </a:p>
        </p:txBody>
      </p:sp>
      <p:sp>
        <p:nvSpPr>
          <p:cNvPr id="3" name="文本占位符 2"/>
          <p:cNvSpPr>
            <a:spLocks noGrp="1"/>
          </p:cNvSpPr>
          <p:nvPr>
            <p:ph type="body" sz="quarter" idx="11"/>
          </p:nvPr>
        </p:nvSpPr>
        <p:spPr>
          <a:xfrm>
            <a:off x="738150" y="2500306"/>
            <a:ext cx="10715700" cy="857256"/>
          </a:xfrm>
        </p:spPr>
        <p:txBody>
          <a:bodyPr/>
          <a:lstStyle/>
          <a:p>
            <a:r>
              <a:rPr lang="en-US" dirty="0" smtClean="0"/>
              <a:t>“</a:t>
            </a:r>
            <a:r>
              <a:rPr lang="zh-CN" altLang="en-US" dirty="0" smtClean="0"/>
              <a:t>矜</a:t>
            </a:r>
            <a:r>
              <a:rPr lang="en-US" dirty="0" smtClean="0"/>
              <a:t>”</a:t>
            </a:r>
            <a:r>
              <a:rPr lang="zh-CN" altLang="en-US" dirty="0" smtClean="0"/>
              <a:t>表现了陈康肃公扬扬自得、喜欢自我炫耀。</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矩形 4"/>
          <p:cNvSpPr/>
          <p:nvPr/>
        </p:nvSpPr>
        <p:spPr>
          <a:xfrm>
            <a:off x="3952860" y="2283733"/>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6" name="矩形 5"/>
          <p:cNvSpPr/>
          <p:nvPr/>
        </p:nvSpPr>
        <p:spPr>
          <a:xfrm>
            <a:off x="5247064" y="3569617"/>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7" name="文本占位符 2"/>
          <p:cNvSpPr txBox="1">
            <a:spLocks/>
          </p:cNvSpPr>
          <p:nvPr/>
        </p:nvSpPr>
        <p:spPr>
          <a:xfrm>
            <a:off x="1595406" y="3857628"/>
            <a:ext cx="6858048" cy="857256"/>
          </a:xfrm>
          <a:prstGeom prst="rect">
            <a:avLst/>
          </a:prstGeom>
        </p:spPr>
        <p:txBody>
          <a:bodyPr/>
          <a:lstStyle/>
          <a:p>
            <a:pPr>
              <a:lnSpc>
                <a:spcPct val="150000"/>
              </a:lnSpc>
            </a:pP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睨</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展示卖油翁满不在乎的情态。</a:t>
            </a:r>
            <a:endParaRPr lang="zh-CN" altLang="en-US" sz="2800" dirty="0">
              <a:solidFill>
                <a:srgbClr val="FF0000"/>
              </a:solidFill>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blinds(horizontal)">
                                      <p:cBhvr>
                                        <p:cTn id="10" dur="500"/>
                                        <p:tgtEl>
                                          <p:spTgt spid="7">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P spid="7"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952464" y="1214422"/>
            <a:ext cx="10858576" cy="5214974"/>
          </a:xfrm>
        </p:spPr>
        <p:txBody>
          <a:bodyPr/>
          <a:lstStyle/>
          <a:p>
            <a:r>
              <a:rPr lang="en-US" dirty="0" smtClean="0"/>
              <a:t>(3)</a:t>
            </a:r>
            <a:r>
              <a:rPr lang="zh-CN" altLang="en-US" dirty="0" smtClean="0"/>
              <a:t>见其发矢十中八九</a:t>
            </a:r>
            <a:r>
              <a:rPr lang="en-US" dirty="0" smtClean="0"/>
              <a:t>,</a:t>
            </a:r>
            <a:r>
              <a:rPr lang="zh-CN" altLang="en-US" dirty="0" smtClean="0"/>
              <a:t>但微颔之</a:t>
            </a:r>
            <a:r>
              <a:rPr lang="zh-CN" altLang="en-US" dirty="0" smtClean="0"/>
              <a:t>。</a:t>
            </a:r>
            <a:endParaRPr lang="en-US" altLang="zh-CN" dirty="0" smtClean="0"/>
          </a:p>
          <a:p>
            <a:endParaRPr lang="en-US" altLang="zh-CN" dirty="0" smtClean="0"/>
          </a:p>
          <a:p>
            <a:endParaRPr lang="en-US" altLang="zh-CN" dirty="0" smtClean="0"/>
          </a:p>
          <a:p>
            <a:r>
              <a:rPr lang="en-US" dirty="0" smtClean="0"/>
              <a:t>(4)</a:t>
            </a:r>
            <a:r>
              <a:rPr lang="zh-CN" altLang="en-US" dirty="0" smtClean="0"/>
              <a:t>康肃笑而遣之。</a:t>
            </a:r>
          </a:p>
          <a:p>
            <a:endParaRPr lang="zh-CN" altLang="en-US" dirty="0"/>
          </a:p>
        </p:txBody>
      </p:sp>
      <p:sp>
        <p:nvSpPr>
          <p:cNvPr id="3" name="文本占位符 2"/>
          <p:cNvSpPr>
            <a:spLocks noGrp="1"/>
          </p:cNvSpPr>
          <p:nvPr>
            <p:ph type="body" sz="quarter" idx="11"/>
          </p:nvPr>
        </p:nvSpPr>
        <p:spPr>
          <a:xfrm>
            <a:off x="1500198" y="1857364"/>
            <a:ext cx="9882214" cy="857256"/>
          </a:xfrm>
        </p:spPr>
        <p:txBody>
          <a:bodyPr/>
          <a:lstStyle/>
          <a:p>
            <a:pPr indent="0"/>
            <a:r>
              <a:rPr lang="en-US" dirty="0" smtClean="0"/>
              <a:t>“</a:t>
            </a:r>
            <a:r>
              <a:rPr lang="zh-CN" altLang="en-US" dirty="0" smtClean="0"/>
              <a:t>微颔</a:t>
            </a:r>
            <a:r>
              <a:rPr lang="en-US" dirty="0" smtClean="0"/>
              <a:t>”</a:t>
            </a:r>
            <a:r>
              <a:rPr lang="zh-CN" altLang="en-US" dirty="0" smtClean="0"/>
              <a:t>表示卖油翁对陈康肃公的表演只略微赞赏</a:t>
            </a:r>
            <a:r>
              <a:rPr lang="en-US" dirty="0" smtClean="0"/>
              <a:t>,</a:t>
            </a:r>
            <a:r>
              <a:rPr lang="zh-CN" altLang="en-US" dirty="0" smtClean="0"/>
              <a:t>并不觉得很了不起。</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矩形 4"/>
          <p:cNvSpPr/>
          <p:nvPr/>
        </p:nvSpPr>
        <p:spPr>
          <a:xfrm>
            <a:off x="5604254" y="1640791"/>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6" name="矩形 5"/>
          <p:cNvSpPr/>
          <p:nvPr/>
        </p:nvSpPr>
        <p:spPr>
          <a:xfrm>
            <a:off x="2961048" y="3569617"/>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7" name="文本占位符 2"/>
          <p:cNvSpPr txBox="1">
            <a:spLocks/>
          </p:cNvSpPr>
          <p:nvPr/>
        </p:nvSpPr>
        <p:spPr>
          <a:xfrm>
            <a:off x="1595406" y="3857628"/>
            <a:ext cx="6858048" cy="857256"/>
          </a:xfrm>
          <a:prstGeom prst="rect">
            <a:avLst/>
          </a:prstGeom>
        </p:spPr>
        <p:txBody>
          <a:bodyPr/>
          <a:lstStyle/>
          <a:p>
            <a:pPr>
              <a:lnSpc>
                <a:spcPct val="150000"/>
              </a:lnSpc>
            </a:pP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笑</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说明陈康肃公幡然悔悟。</a:t>
            </a:r>
            <a:endParaRPr lang="zh-CN" altLang="en-US" sz="2800" dirty="0">
              <a:solidFill>
                <a:srgbClr val="FF0000"/>
              </a:solidFill>
              <a:latin typeface="华文细黑" pitchFamily="2" charset="-122"/>
              <a:ea typeface="华文细黑" pitchFamily="2" charset="-122"/>
            </a:endParaRPr>
          </a:p>
        </p:txBody>
      </p:sp>
      <p:sp>
        <p:nvSpPr>
          <p:cNvPr id="8" name="矩形 7"/>
          <p:cNvSpPr/>
          <p:nvPr/>
        </p:nvSpPr>
        <p:spPr>
          <a:xfrm>
            <a:off x="5961444" y="1643050"/>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blinds(horizontal)">
                                      <p:cBhvr>
                                        <p:cTn id="10" dur="500"/>
                                        <p:tgtEl>
                                          <p:spTgt spid="7">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P spid="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952464" y="1214422"/>
            <a:ext cx="10858576" cy="5214974"/>
          </a:xfrm>
        </p:spPr>
        <p:txBody>
          <a:bodyPr/>
          <a:lstStyle/>
          <a:p>
            <a:r>
              <a:rPr lang="zh-CN" altLang="en-US" dirty="0" smtClean="0"/>
              <a:t>三、活动</a:t>
            </a:r>
            <a:r>
              <a:rPr lang="en-US" dirty="0" smtClean="0"/>
              <a:t>:</a:t>
            </a:r>
            <a:r>
              <a:rPr lang="zh-CN" altLang="en-US" dirty="0" smtClean="0"/>
              <a:t>拓展延伸。</a:t>
            </a:r>
          </a:p>
          <a:p>
            <a:r>
              <a:rPr lang="zh-CN" altLang="en-US" dirty="0" smtClean="0"/>
              <a:t>你怎样看待</a:t>
            </a:r>
            <a:r>
              <a:rPr lang="en-US" dirty="0" smtClean="0"/>
              <a:t>“</a:t>
            </a:r>
            <a:r>
              <a:rPr lang="zh-CN" altLang="en-US" dirty="0" smtClean="0"/>
              <a:t>熟能生巧</a:t>
            </a:r>
            <a:r>
              <a:rPr lang="en-US" dirty="0" smtClean="0"/>
              <a:t>”</a:t>
            </a:r>
            <a:r>
              <a:rPr lang="zh-CN" altLang="en-US" dirty="0" smtClean="0"/>
              <a:t>的说法</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238084" y="1571612"/>
            <a:ext cx="11525288" cy="5072098"/>
          </a:xfrm>
        </p:spPr>
        <p:txBody>
          <a:bodyPr/>
          <a:lstStyle/>
          <a:p>
            <a:r>
              <a:rPr lang="en-US" dirty="0" smtClean="0"/>
              <a:t>1.</a:t>
            </a:r>
            <a:r>
              <a:rPr lang="zh-CN" altLang="en-US" dirty="0" smtClean="0"/>
              <a:t>积累文言词汇</a:t>
            </a:r>
            <a:r>
              <a:rPr lang="en-US" dirty="0" smtClean="0"/>
              <a:t>,</a:t>
            </a:r>
            <a:r>
              <a:rPr lang="zh-CN" altLang="en-US" dirty="0" smtClean="0"/>
              <a:t>能用现代汉语翻译课文。</a:t>
            </a:r>
          </a:p>
          <a:p>
            <a:r>
              <a:rPr lang="en-US" dirty="0" smtClean="0"/>
              <a:t>2.</a:t>
            </a:r>
            <a:r>
              <a:rPr lang="zh-CN" altLang="en-US" dirty="0" smtClean="0"/>
              <a:t>品味文章简练生动的语言</a:t>
            </a:r>
            <a:r>
              <a:rPr lang="en-US" dirty="0" smtClean="0"/>
              <a:t>,</a:t>
            </a:r>
            <a:r>
              <a:rPr lang="zh-CN" altLang="en-US" dirty="0" smtClean="0"/>
              <a:t>学习本文通过对话刻画人物形象的写法。</a:t>
            </a:r>
          </a:p>
          <a:p>
            <a:r>
              <a:rPr lang="en-US" dirty="0" smtClean="0"/>
              <a:t>3.</a:t>
            </a:r>
            <a:r>
              <a:rPr lang="zh-CN" altLang="en-US" dirty="0" smtClean="0"/>
              <a:t>理解故事中蕴含的道理</a:t>
            </a:r>
            <a:r>
              <a:rPr lang="en-US" dirty="0" smtClean="0"/>
              <a:t>,</a:t>
            </a:r>
            <a:r>
              <a:rPr lang="zh-CN" altLang="en-US" dirty="0" smtClean="0"/>
              <a:t>引导学生正确看待自己与他人的长处。</a:t>
            </a:r>
            <a:endParaRPr lang="zh-CN" altLang="en-US" dirty="0"/>
          </a:p>
        </p:txBody>
      </p:sp>
      <p:sp>
        <p:nvSpPr>
          <p:cNvPr id="4" name="文本占位符 3"/>
          <p:cNvSpPr>
            <a:spLocks noGrp="1"/>
          </p:cNvSpPr>
          <p:nvPr>
            <p:ph type="body" sz="quarter" idx="11"/>
          </p:nvPr>
        </p:nvSpPr>
        <p:spPr>
          <a:xfrm>
            <a:off x="523836" y="4357694"/>
            <a:ext cx="10858576" cy="857256"/>
          </a:xfrm>
        </p:spPr>
        <p:txBody>
          <a:bodyPr/>
          <a:lstStyle/>
          <a:p>
            <a:r>
              <a:rPr lang="en-US" dirty="0" smtClean="0"/>
              <a:t>◉</a:t>
            </a:r>
            <a:r>
              <a:rPr lang="zh-CN" altLang="en-US" dirty="0" smtClean="0"/>
              <a:t>重点</a:t>
            </a:r>
            <a:r>
              <a:rPr lang="en-US" dirty="0" smtClean="0"/>
              <a:t>: </a:t>
            </a:r>
            <a:r>
              <a:rPr lang="en-US" dirty="0" smtClean="0"/>
              <a:t>1.</a:t>
            </a:r>
            <a:r>
              <a:rPr lang="zh-CN" altLang="en-US" dirty="0" smtClean="0"/>
              <a:t>品味文章简练生动的语言特点</a:t>
            </a:r>
            <a:r>
              <a:rPr lang="en-US" dirty="0" smtClean="0"/>
              <a:t>,</a:t>
            </a:r>
            <a:r>
              <a:rPr lang="zh-CN" altLang="en-US" dirty="0" smtClean="0"/>
              <a:t>学习本文通过对话刻画人物形象的写法。</a:t>
            </a:r>
          </a:p>
          <a:p>
            <a:r>
              <a:rPr lang="en-US" dirty="0" smtClean="0"/>
              <a:t>2.</a:t>
            </a:r>
            <a:r>
              <a:rPr lang="zh-CN" altLang="en-US" dirty="0" smtClean="0"/>
              <a:t>理解</a:t>
            </a:r>
            <a:r>
              <a:rPr lang="en-US" dirty="0" smtClean="0"/>
              <a:t>“</a:t>
            </a:r>
            <a:r>
              <a:rPr lang="zh-CN" altLang="en-US" dirty="0" smtClean="0"/>
              <a:t>熟能生巧</a:t>
            </a:r>
            <a:r>
              <a:rPr lang="en-US" dirty="0" smtClean="0"/>
              <a:t>”</a:t>
            </a:r>
            <a:r>
              <a:rPr lang="zh-CN" altLang="en-US" dirty="0" smtClean="0"/>
              <a:t>的道理</a:t>
            </a:r>
            <a:r>
              <a:rPr lang="en-US" dirty="0" smtClean="0"/>
              <a:t>,</a:t>
            </a:r>
            <a:r>
              <a:rPr lang="zh-CN" altLang="en-US" dirty="0" smtClean="0"/>
              <a:t>培养谦虚的学习态度。</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zh-CN" altLang="en-US" dirty="0" smtClean="0"/>
              <a:t>示例一</a:t>
            </a:r>
            <a:r>
              <a:rPr lang="en-US" dirty="0" smtClean="0"/>
              <a:t>:“</a:t>
            </a:r>
            <a:r>
              <a:rPr lang="zh-CN" altLang="en-US" dirty="0" smtClean="0"/>
              <a:t>熟能生巧</a:t>
            </a:r>
            <a:r>
              <a:rPr lang="en-US" dirty="0" smtClean="0"/>
              <a:t>”</a:t>
            </a:r>
            <a:r>
              <a:rPr lang="zh-CN" altLang="en-US" dirty="0" smtClean="0"/>
              <a:t>有道理</a:t>
            </a:r>
            <a:r>
              <a:rPr lang="en-US" dirty="0" smtClean="0"/>
              <a:t>,</a:t>
            </a:r>
            <a:r>
              <a:rPr lang="zh-CN" altLang="en-US" dirty="0" smtClean="0"/>
              <a:t>俗话说</a:t>
            </a:r>
            <a:r>
              <a:rPr lang="en-US" dirty="0" smtClean="0"/>
              <a:t>“</a:t>
            </a:r>
            <a:r>
              <a:rPr lang="zh-CN" altLang="en-US" dirty="0" smtClean="0"/>
              <a:t>拳不离手</a:t>
            </a:r>
            <a:r>
              <a:rPr lang="en-US" dirty="0" smtClean="0"/>
              <a:t>,</a:t>
            </a:r>
            <a:r>
              <a:rPr lang="zh-CN" altLang="en-US" dirty="0" smtClean="0"/>
              <a:t>曲不离口</a:t>
            </a:r>
            <a:r>
              <a:rPr lang="en-US" dirty="0" smtClean="0"/>
              <a:t>”,</a:t>
            </a:r>
            <a:r>
              <a:rPr lang="zh-CN" altLang="en-US" dirty="0" smtClean="0"/>
              <a:t>只有反复不断的练习</a:t>
            </a:r>
            <a:r>
              <a:rPr lang="en-US" dirty="0" smtClean="0"/>
              <a:t>,</a:t>
            </a:r>
            <a:r>
              <a:rPr lang="zh-CN" altLang="en-US" dirty="0" smtClean="0"/>
              <a:t>才能把一件事情做好。</a:t>
            </a:r>
          </a:p>
          <a:p>
            <a:r>
              <a:rPr lang="zh-CN" altLang="en-US" dirty="0" smtClean="0"/>
              <a:t>示例二</a:t>
            </a:r>
            <a:r>
              <a:rPr lang="en-US" dirty="0" smtClean="0"/>
              <a:t>:</a:t>
            </a:r>
            <a:r>
              <a:rPr lang="zh-CN" altLang="en-US" dirty="0" smtClean="0"/>
              <a:t>一味追求</a:t>
            </a:r>
            <a:r>
              <a:rPr lang="en-US" dirty="0" smtClean="0"/>
              <a:t>“</a:t>
            </a:r>
            <a:r>
              <a:rPr lang="zh-CN" altLang="en-US" dirty="0" smtClean="0"/>
              <a:t>熟能生巧</a:t>
            </a:r>
            <a:r>
              <a:rPr lang="en-US" dirty="0" smtClean="0"/>
              <a:t>”</a:t>
            </a:r>
            <a:r>
              <a:rPr lang="zh-CN" altLang="en-US" dirty="0" smtClean="0"/>
              <a:t>也有弊端</a:t>
            </a:r>
            <a:r>
              <a:rPr lang="en-US" dirty="0" smtClean="0"/>
              <a:t>,</a:t>
            </a:r>
            <a:r>
              <a:rPr lang="zh-CN" altLang="en-US" dirty="0" smtClean="0"/>
              <a:t>它会令人不思创新</a:t>
            </a:r>
            <a:r>
              <a:rPr lang="en-US" dirty="0" smtClean="0"/>
              <a:t>,</a:t>
            </a:r>
            <a:r>
              <a:rPr lang="zh-CN" altLang="en-US" dirty="0" smtClean="0"/>
              <a:t>墨守成规。</a:t>
            </a:r>
          </a:p>
          <a:p>
            <a:r>
              <a:rPr lang="zh-CN" altLang="en-US" dirty="0" smtClean="0"/>
              <a:t>示例三</a:t>
            </a:r>
            <a:r>
              <a:rPr lang="en-US" dirty="0" smtClean="0"/>
              <a:t>:</a:t>
            </a:r>
            <a:r>
              <a:rPr lang="zh-CN" altLang="en-US" dirty="0" smtClean="0"/>
              <a:t>做事除了熟练</a:t>
            </a:r>
            <a:r>
              <a:rPr lang="en-US" dirty="0" smtClean="0"/>
              <a:t>,</a:t>
            </a:r>
            <a:r>
              <a:rPr lang="zh-CN" altLang="en-US" dirty="0" smtClean="0"/>
              <a:t>还要善于总结规律</a:t>
            </a:r>
            <a:r>
              <a:rPr lang="en-US" dirty="0" smtClean="0"/>
              <a:t>,</a:t>
            </a:r>
            <a:r>
              <a:rPr lang="zh-CN" altLang="en-US" dirty="0" smtClean="0"/>
              <a:t>发现技巧</a:t>
            </a:r>
            <a:r>
              <a:rPr lang="en-US" dirty="0" smtClean="0"/>
              <a:t>,</a:t>
            </a:r>
            <a:r>
              <a:rPr lang="zh-CN" altLang="en-US" dirty="0" smtClean="0"/>
              <a:t>以达到事半功倍的效果。</a:t>
            </a:r>
          </a:p>
          <a:p>
            <a:r>
              <a:rPr lang="zh-CN" altLang="en-US" dirty="0" smtClean="0"/>
              <a:t>启示</a:t>
            </a:r>
            <a:r>
              <a:rPr lang="en-US" dirty="0" smtClean="0"/>
              <a:t>:</a:t>
            </a:r>
            <a:r>
              <a:rPr lang="zh-CN" altLang="en-US" dirty="0" smtClean="0"/>
              <a:t>任何事物都有两面性</a:t>
            </a:r>
            <a:r>
              <a:rPr lang="en-US" dirty="0" smtClean="0"/>
              <a:t>,</a:t>
            </a:r>
            <a:r>
              <a:rPr lang="zh-CN" altLang="en-US" dirty="0" smtClean="0"/>
              <a:t>我们要辩证地看问题</a:t>
            </a:r>
            <a:r>
              <a:rPr lang="en-US" dirty="0" smtClean="0"/>
              <a:t>,</a:t>
            </a:r>
            <a:r>
              <a:rPr lang="zh-CN" altLang="en-US" dirty="0" smtClean="0"/>
              <a:t>既要看到它的好处</a:t>
            </a:r>
            <a:r>
              <a:rPr lang="en-US" dirty="0" smtClean="0"/>
              <a:t>,</a:t>
            </a:r>
            <a:r>
              <a:rPr lang="zh-CN" altLang="en-US" dirty="0" smtClean="0"/>
              <a:t>也要看到它的弊端。</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r>
              <a:rPr lang="zh-CN" altLang="en-US" dirty="0" smtClean="0"/>
              <a:t>●备选问题</a:t>
            </a:r>
            <a:endParaRPr lang="zh-CN" altLang="en-US" dirty="0" smtClean="0"/>
          </a:p>
          <a:p>
            <a:endParaRPr lang="zh-CN" altLang="en-US" dirty="0"/>
          </a:p>
        </p:txBody>
      </p:sp>
      <p:sp>
        <p:nvSpPr>
          <p:cNvPr id="5" name="文本占位符 4"/>
          <p:cNvSpPr>
            <a:spLocks noGrp="1"/>
          </p:cNvSpPr>
          <p:nvPr>
            <p:ph type="body" sz="quarter" idx="11"/>
          </p:nvPr>
        </p:nvSpPr>
        <p:spPr/>
        <p:txBody>
          <a:bodyPr/>
          <a:lstStyle/>
          <a:p>
            <a:r>
              <a:rPr lang="zh-CN" altLang="en-US" dirty="0" smtClean="0"/>
              <a:t>陈康肃公从</a:t>
            </a:r>
            <a:r>
              <a:rPr lang="en-US" dirty="0" smtClean="0"/>
              <a:t>“</a:t>
            </a:r>
            <a:r>
              <a:rPr lang="zh-CN" altLang="en-US" dirty="0" smtClean="0"/>
              <a:t>忿然</a:t>
            </a:r>
            <a:r>
              <a:rPr lang="en-US" dirty="0" smtClean="0"/>
              <a:t>”</a:t>
            </a:r>
            <a:r>
              <a:rPr lang="zh-CN" altLang="en-US" dirty="0" smtClean="0"/>
              <a:t>到</a:t>
            </a:r>
            <a:r>
              <a:rPr lang="en-US" dirty="0" smtClean="0"/>
              <a:t>“</a:t>
            </a:r>
            <a:r>
              <a:rPr lang="zh-CN" altLang="en-US" dirty="0" smtClean="0"/>
              <a:t>笑</a:t>
            </a:r>
            <a:r>
              <a:rPr lang="en-US" dirty="0" smtClean="0"/>
              <a:t>”,</a:t>
            </a:r>
            <a:r>
              <a:rPr lang="zh-CN" altLang="en-US" dirty="0" smtClean="0"/>
              <a:t>说明了什么</a:t>
            </a:r>
            <a:r>
              <a:rPr lang="en-US" dirty="0" smtClean="0"/>
              <a:t>?</a:t>
            </a:r>
            <a:endParaRPr lang="zh-CN" altLang="en-US" dirty="0" smtClean="0"/>
          </a:p>
          <a:p>
            <a:endParaRPr lang="zh-CN" alt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zh-CN" altLang="en-US" dirty="0" smtClean="0"/>
              <a:t>陈康肃公的</a:t>
            </a:r>
            <a:r>
              <a:rPr lang="en-US" dirty="0" smtClean="0"/>
              <a:t>“</a:t>
            </a:r>
            <a:r>
              <a:rPr lang="zh-CN" altLang="en-US" dirty="0" smtClean="0"/>
              <a:t>忿然</a:t>
            </a:r>
            <a:r>
              <a:rPr lang="en-US" dirty="0" smtClean="0"/>
              <a:t>”</a:t>
            </a:r>
            <a:r>
              <a:rPr lang="zh-CN" altLang="en-US" dirty="0" smtClean="0"/>
              <a:t>表现了他目中无人、狂妄无礼的性格。但在事实面前</a:t>
            </a:r>
            <a:r>
              <a:rPr lang="en-US" dirty="0" smtClean="0"/>
              <a:t>,</a:t>
            </a:r>
            <a:r>
              <a:rPr lang="zh-CN" altLang="en-US" dirty="0" smtClean="0"/>
              <a:t>他领悟到熟能生巧的道理</a:t>
            </a:r>
            <a:r>
              <a:rPr lang="en-US" dirty="0" smtClean="0"/>
              <a:t>,</a:t>
            </a:r>
            <a:r>
              <a:rPr lang="zh-CN" altLang="en-US" dirty="0" smtClean="0"/>
              <a:t>无话可说</a:t>
            </a:r>
            <a:r>
              <a:rPr lang="en-US" dirty="0" smtClean="0"/>
              <a:t>,</a:t>
            </a:r>
            <a:r>
              <a:rPr lang="zh-CN" altLang="en-US" dirty="0" smtClean="0"/>
              <a:t>只能尴尬地</a:t>
            </a:r>
            <a:r>
              <a:rPr lang="en-US" dirty="0" smtClean="0"/>
              <a:t>“</a:t>
            </a:r>
            <a:r>
              <a:rPr lang="zh-CN" altLang="en-US" dirty="0" smtClean="0"/>
              <a:t>笑</a:t>
            </a:r>
            <a:r>
              <a:rPr lang="en-US" dirty="0" smtClean="0"/>
              <a:t>”</a:t>
            </a:r>
            <a:r>
              <a:rPr lang="zh-CN" altLang="en-US" dirty="0" smtClean="0"/>
              <a:t>着打发卖油翁离开。陈康肃公这一变化</a:t>
            </a:r>
            <a:r>
              <a:rPr lang="en-US" dirty="0" smtClean="0"/>
              <a:t>,</a:t>
            </a:r>
            <a:r>
              <a:rPr lang="zh-CN" altLang="en-US" dirty="0" smtClean="0"/>
              <a:t>从侧面表现了卖油翁酌油技术的高超。</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●思维导图</a:t>
            </a:r>
            <a:endParaRPr lang="zh-CN" altLang="en-US" dirty="0">
              <a:latin typeface="黑体" pitchFamily="49" charset="-122"/>
              <a:ea typeface="黑体" pitchFamily="49" charset="-122"/>
            </a:endParaRPr>
          </a:p>
        </p:txBody>
      </p:sp>
      <p:sp>
        <p:nvSpPr>
          <p:cNvPr id="5" name="文本占位符 2"/>
          <p:cNvSpPr>
            <a:spLocks noGrp="1"/>
          </p:cNvSpPr>
          <p:nvPr>
            <p:ph type="body" sz="quarter" idx="11"/>
          </p:nvPr>
        </p:nvSpPr>
        <p:spPr/>
        <p:txBody>
          <a:bodyPr/>
          <a:lstStyle/>
          <a:p>
            <a:r>
              <a:rPr lang="zh-CN" altLang="en-US" dirty="0" smtClean="0"/>
              <a:t>再读课文</a:t>
            </a:r>
            <a:r>
              <a:rPr lang="en-US" dirty="0" smtClean="0"/>
              <a:t>,</a:t>
            </a:r>
            <a:r>
              <a:rPr lang="zh-CN" altLang="en-US" dirty="0" smtClean="0"/>
              <a:t>完成填空</a:t>
            </a:r>
            <a:r>
              <a:rPr lang="zh-CN" altLang="en-US" dirty="0" smtClean="0"/>
              <a:t>。</a:t>
            </a:r>
            <a:endParaRPr lang="en-US" altLang="zh-CN" dirty="0" smtClean="0"/>
          </a:p>
          <a:p>
            <a:pPr algn="ctr"/>
            <a:r>
              <a:rPr lang="zh-CN" altLang="en-US" dirty="0" smtClean="0"/>
              <a:t>卖　油　翁</a:t>
            </a:r>
          </a:p>
          <a:p>
            <a:pPr algn="ctr"/>
            <a:r>
              <a:rPr lang="zh-CN" altLang="en-US" dirty="0" smtClean="0"/>
              <a:t>陈康肃公　卖油翁</a:t>
            </a:r>
          </a:p>
          <a:p>
            <a:pPr algn="ctr"/>
            <a:r>
              <a:rPr lang="en-US" dirty="0" smtClean="0"/>
              <a:t>(</a:t>
            </a:r>
            <a:r>
              <a:rPr lang="zh-CN" altLang="en-US" dirty="0" smtClean="0"/>
              <a:t>略</a:t>
            </a:r>
            <a:r>
              <a:rPr lang="en-US" dirty="0" smtClean="0"/>
              <a:t>)</a:t>
            </a:r>
            <a:r>
              <a:rPr lang="zh-CN" altLang="en-US" dirty="0" smtClean="0"/>
              <a:t>　</a:t>
            </a:r>
            <a:r>
              <a:rPr lang="en-US" dirty="0" smtClean="0"/>
              <a:t> (</a:t>
            </a:r>
            <a:r>
              <a:rPr lang="zh-CN" altLang="en-US" dirty="0" smtClean="0"/>
              <a:t>详</a:t>
            </a:r>
            <a:r>
              <a:rPr lang="en-US" dirty="0" smtClean="0"/>
              <a:t>)</a:t>
            </a:r>
            <a:endParaRPr lang="zh-CN" altLang="en-US" dirty="0" smtClean="0"/>
          </a:p>
          <a:p>
            <a:r>
              <a:rPr lang="zh-CN" altLang="en-US" dirty="0" smtClean="0"/>
              <a:t>技艺</a:t>
            </a:r>
            <a:r>
              <a:rPr lang="en-US" dirty="0" smtClean="0"/>
              <a:t>:</a:t>
            </a:r>
            <a:r>
              <a:rPr lang="zh-CN" altLang="en-US" dirty="0" smtClean="0"/>
              <a:t>善射</a:t>
            </a:r>
            <a:r>
              <a:rPr lang="en-US" dirty="0" smtClean="0"/>
              <a:t> (</a:t>
            </a:r>
            <a:r>
              <a:rPr lang="zh-CN" altLang="en-US" dirty="0" smtClean="0"/>
              <a:t>发矢十中八九</a:t>
            </a:r>
            <a:r>
              <a:rPr lang="en-US" dirty="0" smtClean="0"/>
              <a:t>)</a:t>
            </a:r>
            <a:r>
              <a:rPr lang="zh-CN" altLang="en-US" u="sng" dirty="0" smtClean="0"/>
              <a:t>　</a:t>
            </a:r>
            <a:r>
              <a:rPr lang="zh-CN" altLang="en-US" u="sng" dirty="0" smtClean="0"/>
              <a:t>           </a:t>
            </a:r>
            <a:r>
              <a:rPr lang="zh-CN" altLang="en-US" u="sng" dirty="0" smtClean="0"/>
              <a:t>　</a:t>
            </a:r>
            <a:r>
              <a:rPr lang="en-US" dirty="0" smtClean="0"/>
              <a:t> (</a:t>
            </a:r>
            <a:r>
              <a:rPr lang="zh-CN" altLang="en-US" dirty="0" smtClean="0"/>
              <a:t>堪称绝技</a:t>
            </a:r>
            <a:r>
              <a:rPr lang="en-US" dirty="0" smtClean="0"/>
              <a:t>)</a:t>
            </a:r>
            <a:endParaRPr lang="zh-CN" altLang="en-US" dirty="0" smtClean="0"/>
          </a:p>
          <a:p>
            <a:r>
              <a:rPr lang="zh-CN" altLang="en-US" dirty="0" smtClean="0"/>
              <a:t>态度</a:t>
            </a:r>
            <a:r>
              <a:rPr lang="en-US" dirty="0" smtClean="0"/>
              <a:t>:</a:t>
            </a:r>
            <a:r>
              <a:rPr lang="zh-CN" altLang="en-US" u="sng" dirty="0" smtClean="0"/>
              <a:t>　</a:t>
            </a:r>
            <a:r>
              <a:rPr lang="zh-CN" altLang="en-US" u="sng" dirty="0" smtClean="0"/>
              <a:t>    </a:t>
            </a:r>
            <a:r>
              <a:rPr lang="zh-CN" altLang="en-US" u="sng" dirty="0" smtClean="0"/>
              <a:t>　</a:t>
            </a:r>
            <a:r>
              <a:rPr lang="en-US" dirty="0" smtClean="0"/>
              <a:t> (</a:t>
            </a:r>
            <a:r>
              <a:rPr lang="zh-CN" altLang="en-US" dirty="0" smtClean="0"/>
              <a:t>浮躁自傲</a:t>
            </a:r>
            <a:r>
              <a:rPr lang="en-US" dirty="0" smtClean="0"/>
              <a:t>)</a:t>
            </a:r>
            <a:r>
              <a:rPr lang="zh-CN" altLang="en-US" dirty="0" smtClean="0"/>
              <a:t>手熟</a:t>
            </a:r>
            <a:r>
              <a:rPr lang="en-US" dirty="0" smtClean="0"/>
              <a:t> (</a:t>
            </a:r>
            <a:r>
              <a:rPr lang="zh-CN" altLang="en-US" dirty="0" smtClean="0"/>
              <a:t>从容沉静</a:t>
            </a:r>
            <a:r>
              <a:rPr lang="en-US" dirty="0" smtClean="0"/>
              <a:t>)</a:t>
            </a:r>
            <a:endParaRPr lang="zh-CN" altLang="en-US" dirty="0" smtClean="0"/>
          </a:p>
          <a:p>
            <a:r>
              <a:rPr lang="zh-CN" altLang="en-US" dirty="0" smtClean="0"/>
              <a:t>中心</a:t>
            </a:r>
            <a:r>
              <a:rPr lang="en-US" dirty="0" smtClean="0"/>
              <a:t>:</a:t>
            </a:r>
            <a:r>
              <a:rPr lang="zh-CN" altLang="en-US" u="sng" dirty="0" smtClean="0"/>
              <a:t>　</a:t>
            </a:r>
            <a:r>
              <a:rPr lang="zh-CN" altLang="en-US" u="sng" dirty="0" smtClean="0"/>
              <a:t>        </a:t>
            </a:r>
            <a:r>
              <a:rPr lang="en-US" altLang="zh-CN" u="sng" dirty="0" smtClean="0"/>
              <a:t>		</a:t>
            </a:r>
            <a:endParaRPr lang="zh-CN" altLang="en-US" dirty="0" smtClean="0"/>
          </a:p>
          <a:p>
            <a:endParaRPr lang="zh-CN" altLang="en-US" dirty="0"/>
          </a:p>
        </p:txBody>
      </p:sp>
      <p:sp>
        <p:nvSpPr>
          <p:cNvPr id="6"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5" name="矩形 14"/>
          <p:cNvSpPr/>
          <p:nvPr/>
        </p:nvSpPr>
        <p:spPr>
          <a:xfrm>
            <a:off x="9167834" y="1285860"/>
            <a:ext cx="500066" cy="571504"/>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25" name="文本占位符 2"/>
          <p:cNvSpPr txBox="1">
            <a:spLocks/>
          </p:cNvSpPr>
          <p:nvPr/>
        </p:nvSpPr>
        <p:spPr>
          <a:xfrm>
            <a:off x="6024562" y="4429132"/>
            <a:ext cx="1643074" cy="571504"/>
          </a:xfrm>
          <a:prstGeom prst="rect">
            <a:avLst/>
          </a:prstGeom>
        </p:spPr>
        <p:txBody>
          <a:bodyPr/>
          <a:lstStyle/>
          <a:p>
            <a:pPr lvl="0" fontAlgn="auto" hangingPunct="0">
              <a:spcBef>
                <a:spcPts val="0"/>
              </a:spcBef>
              <a:spcAft>
                <a:spcPts val="0"/>
              </a:spcAft>
              <a:defRPr/>
            </a:pPr>
            <a:r>
              <a:rPr lang="zh-CN" altLang="en-US" sz="2800" dirty="0" smtClean="0">
                <a:solidFill>
                  <a:srgbClr val="FF0000"/>
                </a:solidFill>
                <a:latin typeface="华文细黑" pitchFamily="2" charset="-122"/>
                <a:ea typeface="华文细黑" pitchFamily="2" charset="-122"/>
              </a:rPr>
              <a:t>善</a:t>
            </a:r>
            <a:r>
              <a:rPr lang="zh-CN" altLang="en-US" sz="2800" dirty="0" smtClean="0">
                <a:solidFill>
                  <a:srgbClr val="FF0000"/>
                </a:solidFill>
                <a:latin typeface="华文细黑" pitchFamily="2" charset="-122"/>
                <a:ea typeface="华文细黑" pitchFamily="2" charset="-122"/>
              </a:rPr>
              <a:t>酌</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31" name="文本占位符 2"/>
          <p:cNvSpPr txBox="1">
            <a:spLocks/>
          </p:cNvSpPr>
          <p:nvPr/>
        </p:nvSpPr>
        <p:spPr>
          <a:xfrm>
            <a:off x="2595538" y="5072074"/>
            <a:ext cx="1643074" cy="571504"/>
          </a:xfrm>
          <a:prstGeom prst="rect">
            <a:avLst/>
          </a:prstGeom>
        </p:spPr>
        <p:txBody>
          <a:bodyPr/>
          <a:lstStyle/>
          <a:p>
            <a:pPr lvl="0" fontAlgn="auto" hangingPunct="0">
              <a:spcBef>
                <a:spcPts val="0"/>
              </a:spcBef>
              <a:spcAft>
                <a:spcPts val="0"/>
              </a:spcAft>
              <a:defRPr/>
            </a:pPr>
            <a:r>
              <a:rPr lang="zh-CN" altLang="en-US" sz="2800" dirty="0" smtClean="0">
                <a:solidFill>
                  <a:srgbClr val="FF0000"/>
                </a:solidFill>
                <a:latin typeface="华文细黑" pitchFamily="2" charset="-122"/>
                <a:ea typeface="华文细黑" pitchFamily="2" charset="-122"/>
              </a:rPr>
              <a:t>自矜</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32" name="文本占位符 2"/>
          <p:cNvSpPr txBox="1">
            <a:spLocks/>
          </p:cNvSpPr>
          <p:nvPr/>
        </p:nvSpPr>
        <p:spPr>
          <a:xfrm>
            <a:off x="2452662" y="5715016"/>
            <a:ext cx="1643074" cy="571504"/>
          </a:xfrm>
          <a:prstGeom prst="rect">
            <a:avLst/>
          </a:prstGeom>
        </p:spPr>
        <p:txBody>
          <a:bodyPr/>
          <a:lstStyle/>
          <a:p>
            <a:pPr lvl="0" fontAlgn="auto" hangingPunct="0">
              <a:spcBef>
                <a:spcPts val="0"/>
              </a:spcBef>
              <a:spcAft>
                <a:spcPts val="0"/>
              </a:spcAft>
              <a:defRPr/>
            </a:pPr>
            <a:r>
              <a:rPr lang="zh-CN" altLang="en-US" sz="2800" dirty="0" smtClean="0">
                <a:solidFill>
                  <a:srgbClr val="FF0000"/>
                </a:solidFill>
                <a:latin typeface="华文细黑" pitchFamily="2" charset="-122"/>
                <a:ea typeface="华文细黑" pitchFamily="2" charset="-122"/>
              </a:rPr>
              <a:t>熟能生巧　</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Effect transition="in" filter="blinds(horizontal)">
                                      <p:cBhvr>
                                        <p:cTn id="7" dur="500"/>
                                        <p:tgtEl>
                                          <p:spTgt spid="2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1">
                                            <p:txEl>
                                              <p:pRg st="0" end="0"/>
                                            </p:txEl>
                                          </p:spTgt>
                                        </p:tgtEl>
                                        <p:attrNameLst>
                                          <p:attrName>style.visibility</p:attrName>
                                        </p:attrNameLst>
                                      </p:cBhvr>
                                      <p:to>
                                        <p:strVal val="visible"/>
                                      </p:to>
                                    </p:set>
                                    <p:animEffect transition="in" filter="blinds(horizontal)">
                                      <p:cBhvr>
                                        <p:cTn id="10" dur="500"/>
                                        <p:tgtEl>
                                          <p:spTgt spid="31">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2">
                                            <p:txEl>
                                              <p:pRg st="0" end="0"/>
                                            </p:txEl>
                                          </p:spTgt>
                                        </p:tgtEl>
                                        <p:attrNameLst>
                                          <p:attrName>style.visibility</p:attrName>
                                        </p:attrNameLst>
                                      </p:cBhvr>
                                      <p:to>
                                        <p:strVal val="visible"/>
                                      </p:to>
                                    </p:set>
                                    <p:animEffect transition="in" filter="blinds(horizontal)">
                                      <p:cBhvr>
                                        <p:cTn id="13" dur="500"/>
                                        <p:tgtEl>
                                          <p:spTgt spid="32">
                                            <p:txEl>
                                              <p:pRg st="0" end="0"/>
                                            </p:txEl>
                                          </p:spTgt>
                                        </p:tgtEl>
                                      </p:cBhvr>
                                    </p:animEffect>
                                  </p:childTnLst>
                                </p:cTn>
                              </p:par>
                            </p:childTnLst>
                          </p:cTn>
                        </p:par>
                      </p:childTnLst>
                    </p:cTn>
                  </p:par>
                </p:childTnLst>
              </p:cTn>
              <p:nextCondLst>
                <p:cond evt="onClick" delay="0">
                  <p:tgtEl>
                    <p:spTgt spid="6"/>
                  </p:tgtEl>
                </p:cond>
              </p:nextCondLst>
            </p:seq>
          </p:childTnLst>
        </p:cTn>
      </p:par>
    </p:tnLst>
    <p:bldLst>
      <p:bldP spid="25" grpId="0" build="p"/>
      <p:bldP spid="31" grpId="0" build="p"/>
      <p:bldP spid="32"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●教学反思</a:t>
            </a:r>
            <a:endParaRPr lang="zh-CN" altLang="en-US"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_矩形 32">
            <a:extLst>
              <a:ext uri="{FF2B5EF4-FFF2-40B4-BE49-F238E27FC236}">
                <a16:creationId xmlns:a16="http://schemas.microsoft.com/office/drawing/2014/main" xmlns="" id="{AC2404D8-1096-43E0-BE36-6CCF97BF0892}"/>
              </a:ext>
            </a:extLst>
          </p:cNvPr>
          <p:cNvSpPr/>
          <p:nvPr/>
        </p:nvSpPr>
        <p:spPr>
          <a:xfrm>
            <a:off x="1329368" y="1068108"/>
            <a:ext cx="9533264" cy="4149987"/>
          </a:xfrm>
          <a:prstGeom prst="rect">
            <a:avLst/>
          </a:prstGeom>
          <a:solidFill>
            <a:srgbClr val="FCFCFD"/>
          </a:solidFill>
          <a:ln w="12700">
            <a:miter lim="400000"/>
          </a:ln>
          <a:effectLst>
            <a:outerShdw blurRad="254000" dist="38100" dir="5400000" rotWithShape="0">
              <a:srgbClr val="969F98">
                <a:alpha val="20000"/>
              </a:srgbClr>
            </a:outerShdw>
          </a:effectLst>
        </p:spPr>
        <p:txBody>
          <a:bodyPr lIns="45719" rIns="45719" anchor="ctr"/>
          <a:lstStyle/>
          <a:p>
            <a:pPr algn="ctr">
              <a:defRPr>
                <a:solidFill>
                  <a:srgbClr val="FFFFFF"/>
                </a:solidFill>
              </a:defRPr>
            </a:pPr>
            <a:endParaRPr/>
          </a:p>
        </p:txBody>
      </p:sp>
      <p:sp>
        <p:nvSpPr>
          <p:cNvPr id="23" name="PA_矩形 27">
            <a:extLst>
              <a:ext uri="{FF2B5EF4-FFF2-40B4-BE49-F238E27FC236}">
                <a16:creationId xmlns:a16="http://schemas.microsoft.com/office/drawing/2014/main" xmlns="" id="{7D9F7A5A-F560-4729-9810-15C7C0286593}"/>
              </a:ext>
            </a:extLst>
          </p:cNvPr>
          <p:cNvSpPr/>
          <p:nvPr/>
        </p:nvSpPr>
        <p:spPr>
          <a:xfrm>
            <a:off x="2264298" y="1639905"/>
            <a:ext cx="7489375" cy="3085239"/>
          </a:xfrm>
          <a:prstGeom prst="rect">
            <a:avLst/>
          </a:prstGeom>
          <a:ln w="25400">
            <a:solidFill>
              <a:srgbClr val="92D050"/>
            </a:solidFill>
            <a:miter/>
          </a:ln>
        </p:spPr>
        <p:txBody>
          <a:bodyPr lIns="45719" rIns="45719" anchor="ctr"/>
          <a:lstStyle/>
          <a:p>
            <a:pPr algn="ctr">
              <a:defRPr>
                <a:solidFill>
                  <a:srgbClr val="FFFFFF"/>
                </a:solidFill>
              </a:defRPr>
            </a:pPr>
            <a:endParaRPr/>
          </a:p>
        </p:txBody>
      </p:sp>
      <p:sp>
        <p:nvSpPr>
          <p:cNvPr id="34" name="文本框 17">
            <a:extLst>
              <a:ext uri="{FF2B5EF4-FFF2-40B4-BE49-F238E27FC236}">
                <a16:creationId xmlns:a16="http://schemas.microsoft.com/office/drawing/2014/main" xmlns="" id="{F49658A0-EB8F-4A63-9ED6-6C317E9FE03E}"/>
              </a:ext>
            </a:extLst>
          </p:cNvPr>
          <p:cNvSpPr txBox="1"/>
          <p:nvPr/>
        </p:nvSpPr>
        <p:spPr>
          <a:xfrm>
            <a:off x="5257237" y="1064988"/>
            <a:ext cx="1677525" cy="144655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lIns="45719" rIns="45719">
            <a:spAutoFit/>
          </a:bodyPr>
          <a:lstStyle/>
          <a:p>
            <a:pPr algn="ctr">
              <a:defRPr sz="8000" b="1">
                <a:solidFill>
                  <a:srgbClr val="60BAAB"/>
                </a:solidFill>
                <a:latin typeface="微软雅黑 Light"/>
                <a:ea typeface="微软雅黑 Light"/>
                <a:cs typeface="微软雅黑 Light"/>
                <a:sym typeface="微软雅黑 Light"/>
              </a:defRPr>
            </a:pPr>
            <a:r>
              <a:rPr sz="8800" dirty="0">
                <a:solidFill>
                  <a:srgbClr val="EB6FC8"/>
                </a:solidFill>
              </a:rPr>
              <a:t>E</a:t>
            </a:r>
            <a:r>
              <a:rPr sz="4400" dirty="0">
                <a:solidFill>
                  <a:srgbClr val="000000"/>
                </a:solidFill>
              </a:rPr>
              <a:t>ND</a:t>
            </a:r>
          </a:p>
        </p:txBody>
      </p:sp>
      <p:sp>
        <p:nvSpPr>
          <p:cNvPr id="35" name="文本框 34">
            <a:extLst>
              <a:ext uri="{FF2B5EF4-FFF2-40B4-BE49-F238E27FC236}">
                <a16:creationId xmlns:a16="http://schemas.microsoft.com/office/drawing/2014/main" xmlns="" id="{9D397429-E888-4BEC-9727-26492EBA1831}"/>
              </a:ext>
            </a:extLst>
          </p:cNvPr>
          <p:cNvSpPr txBox="1"/>
          <p:nvPr/>
        </p:nvSpPr>
        <p:spPr>
          <a:xfrm>
            <a:off x="2082103" y="3045197"/>
            <a:ext cx="7937500" cy="830262"/>
          </a:xfrm>
          <a:prstGeom prst="rect">
            <a:avLst/>
          </a:prstGeom>
          <a:noFill/>
        </p:spPr>
        <p:txBody>
          <a:bodyPr>
            <a:spAutoFit/>
          </a:bodyPr>
          <a:lstStyle/>
          <a:p>
            <a:pPr algn="ctr" fontAlgn="auto">
              <a:spcBef>
                <a:spcPts val="0"/>
              </a:spcBef>
              <a:spcAft>
                <a:spcPts val="0"/>
              </a:spcAft>
              <a:defRPr/>
            </a:pPr>
            <a:r>
              <a:rPr lang="zh-CN" altLang="en-US" sz="4800" dirty="0">
                <a:ea typeface="黑体" panose="02010609060101010101" pitchFamily="49" charset="-122"/>
                <a:cs typeface="Times New Roman" panose="02020603050405020304" pitchFamily="18" charset="0"/>
                <a:sym typeface="+mn-lt"/>
              </a:rPr>
              <a:t>感谢观看  下节课再会</a:t>
            </a:r>
          </a:p>
        </p:txBody>
      </p:sp>
      <p:sp>
        <p:nvSpPr>
          <p:cNvPr id="36" name="直接连接符 13">
            <a:extLst>
              <a:ext uri="{FF2B5EF4-FFF2-40B4-BE49-F238E27FC236}">
                <a16:creationId xmlns:a16="http://schemas.microsoft.com/office/drawing/2014/main" xmlns="" id="{331CAD98-F379-43E0-AE1A-81C1E2130001}"/>
              </a:ext>
            </a:extLst>
          </p:cNvPr>
          <p:cNvSpPr/>
          <p:nvPr/>
        </p:nvSpPr>
        <p:spPr>
          <a:xfrm>
            <a:off x="2711624" y="2708920"/>
            <a:ext cx="6594476" cy="0"/>
          </a:xfrm>
          <a:prstGeom prst="line">
            <a:avLst/>
          </a:prstGeom>
          <a:ln w="57150">
            <a:solidFill>
              <a:srgbClr val="00B050"/>
            </a:solidFill>
            <a:headEnd type="oval"/>
            <a:tailEnd type="oval"/>
          </a:ln>
        </p:spPr>
        <p:txBody>
          <a:bodyPr lIns="45719" rIns="45719"/>
          <a:lstStyle/>
          <a:p>
            <a:endParaRPr/>
          </a:p>
        </p:txBody>
      </p:sp>
      <p:grpSp>
        <p:nvGrpSpPr>
          <p:cNvPr id="15" name="组合 1">
            <a:extLst>
              <a:ext uri="{FF2B5EF4-FFF2-40B4-BE49-F238E27FC236}">
                <a16:creationId xmlns:a16="http://schemas.microsoft.com/office/drawing/2014/main" xmlns="" id="{81A1749C-5C77-43A1-B4CB-B860774FA155}"/>
              </a:ext>
            </a:extLst>
          </p:cNvPr>
          <p:cNvGrpSpPr/>
          <p:nvPr/>
        </p:nvGrpSpPr>
        <p:grpSpPr>
          <a:xfrm rot="10800000">
            <a:off x="-1604504" y="2147666"/>
            <a:ext cx="3687215" cy="2719713"/>
            <a:chOff x="0" y="0"/>
            <a:chExt cx="3687214" cy="2719712"/>
          </a:xfrm>
        </p:grpSpPr>
        <p:sp>
          <p:nvSpPr>
            <p:cNvPr id="21" name="直接连接符 33">
              <a:extLst>
                <a:ext uri="{FF2B5EF4-FFF2-40B4-BE49-F238E27FC236}">
                  <a16:creationId xmlns:a16="http://schemas.microsoft.com/office/drawing/2014/main" xmlns="" id="{1FFB4BD1-105E-4C3B-8CF0-2FA378BAE89E}"/>
                </a:ext>
              </a:extLst>
            </p:cNvPr>
            <p:cNvSpPr/>
            <p:nvPr/>
          </p:nvSpPr>
          <p:spPr>
            <a:xfrm flipH="1">
              <a:off x="0" y="539955"/>
              <a:ext cx="2592288" cy="2179757"/>
            </a:xfrm>
            <a:prstGeom prst="line">
              <a:avLst/>
            </a:prstGeom>
            <a:noFill/>
            <a:ln w="76200" cap="flat">
              <a:solidFill>
                <a:srgbClr val="EB6FC8"/>
              </a:solidFill>
              <a:prstDash val="solid"/>
              <a:round/>
            </a:ln>
            <a:effectLst/>
          </p:spPr>
          <p:txBody>
            <a:bodyPr wrap="square" lIns="45719" tIns="45719" rIns="45719" bIns="45719" numCol="1" anchor="t">
              <a:noAutofit/>
            </a:bodyPr>
            <a:lstStyle/>
            <a:p>
              <a:endParaRPr/>
            </a:p>
          </p:txBody>
        </p:sp>
        <p:sp>
          <p:nvSpPr>
            <p:cNvPr id="24" name="直接连接符 34">
              <a:extLst>
                <a:ext uri="{FF2B5EF4-FFF2-40B4-BE49-F238E27FC236}">
                  <a16:creationId xmlns:a16="http://schemas.microsoft.com/office/drawing/2014/main" xmlns="" id="{691E65D7-1D0C-4C8B-B0E5-C300AAFB5E02}"/>
                </a:ext>
              </a:extLst>
            </p:cNvPr>
            <p:cNvSpPr/>
            <p:nvPr/>
          </p:nvSpPr>
          <p:spPr>
            <a:xfrm flipH="1">
              <a:off x="1094926" y="-1"/>
              <a:ext cx="2592289" cy="2179757"/>
            </a:xfrm>
            <a:prstGeom prst="line">
              <a:avLst/>
            </a:prstGeom>
            <a:noFill/>
            <a:ln w="12700" cap="flat">
              <a:solidFill>
                <a:srgbClr val="EB6FC8"/>
              </a:solidFill>
              <a:prstDash val="solid"/>
              <a:round/>
            </a:ln>
            <a:effectLst/>
          </p:spPr>
          <p:txBody>
            <a:bodyPr wrap="square" lIns="45719" tIns="45719" rIns="45719" bIns="45719" numCol="1" anchor="t">
              <a:noAutofit/>
            </a:bodyPr>
            <a:lstStyle/>
            <a:p>
              <a:endParaRPr/>
            </a:p>
          </p:txBody>
        </p:sp>
      </p:grpSp>
      <p:grpSp>
        <p:nvGrpSpPr>
          <p:cNvPr id="25" name="组合 2">
            <a:extLst>
              <a:ext uri="{FF2B5EF4-FFF2-40B4-BE49-F238E27FC236}">
                <a16:creationId xmlns:a16="http://schemas.microsoft.com/office/drawing/2014/main" xmlns="" id="{02D15556-E9EF-4FDA-935E-E2332CA5E94A}"/>
              </a:ext>
            </a:extLst>
          </p:cNvPr>
          <p:cNvGrpSpPr/>
          <p:nvPr/>
        </p:nvGrpSpPr>
        <p:grpSpPr>
          <a:xfrm rot="10800000">
            <a:off x="10311837" y="1544375"/>
            <a:ext cx="3230038" cy="3097814"/>
            <a:chOff x="0" y="0"/>
            <a:chExt cx="3230037" cy="3097813"/>
          </a:xfrm>
        </p:grpSpPr>
        <p:sp>
          <p:nvSpPr>
            <p:cNvPr id="26" name="直接连接符 41">
              <a:extLst>
                <a:ext uri="{FF2B5EF4-FFF2-40B4-BE49-F238E27FC236}">
                  <a16:creationId xmlns:a16="http://schemas.microsoft.com/office/drawing/2014/main" xmlns="" id="{480355CE-8991-4A71-AD90-253802C1BCCD}"/>
                </a:ext>
              </a:extLst>
            </p:cNvPr>
            <p:cNvSpPr/>
            <p:nvPr/>
          </p:nvSpPr>
          <p:spPr>
            <a:xfrm flipH="1">
              <a:off x="0" y="918056"/>
              <a:ext cx="2592289" cy="2179757"/>
            </a:xfrm>
            <a:prstGeom prst="line">
              <a:avLst/>
            </a:prstGeom>
            <a:noFill/>
            <a:ln w="76200" cap="flat">
              <a:solidFill>
                <a:srgbClr val="92D050"/>
              </a:solidFill>
              <a:prstDash val="solid"/>
              <a:round/>
            </a:ln>
            <a:effectLst/>
          </p:spPr>
          <p:txBody>
            <a:bodyPr wrap="square" lIns="45719" tIns="45719" rIns="45719" bIns="45719" numCol="1" anchor="t">
              <a:noAutofit/>
            </a:bodyPr>
            <a:lstStyle/>
            <a:p>
              <a:endParaRPr/>
            </a:p>
          </p:txBody>
        </p:sp>
        <p:sp>
          <p:nvSpPr>
            <p:cNvPr id="27" name="直接连接符 42">
              <a:extLst>
                <a:ext uri="{FF2B5EF4-FFF2-40B4-BE49-F238E27FC236}">
                  <a16:creationId xmlns:a16="http://schemas.microsoft.com/office/drawing/2014/main" xmlns="" id="{4230E9B0-E0A8-4EEB-A61A-3C76BCDBE17B}"/>
                </a:ext>
              </a:extLst>
            </p:cNvPr>
            <p:cNvSpPr/>
            <p:nvPr/>
          </p:nvSpPr>
          <p:spPr>
            <a:xfrm flipH="1">
              <a:off x="637749" y="-1"/>
              <a:ext cx="2592289" cy="2179757"/>
            </a:xfrm>
            <a:prstGeom prst="line">
              <a:avLst/>
            </a:prstGeom>
            <a:noFill/>
            <a:ln w="12700" cap="flat">
              <a:solidFill>
                <a:srgbClr val="92D050"/>
              </a:solidFill>
              <a:prstDash val="solid"/>
              <a:round/>
            </a:ln>
            <a:effectLst/>
          </p:spPr>
          <p:txBody>
            <a:bodyPr wrap="square" lIns="45719" tIns="45719" rIns="45719" bIns="45719" numCol="1" anchor="t">
              <a:noAutofit/>
            </a:bodyPr>
            <a:lstStyle/>
            <a:p>
              <a:endParaRPr/>
            </a:p>
          </p:txBody>
        </p:sp>
      </p:grpSp>
    </p:spTree>
    <p:extLst>
      <p:ext uri="{BB962C8B-B14F-4D97-AF65-F5344CB8AC3E}">
        <p14:creationId xmlns:p14="http://schemas.microsoft.com/office/powerpoint/2010/main" xmlns="" val="1697901688"/>
      </p:ext>
    </p:extLst>
  </p:cSld>
  <p:clrMapOvr>
    <a:masterClrMapping/>
  </p:clrMapOvr>
  <p:transition spd="slow" advTm="7441"/>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●知识链接</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85926"/>
            <a:ext cx="10930014" cy="1857388"/>
          </a:xfrm>
        </p:spPr>
        <p:txBody>
          <a:bodyPr/>
          <a:lstStyle/>
          <a:p>
            <a:pPr algn="ctr"/>
            <a:r>
              <a:rPr lang="zh-CN" altLang="en-US" dirty="0" smtClean="0"/>
              <a:t>六艺</a:t>
            </a:r>
          </a:p>
          <a:p>
            <a:r>
              <a:rPr lang="zh-CN" altLang="en-US" dirty="0" smtClean="0"/>
              <a:t>六艺是中国古代君子的六门必修课</a:t>
            </a:r>
            <a:r>
              <a:rPr lang="en-US" dirty="0" smtClean="0"/>
              <a:t>,</a:t>
            </a:r>
            <a:r>
              <a:rPr lang="zh-CN" altLang="en-US" dirty="0" smtClean="0"/>
              <a:t>现代多指六种技能</a:t>
            </a:r>
            <a:r>
              <a:rPr lang="en-US" dirty="0" smtClean="0"/>
              <a:t>:</a:t>
            </a:r>
            <a:r>
              <a:rPr lang="zh-CN" altLang="en-US" dirty="0" smtClean="0"/>
              <a:t>礼、乐、射、御、书、数。</a:t>
            </a:r>
          </a:p>
          <a:p>
            <a:r>
              <a:rPr lang="en-US" dirty="0" smtClean="0"/>
              <a:t>“</a:t>
            </a:r>
            <a:r>
              <a:rPr lang="zh-CN" altLang="en-US" dirty="0" smtClean="0"/>
              <a:t>六艺</a:t>
            </a:r>
            <a:r>
              <a:rPr lang="en-US" dirty="0" smtClean="0"/>
              <a:t>”</a:t>
            </a:r>
            <a:r>
              <a:rPr lang="zh-CN" altLang="en-US" dirty="0" smtClean="0"/>
              <a:t>教育对后世人文课程体系的形成有深远的影响。首先</a:t>
            </a:r>
            <a:r>
              <a:rPr lang="en-US" dirty="0" smtClean="0"/>
              <a:t>,</a:t>
            </a:r>
            <a:r>
              <a:rPr lang="zh-CN" altLang="en-US" dirty="0" smtClean="0"/>
              <a:t>在课程设置上更重视礼乐教育。即便是射、御两科也逐渐与礼乐教育相关联</a:t>
            </a:r>
            <a:r>
              <a:rPr lang="en-US" dirty="0" smtClean="0"/>
              <a:t>,</a:t>
            </a:r>
            <a:r>
              <a:rPr lang="zh-CN" altLang="en-US" dirty="0" smtClean="0"/>
              <a:t>要求射御尊礼</a:t>
            </a:r>
            <a:r>
              <a:rPr lang="en-US" dirty="0" smtClean="0"/>
              <a:t>,</a:t>
            </a:r>
            <a:r>
              <a:rPr lang="zh-CN" altLang="en-US" dirty="0" smtClean="0"/>
              <a:t>合乎礼节。周公还创制了</a:t>
            </a:r>
            <a:r>
              <a:rPr lang="en-US" dirty="0" smtClean="0"/>
              <a:t>“</a:t>
            </a:r>
            <a:r>
              <a:rPr lang="zh-CN" altLang="en-US" dirty="0" smtClean="0"/>
              <a:t>礼射</a:t>
            </a:r>
            <a:r>
              <a:rPr lang="en-US" dirty="0" smtClean="0"/>
              <a:t>”</a:t>
            </a:r>
            <a:r>
              <a:rPr lang="zh-CN" altLang="en-US" dirty="0" smtClean="0"/>
              <a:t>制度</a:t>
            </a:r>
            <a:r>
              <a:rPr lang="en-US" dirty="0" smtClean="0"/>
              <a:t>,</a:t>
            </a:r>
            <a:r>
              <a:rPr lang="zh-CN" altLang="en-US" dirty="0" smtClean="0"/>
              <a:t>以表祭祀之敬</a:t>
            </a:r>
            <a:r>
              <a:rPr lang="en-US" dirty="0" smtClean="0"/>
              <a:t>,</a:t>
            </a:r>
            <a:r>
              <a:rPr lang="zh-CN" altLang="en-US" dirty="0" smtClean="0"/>
              <a:t>君臣之礼</a:t>
            </a:r>
            <a:r>
              <a:rPr lang="en-US" dirty="0" smtClean="0"/>
              <a:t>,</a:t>
            </a:r>
            <a:r>
              <a:rPr lang="zh-CN" altLang="en-US" dirty="0" smtClean="0"/>
              <a:t>长幼之序。这种思想由孔子继承</a:t>
            </a:r>
            <a:r>
              <a:rPr lang="en-US" dirty="0" smtClean="0"/>
              <a:t>,</a:t>
            </a:r>
            <a:r>
              <a:rPr lang="zh-CN" altLang="en-US" dirty="0" smtClean="0"/>
              <a:t>对后世的课程设置坚持以礼乐教育为核心并逐渐走向人文化产生了一定的影响</a:t>
            </a:r>
            <a:r>
              <a:rPr lang="zh-CN" altLang="en-US" dirty="0" smtClean="0"/>
              <a:t>。</a:t>
            </a:r>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881026" y="1785926"/>
            <a:ext cx="10930014" cy="1857388"/>
          </a:xfrm>
        </p:spPr>
        <p:txBody>
          <a:bodyPr/>
          <a:lstStyle/>
          <a:p>
            <a:r>
              <a:rPr lang="zh-CN" altLang="en-US" dirty="0" smtClean="0"/>
              <a:t>其次</a:t>
            </a:r>
            <a:r>
              <a:rPr lang="en-US" dirty="0" smtClean="0"/>
              <a:t>,“</a:t>
            </a:r>
            <a:r>
              <a:rPr lang="zh-CN" altLang="en-US" dirty="0" smtClean="0"/>
              <a:t>六艺</a:t>
            </a:r>
            <a:r>
              <a:rPr lang="en-US" dirty="0" smtClean="0"/>
              <a:t>”</a:t>
            </a:r>
            <a:r>
              <a:rPr lang="zh-CN" altLang="en-US" dirty="0" smtClean="0"/>
              <a:t>教育之中</a:t>
            </a:r>
            <a:r>
              <a:rPr lang="en-US" dirty="0" smtClean="0"/>
              <a:t>,</a:t>
            </a:r>
            <a:r>
              <a:rPr lang="zh-CN" altLang="en-US" dirty="0" smtClean="0"/>
              <a:t>礼、乐、书、数之教为文</a:t>
            </a:r>
            <a:r>
              <a:rPr lang="en-US" dirty="0" smtClean="0"/>
              <a:t>,</a:t>
            </a:r>
            <a:r>
              <a:rPr lang="zh-CN" altLang="en-US" dirty="0" smtClean="0"/>
              <a:t>射御之教为武</a:t>
            </a:r>
            <a:r>
              <a:rPr lang="en-US" dirty="0" smtClean="0"/>
              <a:t>,</a:t>
            </a:r>
            <a:r>
              <a:rPr lang="zh-CN" altLang="en-US" dirty="0" smtClean="0"/>
              <a:t>所以</a:t>
            </a:r>
            <a:r>
              <a:rPr lang="en-US" dirty="0" smtClean="0"/>
              <a:t>“</a:t>
            </a:r>
            <a:r>
              <a:rPr lang="zh-CN" altLang="en-US" dirty="0" smtClean="0"/>
              <a:t>六艺</a:t>
            </a:r>
            <a:r>
              <a:rPr lang="en-US" dirty="0" smtClean="0"/>
              <a:t>”</a:t>
            </a:r>
            <a:r>
              <a:rPr lang="zh-CN" altLang="en-US" dirty="0" smtClean="0"/>
              <a:t>教育是典型的文武兼备的教育。而且从人的发展来说</a:t>
            </a:r>
            <a:r>
              <a:rPr lang="en-US" dirty="0" smtClean="0"/>
              <a:t>,</a:t>
            </a:r>
            <a:r>
              <a:rPr lang="zh-CN" altLang="en-US" dirty="0" smtClean="0"/>
              <a:t>六艺教育既重视人的品性的涵养</a:t>
            </a:r>
            <a:r>
              <a:rPr lang="en-US" dirty="0" smtClean="0"/>
              <a:t>,</a:t>
            </a:r>
            <a:r>
              <a:rPr lang="zh-CN" altLang="en-US" dirty="0" smtClean="0"/>
              <a:t>又重视身体的训练和音乐的熏陶。</a:t>
            </a:r>
            <a:endParaRPr lang="zh-CN"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占位符 11"/>
          <p:cNvSpPr>
            <a:spLocks noGrp="1"/>
          </p:cNvSpPr>
          <p:nvPr>
            <p:ph type="body" sz="quarter" idx="10"/>
          </p:nvPr>
        </p:nvSpPr>
        <p:spPr>
          <a:xfrm>
            <a:off x="595274" y="2285992"/>
            <a:ext cx="11001452" cy="4357718"/>
          </a:xfrm>
        </p:spPr>
        <p:txBody>
          <a:bodyPr/>
          <a:lstStyle/>
          <a:p>
            <a:r>
              <a:rPr lang="zh-CN" altLang="en-US" dirty="0" smtClean="0"/>
              <a:t>上节课我们基本了解了故事的内容</a:t>
            </a:r>
            <a:r>
              <a:rPr lang="en-US" dirty="0" smtClean="0"/>
              <a:t>,</a:t>
            </a:r>
            <a:r>
              <a:rPr lang="zh-CN" altLang="en-US" dirty="0" smtClean="0"/>
              <a:t>这堂课我们将走进课文</a:t>
            </a:r>
            <a:r>
              <a:rPr lang="en-US" dirty="0" smtClean="0"/>
              <a:t>,</a:t>
            </a:r>
            <a:r>
              <a:rPr lang="zh-CN" altLang="en-US" dirty="0" smtClean="0"/>
              <a:t>去品味文章简练生动的语言特点</a:t>
            </a:r>
            <a:r>
              <a:rPr lang="en-US" dirty="0" smtClean="0"/>
              <a:t>,</a:t>
            </a:r>
            <a:r>
              <a:rPr lang="zh-CN" altLang="en-US" dirty="0" smtClean="0"/>
              <a:t>学习本文通过对话刻画人物形象的写法。</a:t>
            </a:r>
            <a:endParaRPr lang="zh-CN" altLang="en-US" dirty="0"/>
          </a:p>
        </p:txBody>
      </p:sp>
      <p:sp>
        <p:nvSpPr>
          <p:cNvPr id="4" name="文本占位符 1">
            <a:extLst>
              <a:ext uri="{FF2B5EF4-FFF2-40B4-BE49-F238E27FC236}">
                <a16:creationId xmlns:a16="http://schemas.microsoft.com/office/drawing/2014/main" xmlns="" id="{D8EC155B-06E2-477B-B3B1-8DDE820CD0C9}"/>
              </a:ext>
            </a:extLst>
          </p:cNvPr>
          <p:cNvSpPr txBox="1">
            <a:spLocks/>
          </p:cNvSpPr>
          <p:nvPr/>
        </p:nvSpPr>
        <p:spPr>
          <a:xfrm>
            <a:off x="666712" y="1643050"/>
            <a:ext cx="10358510" cy="4357718"/>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0000FF"/>
                </a:solidFill>
                <a:effectLst/>
                <a:uLnTx/>
                <a:uFillTx/>
                <a:latin typeface="宋体"/>
                <a:ea typeface="宋体"/>
              </a:rPr>
              <a:t>◆</a:t>
            </a:r>
            <a:r>
              <a:rPr lang="zh-CN" altLang="en-US" sz="2800" b="0" dirty="0" smtClean="0">
                <a:solidFill>
                  <a:srgbClr val="0000FF"/>
                </a:solidFill>
                <a:ea typeface="黑体" panose="02010609060101010101" pitchFamily="49" charset="-122"/>
              </a:rPr>
              <a:t>课堂导入</a:t>
            </a:r>
            <a:endParaRPr kumimoji="0" lang="en-US" altLang="zh-CN" sz="2800" b="0" i="0" u="none" strike="noStrike" kern="1200" cap="none" spc="0" normalizeH="0" baseline="0" noProof="0" dirty="0" smtClean="0">
              <a:ln>
                <a:noFill/>
              </a:ln>
              <a:solidFill>
                <a:srgbClr val="0000FF"/>
              </a:solidFill>
              <a:effectLst/>
              <a:uLnTx/>
              <a:uFillTx/>
              <a:latin typeface="Times New Roman" panose="02020603050405020304" pitchFamily="18" charset="0"/>
              <a:ea typeface="黑体" panose="02010609060101010101" pitchFamily="49" charset="-122"/>
              <a:cs typeface="+mn-cs"/>
            </a:endParaRPr>
          </a:p>
          <a:p>
            <a:r>
              <a:rPr lang="zh-CN" altLang="en-US" sz="2800" b="0" dirty="0" smtClean="0">
                <a:latin typeface="华文细黑" pitchFamily="2" charset="-122"/>
                <a:ea typeface="华文细黑" pitchFamily="2" charset="-122"/>
              </a:rPr>
              <a:t>        </a:t>
            </a:r>
            <a:endParaRPr kumimoji="0" lang="zh-CN" altLang="en-US" sz="2800" b="0" i="0" u="none" strike="noStrike" kern="1200" cap="none" spc="0" normalizeH="0" baseline="0" noProof="0" dirty="0">
              <a:ln>
                <a:noFill/>
              </a:ln>
              <a:solidFill>
                <a:schemeClr val="tx1"/>
              </a:solidFill>
              <a:effectLst/>
              <a:uLnTx/>
              <a:uFillTx/>
              <a:latin typeface="华文细黑" pitchFamily="2" charset="-122"/>
              <a:ea typeface="华文细黑" pitchFamily="2" charset="-122"/>
            </a:endParaRPr>
          </a:p>
        </p:txBody>
      </p:sp>
    </p:spTree>
    <p:extLst>
      <p:ext uri="{BB962C8B-B14F-4D97-AF65-F5344CB8AC3E}">
        <p14:creationId xmlns:p14="http://schemas.microsoft.com/office/powerpoint/2010/main" xmlns="" val="4135130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81026" y="1071546"/>
            <a:ext cx="9358378" cy="1857388"/>
          </a:xfrm>
        </p:spPr>
        <p:txBody>
          <a:bodyPr/>
          <a:lstStyle/>
          <a:p>
            <a:r>
              <a:rPr lang="en-US" dirty="0" smtClean="0"/>
              <a:t>1.</a:t>
            </a:r>
            <a:r>
              <a:rPr lang="zh-CN" altLang="en-US" dirty="0" smtClean="0"/>
              <a:t>下列句中加点虚词意思相同的一项是</a:t>
            </a:r>
            <a:r>
              <a:rPr lang="en-US" dirty="0" smtClean="0"/>
              <a:t>(		)</a:t>
            </a:r>
            <a:endParaRPr lang="zh-CN" altLang="en-US" dirty="0" smtClean="0"/>
          </a:p>
          <a:p>
            <a:r>
              <a:rPr lang="en-US" dirty="0" smtClean="0"/>
              <a:t>A.</a:t>
            </a:r>
            <a:r>
              <a:rPr lang="zh-CN" altLang="en-US" dirty="0" smtClean="0"/>
              <a:t>公亦以此自矜　 </a:t>
            </a:r>
            <a:r>
              <a:rPr lang="en-US" altLang="zh-CN" dirty="0" smtClean="0"/>
              <a:t>	</a:t>
            </a:r>
            <a:r>
              <a:rPr lang="zh-CN" altLang="en-US" dirty="0" smtClean="0"/>
              <a:t>以</a:t>
            </a:r>
            <a:r>
              <a:rPr lang="zh-CN" altLang="en-US" dirty="0" smtClean="0"/>
              <a:t>钱覆其口　</a:t>
            </a:r>
          </a:p>
          <a:p>
            <a:r>
              <a:rPr lang="en-US" dirty="0" smtClean="0"/>
              <a:t>B.</a:t>
            </a:r>
            <a:r>
              <a:rPr lang="zh-CN" altLang="en-US" dirty="0" smtClean="0"/>
              <a:t>尝射于家圃</a:t>
            </a:r>
            <a:r>
              <a:rPr lang="en-US" dirty="0" smtClean="0"/>
              <a:t>	</a:t>
            </a:r>
            <a:r>
              <a:rPr lang="en-US" dirty="0" smtClean="0"/>
              <a:t>	</a:t>
            </a:r>
            <a:r>
              <a:rPr lang="zh-CN" altLang="en-US" dirty="0" smtClean="0"/>
              <a:t>乃</a:t>
            </a:r>
            <a:r>
              <a:rPr lang="zh-CN" altLang="en-US" dirty="0" smtClean="0"/>
              <a:t>取一葫芦置于地</a:t>
            </a:r>
          </a:p>
          <a:p>
            <a:r>
              <a:rPr lang="en-US" dirty="0" smtClean="0"/>
              <a:t>C.</a:t>
            </a:r>
            <a:r>
              <a:rPr lang="zh-CN" altLang="en-US" dirty="0" smtClean="0"/>
              <a:t>见其发矢十中八九</a:t>
            </a:r>
            <a:r>
              <a:rPr lang="en-US" dirty="0" smtClean="0"/>
              <a:t>	</a:t>
            </a:r>
            <a:r>
              <a:rPr lang="zh-CN" altLang="en-US" dirty="0" smtClean="0"/>
              <a:t>以钱覆其口</a:t>
            </a:r>
          </a:p>
          <a:p>
            <a:r>
              <a:rPr lang="en-US" dirty="0" smtClean="0"/>
              <a:t>D.</a:t>
            </a:r>
            <a:r>
              <a:rPr lang="zh-CN" altLang="en-US" dirty="0" smtClean="0"/>
              <a:t>自钱孔入</a:t>
            </a:r>
            <a:r>
              <a:rPr lang="en-US" dirty="0" smtClean="0"/>
              <a:t>,</a:t>
            </a:r>
            <a:r>
              <a:rPr lang="zh-CN" altLang="en-US" dirty="0" smtClean="0"/>
              <a:t>而钱不湿</a:t>
            </a:r>
            <a:r>
              <a:rPr lang="en-US" dirty="0" smtClean="0"/>
              <a:t> 	</a:t>
            </a:r>
            <a:r>
              <a:rPr lang="zh-CN" altLang="en-US" dirty="0" smtClean="0"/>
              <a:t>笑而遣之</a:t>
            </a:r>
            <a:endParaRPr lang="zh-CN" altLang="en-US" dirty="0"/>
          </a:p>
        </p:txBody>
      </p:sp>
      <p:sp>
        <p:nvSpPr>
          <p:cNvPr id="8"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4" name="文本占位符 2"/>
          <p:cNvSpPr txBox="1">
            <a:spLocks/>
          </p:cNvSpPr>
          <p:nvPr/>
        </p:nvSpPr>
        <p:spPr>
          <a:xfrm>
            <a:off x="8239140" y="1142984"/>
            <a:ext cx="2786082" cy="500066"/>
          </a:xfrm>
          <a:prstGeom prst="rect">
            <a:avLst/>
          </a:prstGeom>
        </p:spPr>
        <p:txBody>
          <a:bodyPr/>
          <a:lstStyle/>
          <a:p>
            <a:pPr lvl="0" fontAlgn="auto" hangingPunct="0">
              <a:lnSpc>
                <a:spcPct val="150000"/>
              </a:lnSpc>
              <a:spcBef>
                <a:spcPts val="0"/>
              </a:spcBef>
              <a:spcAft>
                <a:spcPts val="0"/>
              </a:spcAft>
              <a:defRPr/>
            </a:pPr>
            <a:r>
              <a:rPr lang="en-US" sz="2800" dirty="0" smtClean="0">
                <a:solidFill>
                  <a:srgbClr val="FF0000"/>
                </a:solidFill>
              </a:rPr>
              <a:t>B</a:t>
            </a:r>
            <a:endParaRPr kumimoji="0" lang="zh-CN" altLang="en-US" sz="2800" b="1" i="0" strike="noStrike" kern="1200" cap="none" spc="0" normalizeH="0" baseline="0" noProof="0" dirty="0">
              <a:ln>
                <a:noFill/>
              </a:ln>
              <a:solidFill>
                <a:srgbClr val="FF0000"/>
              </a:solidFill>
              <a:effectLst/>
              <a:uLnTx/>
              <a:uFillTx/>
              <a:latin typeface="华文宋体" pitchFamily="2" charset="-122"/>
              <a:ea typeface="华文宋体" pitchFamily="2" charset="-122"/>
            </a:endParaRPr>
          </a:p>
        </p:txBody>
      </p:sp>
      <p:sp>
        <p:nvSpPr>
          <p:cNvPr id="12" name="矩形 11"/>
          <p:cNvSpPr/>
          <p:nvPr/>
        </p:nvSpPr>
        <p:spPr>
          <a:xfrm>
            <a:off x="2818172" y="2143116"/>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13" name="矩形 12"/>
          <p:cNvSpPr/>
          <p:nvPr/>
        </p:nvSpPr>
        <p:spPr>
          <a:xfrm>
            <a:off x="5524496" y="2143116"/>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15" name="矩形 14"/>
          <p:cNvSpPr/>
          <p:nvPr/>
        </p:nvSpPr>
        <p:spPr>
          <a:xfrm>
            <a:off x="7675956" y="2783799"/>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16" name="矩形 15"/>
          <p:cNvSpPr/>
          <p:nvPr/>
        </p:nvSpPr>
        <p:spPr>
          <a:xfrm>
            <a:off x="2666976" y="2786058"/>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17" name="矩形 16"/>
          <p:cNvSpPr/>
          <p:nvPr/>
        </p:nvSpPr>
        <p:spPr>
          <a:xfrm>
            <a:off x="2381224" y="3426741"/>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18" name="矩形 17"/>
          <p:cNvSpPr/>
          <p:nvPr/>
        </p:nvSpPr>
        <p:spPr>
          <a:xfrm>
            <a:off x="6604386" y="3429000"/>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19" name="矩形 18"/>
          <p:cNvSpPr/>
          <p:nvPr/>
        </p:nvSpPr>
        <p:spPr>
          <a:xfrm>
            <a:off x="5881686" y="4071942"/>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20" name="矩形 19"/>
          <p:cNvSpPr/>
          <p:nvPr/>
        </p:nvSpPr>
        <p:spPr>
          <a:xfrm>
            <a:off x="3524232" y="4071942"/>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blinds(horizontal)">
                                      <p:cBhvr>
                                        <p:cTn id="7" dur="500"/>
                                        <p:tgtEl>
                                          <p:spTgt spid="14">
                                            <p:txEl>
                                              <p:pRg st="0" end="0"/>
                                            </p:txEl>
                                          </p:spTgt>
                                        </p:tgtEl>
                                      </p:cBhvr>
                                    </p:animEffect>
                                  </p:childTnLst>
                                </p:cTn>
                              </p:par>
                            </p:childTnLst>
                          </p:cTn>
                        </p:par>
                      </p:childTnLst>
                    </p:cTn>
                  </p:par>
                </p:childTnLst>
              </p:cTn>
              <p:nextCondLst>
                <p:cond evt="onClick" delay="0">
                  <p:tgtEl>
                    <p:spTgt spid="8"/>
                  </p:tgtEl>
                </p:cond>
              </p:nextCondLst>
            </p:seq>
          </p:childTnLst>
        </p:cTn>
      </p:par>
    </p:tnLst>
    <p:bldLst>
      <p:bldP spid="1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81026" y="1071546"/>
            <a:ext cx="10144196" cy="1857388"/>
          </a:xfrm>
        </p:spPr>
        <p:txBody>
          <a:bodyPr/>
          <a:lstStyle/>
          <a:p>
            <a:r>
              <a:rPr lang="en-US" dirty="0" smtClean="0"/>
              <a:t>2.“</a:t>
            </a:r>
            <a:r>
              <a:rPr lang="zh-CN" altLang="en-US" dirty="0" smtClean="0"/>
              <a:t>见其发矢十中八九</a:t>
            </a:r>
            <a:r>
              <a:rPr lang="en-US" dirty="0" smtClean="0"/>
              <a:t>,</a:t>
            </a:r>
            <a:r>
              <a:rPr lang="zh-CN" altLang="en-US" dirty="0" smtClean="0"/>
              <a:t>但微颔之</a:t>
            </a:r>
            <a:r>
              <a:rPr lang="en-US" dirty="0" smtClean="0"/>
              <a:t>”</a:t>
            </a:r>
            <a:r>
              <a:rPr lang="zh-CN" altLang="en-US" dirty="0" smtClean="0"/>
              <a:t>的正确意思是</a:t>
            </a:r>
            <a:r>
              <a:rPr lang="en-US" dirty="0" smtClean="0"/>
              <a:t>(	)</a:t>
            </a:r>
            <a:endParaRPr lang="zh-CN" altLang="en-US" dirty="0" smtClean="0"/>
          </a:p>
          <a:p>
            <a:r>
              <a:rPr lang="en-US" dirty="0" smtClean="0"/>
              <a:t>A.</a:t>
            </a:r>
            <a:r>
              <a:rPr lang="zh-CN" altLang="en-US" dirty="0" smtClean="0"/>
              <a:t>见陈康肃公在射箭</a:t>
            </a:r>
            <a:r>
              <a:rPr lang="en-US" dirty="0" smtClean="0"/>
              <a:t>,</a:t>
            </a:r>
            <a:r>
              <a:rPr lang="zh-CN" altLang="en-US" dirty="0" smtClean="0"/>
              <a:t>稍微点着头替他数靶数。</a:t>
            </a:r>
          </a:p>
          <a:p>
            <a:r>
              <a:rPr lang="en-US" dirty="0" smtClean="0"/>
              <a:t>B.</a:t>
            </a:r>
            <a:r>
              <a:rPr lang="zh-CN" altLang="en-US" dirty="0" smtClean="0"/>
              <a:t>见陈康肃公射出的箭十支能中八九支</a:t>
            </a:r>
            <a:r>
              <a:rPr lang="en-US" dirty="0" smtClean="0"/>
              <a:t>,</a:t>
            </a:r>
            <a:r>
              <a:rPr lang="zh-CN" altLang="en-US" dirty="0" smtClean="0"/>
              <a:t>只不过微微地点头表示赞许。</a:t>
            </a:r>
          </a:p>
          <a:p>
            <a:r>
              <a:rPr lang="en-US" dirty="0" smtClean="0"/>
              <a:t>C.</a:t>
            </a:r>
            <a:r>
              <a:rPr lang="zh-CN" altLang="en-US" dirty="0" smtClean="0"/>
              <a:t>见陈康肃公射出的箭十支能中八九支</a:t>
            </a:r>
            <a:r>
              <a:rPr lang="en-US" dirty="0" smtClean="0"/>
              <a:t>,</a:t>
            </a:r>
            <a:r>
              <a:rPr lang="zh-CN" altLang="en-US" dirty="0" smtClean="0"/>
              <a:t>不禁点头称赞。</a:t>
            </a:r>
          </a:p>
          <a:p>
            <a:r>
              <a:rPr lang="en-US" dirty="0" smtClean="0"/>
              <a:t>D.</a:t>
            </a:r>
            <a:r>
              <a:rPr lang="zh-CN" altLang="en-US" dirty="0" smtClean="0"/>
              <a:t>卖油翁见到陈康肃公射箭很准</a:t>
            </a:r>
            <a:r>
              <a:rPr lang="en-US" dirty="0" smtClean="0"/>
              <a:t>,</a:t>
            </a:r>
            <a:r>
              <a:rPr lang="zh-CN" altLang="en-US" dirty="0" smtClean="0"/>
              <a:t>点头示意。</a:t>
            </a:r>
            <a:endParaRPr lang="zh-CN" altLang="en-US" dirty="0"/>
          </a:p>
        </p:txBody>
      </p:sp>
      <p:sp>
        <p:nvSpPr>
          <p:cNvPr id="8"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4" name="文本占位符 2"/>
          <p:cNvSpPr txBox="1">
            <a:spLocks/>
          </p:cNvSpPr>
          <p:nvPr/>
        </p:nvSpPr>
        <p:spPr>
          <a:xfrm>
            <a:off x="9620232" y="1071546"/>
            <a:ext cx="1262114" cy="714380"/>
          </a:xfrm>
          <a:prstGeom prst="rect">
            <a:avLst/>
          </a:prstGeom>
        </p:spPr>
        <p:txBody>
          <a:bodyPr/>
          <a:lstStyle/>
          <a:p>
            <a:pPr lvl="0" fontAlgn="auto" hangingPunct="0">
              <a:lnSpc>
                <a:spcPct val="150000"/>
              </a:lnSpc>
              <a:spcBef>
                <a:spcPts val="0"/>
              </a:spcBef>
              <a:spcAft>
                <a:spcPts val="0"/>
              </a:spcAft>
              <a:defRPr/>
            </a:pPr>
            <a:r>
              <a:rPr lang="en-US" sz="2800" dirty="0" smtClean="0">
                <a:solidFill>
                  <a:srgbClr val="FF0000"/>
                </a:solidFill>
              </a:rPr>
              <a:t>B</a:t>
            </a:r>
            <a:endParaRPr kumimoji="0" lang="zh-CN" altLang="en-US" sz="2800" b="1" i="0" strike="noStrike" kern="1200" cap="none" spc="0" normalizeH="0" baseline="0" noProof="0" dirty="0">
              <a:ln>
                <a:noFill/>
              </a:ln>
              <a:solidFill>
                <a:srgbClr val="FF0000"/>
              </a:solidFill>
              <a:effectLst/>
              <a:uLnTx/>
              <a:uFillTx/>
              <a:latin typeface="华文宋体" pitchFamily="2" charset="-122"/>
              <a:ea typeface="华文宋体"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blinds(horizontal)">
                                      <p:cBhvr>
                                        <p:cTn id="7" dur="500"/>
                                        <p:tgtEl>
                                          <p:spTgt spid="14">
                                            <p:txEl>
                                              <p:pRg st="0" end="0"/>
                                            </p:txEl>
                                          </p:spTgt>
                                        </p:tgtEl>
                                      </p:cBhvr>
                                    </p:animEffect>
                                  </p:childTnLst>
                                </p:cTn>
                              </p:par>
                            </p:childTnLst>
                          </p:cTn>
                        </p:par>
                      </p:childTnLst>
                    </p:cTn>
                  </p:par>
                </p:childTnLst>
              </p:cTn>
              <p:nextCondLst>
                <p:cond evt="onClick" delay="0">
                  <p:tgtEl>
                    <p:spTgt spid="8"/>
                  </p:tgtEl>
                </p:cond>
              </p:nextCondLst>
            </p:seq>
          </p:childTnLst>
        </p:cTn>
      </p:par>
    </p:tnLst>
    <p:bldLst>
      <p:bldP spid="1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81026" y="1071546"/>
            <a:ext cx="10144196" cy="1857388"/>
          </a:xfrm>
        </p:spPr>
        <p:txBody>
          <a:bodyPr/>
          <a:lstStyle/>
          <a:p>
            <a:r>
              <a:rPr lang="en-US" dirty="0" smtClean="0"/>
              <a:t>3.</a:t>
            </a:r>
            <a:r>
              <a:rPr lang="zh-CN" altLang="en-US" dirty="0" smtClean="0"/>
              <a:t>下列朗读节奏划分不正确的一项是</a:t>
            </a:r>
            <a:r>
              <a:rPr lang="en-US" dirty="0" smtClean="0"/>
              <a:t>(	)</a:t>
            </a:r>
            <a:endParaRPr lang="zh-CN" altLang="en-US" dirty="0" smtClean="0"/>
          </a:p>
          <a:p>
            <a:r>
              <a:rPr lang="en-US" dirty="0" smtClean="0"/>
              <a:t>A.</a:t>
            </a:r>
            <a:r>
              <a:rPr lang="zh-CN" altLang="en-US" dirty="0" smtClean="0"/>
              <a:t>陈康肃公</a:t>
            </a:r>
            <a:r>
              <a:rPr lang="en-US" dirty="0" smtClean="0"/>
              <a:t>/</a:t>
            </a:r>
            <a:r>
              <a:rPr lang="zh-CN" altLang="en-US" dirty="0" smtClean="0"/>
              <a:t>善射</a:t>
            </a:r>
            <a:r>
              <a:rPr lang="en-US" dirty="0" smtClean="0"/>
              <a:t> </a:t>
            </a:r>
            <a:r>
              <a:rPr lang="en-US" dirty="0" smtClean="0"/>
              <a:t>			B</a:t>
            </a:r>
            <a:r>
              <a:rPr lang="en-US" dirty="0" smtClean="0"/>
              <a:t>.</a:t>
            </a:r>
            <a:r>
              <a:rPr lang="zh-CN" altLang="en-US" dirty="0" smtClean="0"/>
              <a:t>见其发矢</a:t>
            </a:r>
            <a:r>
              <a:rPr lang="en-US" dirty="0" smtClean="0"/>
              <a:t>/</a:t>
            </a:r>
            <a:r>
              <a:rPr lang="zh-CN" altLang="en-US" dirty="0" smtClean="0"/>
              <a:t>十中八九</a:t>
            </a:r>
          </a:p>
          <a:p>
            <a:r>
              <a:rPr lang="en-US" dirty="0" smtClean="0"/>
              <a:t>C.</a:t>
            </a:r>
            <a:r>
              <a:rPr lang="zh-CN" altLang="en-US" dirty="0" smtClean="0"/>
              <a:t>乃取</a:t>
            </a:r>
            <a:r>
              <a:rPr lang="en-US" dirty="0" smtClean="0"/>
              <a:t>/</a:t>
            </a:r>
            <a:r>
              <a:rPr lang="zh-CN" altLang="en-US" dirty="0" smtClean="0"/>
              <a:t>一葫芦置于地</a:t>
            </a:r>
            <a:r>
              <a:rPr lang="en-US" dirty="0" smtClean="0"/>
              <a:t>	</a:t>
            </a:r>
            <a:r>
              <a:rPr lang="en-US" dirty="0" smtClean="0"/>
              <a:t>	D</a:t>
            </a:r>
            <a:r>
              <a:rPr lang="en-US" dirty="0" smtClean="0"/>
              <a:t>.</a:t>
            </a:r>
            <a:r>
              <a:rPr lang="zh-CN" altLang="en-US" dirty="0" smtClean="0"/>
              <a:t>康肃</a:t>
            </a:r>
            <a:r>
              <a:rPr lang="en-US" dirty="0" smtClean="0"/>
              <a:t>/</a:t>
            </a:r>
            <a:r>
              <a:rPr lang="zh-CN" altLang="en-US" dirty="0" smtClean="0"/>
              <a:t>笑而遣之</a:t>
            </a:r>
            <a:endParaRPr lang="zh-CN" altLang="en-US" dirty="0"/>
          </a:p>
        </p:txBody>
      </p:sp>
      <p:sp>
        <p:nvSpPr>
          <p:cNvPr id="8"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4" name="文本占位符 2"/>
          <p:cNvSpPr txBox="1">
            <a:spLocks/>
          </p:cNvSpPr>
          <p:nvPr/>
        </p:nvSpPr>
        <p:spPr>
          <a:xfrm>
            <a:off x="7596198" y="1071546"/>
            <a:ext cx="1262114" cy="714380"/>
          </a:xfrm>
          <a:prstGeom prst="rect">
            <a:avLst/>
          </a:prstGeom>
        </p:spPr>
        <p:txBody>
          <a:bodyPr/>
          <a:lstStyle/>
          <a:p>
            <a:pPr lvl="0" fontAlgn="auto" hangingPunct="0">
              <a:lnSpc>
                <a:spcPct val="150000"/>
              </a:lnSpc>
              <a:spcBef>
                <a:spcPts val="0"/>
              </a:spcBef>
              <a:spcAft>
                <a:spcPts val="0"/>
              </a:spcAft>
              <a:defRPr/>
            </a:pPr>
            <a:r>
              <a:rPr lang="en-US" sz="2800" dirty="0" smtClean="0">
                <a:solidFill>
                  <a:srgbClr val="FF0000"/>
                </a:solidFill>
              </a:rPr>
              <a:t>C</a:t>
            </a:r>
            <a:endParaRPr kumimoji="0" lang="zh-CN" altLang="en-US" sz="2800" b="1" i="0" strike="noStrike" kern="1200" cap="none" spc="0" normalizeH="0" baseline="0" noProof="0" dirty="0">
              <a:ln>
                <a:noFill/>
              </a:ln>
              <a:solidFill>
                <a:srgbClr val="FF0000"/>
              </a:solidFill>
              <a:effectLst/>
              <a:uLnTx/>
              <a:uFillTx/>
              <a:latin typeface="华文宋体" pitchFamily="2" charset="-122"/>
              <a:ea typeface="华文宋体"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blinds(horizontal)">
                                      <p:cBhvr>
                                        <p:cTn id="7" dur="500"/>
                                        <p:tgtEl>
                                          <p:spTgt spid="14">
                                            <p:txEl>
                                              <p:pRg st="0" end="0"/>
                                            </p:txEl>
                                          </p:spTgt>
                                        </p:tgtEl>
                                      </p:cBhvr>
                                    </p:animEffect>
                                  </p:childTnLst>
                                </p:cTn>
                              </p:par>
                            </p:childTnLst>
                          </p:cTn>
                        </p:par>
                      </p:childTnLst>
                    </p:cTn>
                  </p:par>
                </p:childTnLst>
              </p:cTn>
              <p:nextCondLst>
                <p:cond evt="onClick" delay="0">
                  <p:tgtEl>
                    <p:spTgt spid="8"/>
                  </p:tgtEl>
                </p:cond>
              </p:nextCondLst>
            </p:seq>
          </p:childTnLst>
        </p:cTn>
      </p:par>
    </p:tnLst>
    <p:bldLst>
      <p:bldP spid="1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0"/>
          </p:nvPr>
        </p:nvSpPr>
        <p:spPr/>
        <p:txBody>
          <a:bodyPr/>
          <a:lstStyle/>
          <a:p>
            <a:r>
              <a:rPr lang="zh-CN" altLang="en-US" dirty="0" smtClean="0"/>
              <a:t>一、活动</a:t>
            </a:r>
            <a:r>
              <a:rPr lang="en-US" dirty="0" smtClean="0"/>
              <a:t>:</a:t>
            </a:r>
            <a:r>
              <a:rPr lang="zh-CN" altLang="en-US" dirty="0" smtClean="0"/>
              <a:t>品味赏析。</a:t>
            </a:r>
          </a:p>
          <a:p>
            <a:r>
              <a:rPr lang="en-US" dirty="0" smtClean="0"/>
              <a:t>1.</a:t>
            </a:r>
            <a:r>
              <a:rPr lang="zh-CN" altLang="en-US" dirty="0" smtClean="0"/>
              <a:t>文章第</a:t>
            </a:r>
            <a:r>
              <a:rPr lang="en-US" dirty="0" smtClean="0"/>
              <a:t>1</a:t>
            </a:r>
            <a:r>
              <a:rPr lang="zh-CN" altLang="en-US" dirty="0" smtClean="0"/>
              <a:t>段介绍了什么</a:t>
            </a:r>
            <a:r>
              <a:rPr lang="en-US" dirty="0" smtClean="0"/>
              <a:t>?</a:t>
            </a:r>
            <a:endParaRPr lang="zh-CN" altLang="en-US" dirty="0"/>
          </a:p>
        </p:txBody>
      </p:sp>
    </p:spTree>
    <p:extLst>
      <p:ext uri="{BB962C8B-B14F-4D97-AF65-F5344CB8AC3E}">
        <p14:creationId xmlns:p14="http://schemas.microsoft.com/office/powerpoint/2010/main" xmlns="" val="76979132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主题">
  <a:themeElements>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fontScheme name="1_Office 主题">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5400">
          <a:solidFill>
            <a:srgbClr val="3F403E"/>
          </a:solidFill>
          <a:miter/>
        </a:ln>
      </a:spPr>
      <a:bodyPr lIns="45719" rIns="45719" anchor="ctr"/>
      <a:lstStyle>
        <a:defPPr algn="ctr">
          <a:defRPr>
            <a:solidFill>
              <a:srgbClr val="FFFFFF"/>
            </a:solidFill>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200" b="1" i="0" u="none" strike="noStrike" cap="none" normalizeH="0" baseline="0" smtClean="0">
            <a:ln>
              <a:noFill/>
            </a:ln>
            <a:solidFill>
              <a:srgbClr val="000000"/>
            </a:solidFill>
            <a:effectLst/>
            <a:latin typeface="Times New Roman" pitchFamily="18" charset="0"/>
            <a:ea typeface="微软雅黑" pitchFamily="34" charset="-122"/>
          </a:defRPr>
        </a:defPPr>
      </a:lstStyle>
    </a:lnDef>
  </a:objectDefaults>
  <a:extraClrSchemeLst>
    <a:extraClrScheme>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章">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effectLst/>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2612</TotalTime>
  <Words>1225</Words>
  <Application>Microsoft Office PowerPoint</Application>
  <PresentationFormat>自定义</PresentationFormat>
  <Paragraphs>110</Paragraphs>
  <Slides>25</Slides>
  <Notes>1</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1_Office 主题</vt:lpstr>
      <vt:lpstr>章</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611</cp:revision>
  <dcterms:created xsi:type="dcterms:W3CDTF">2017-02-11T06:33:00Z</dcterms:created>
  <dcterms:modified xsi:type="dcterms:W3CDTF">2019-12-13T06:43:23Z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