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24"/>
  </p:notesMasterIdLst>
  <p:handoutMasterIdLst>
    <p:handoutMasterId r:id="rId25"/>
  </p:handoutMasterIdLst>
  <p:sldIdLst>
    <p:sldId id="371" r:id="rId3"/>
    <p:sldId id="429" r:id="rId4"/>
    <p:sldId id="444" r:id="rId5"/>
    <p:sldId id="428" r:id="rId6"/>
    <p:sldId id="445" r:id="rId7"/>
    <p:sldId id="443" r:id="rId8"/>
    <p:sldId id="477" r:id="rId9"/>
    <p:sldId id="524" r:id="rId10"/>
    <p:sldId id="397" r:id="rId11"/>
    <p:sldId id="511" r:id="rId12"/>
    <p:sldId id="521" r:id="rId13"/>
    <p:sldId id="494" r:id="rId14"/>
    <p:sldId id="495" r:id="rId15"/>
    <p:sldId id="533" r:id="rId16"/>
    <p:sldId id="525" r:id="rId17"/>
    <p:sldId id="534" r:id="rId18"/>
    <p:sldId id="535" r:id="rId19"/>
    <p:sldId id="500" r:id="rId20"/>
    <p:sldId id="501" r:id="rId21"/>
    <p:sldId id="476" r:id="rId22"/>
    <p:sldId id="395" r:id="rId23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088" autoAdjust="0"/>
    <p:restoredTop sz="97536" autoAdjust="0"/>
  </p:normalViewPr>
  <p:slideViewPr>
    <p:cSldViewPr>
      <p:cViewPr>
        <p:scale>
          <a:sx n="40" d="100"/>
          <a:sy n="40" d="100"/>
        </p:scale>
        <p:origin x="-558" y="-492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1922F9-717D-48C6-9265-54BFA63D79CE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="" xmlns:a16="http://schemas.microsoft.com/office/drawing/2014/main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="" xmlns:a16="http://schemas.microsoft.com/office/drawing/2014/main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="" xmlns:a16="http://schemas.microsoft.com/office/drawing/2014/main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="" xmlns:a16="http://schemas.microsoft.com/office/drawing/2014/main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="" xmlns:a16="http://schemas.microsoft.com/office/drawing/2014/main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第六单元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="" xmlns:a16="http://schemas.microsoft.com/office/drawing/2014/main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22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1" r:id="rId6"/>
    <p:sldLayoutId id="214748369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="" xmlns:a16="http://schemas.microsoft.com/office/drawing/2014/main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七年级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10116" y="4000504"/>
            <a:ext cx="26084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22.</a:t>
            </a:r>
            <a:r>
              <a:rPr lang="zh-CN" altLang="en-US" sz="3600" dirty="0" smtClean="0"/>
              <a:t>太空一日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3524232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9" name="第6单元.eps" descr="id:21475007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452530" y="1571612"/>
            <a:ext cx="9637906" cy="171451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779055" y="4925809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/>
              <a:t>第一课时</a:t>
            </a:r>
            <a:endParaRPr lang="zh-CN" alt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在飞船上看到了些什么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0960" y="1142984"/>
            <a:ext cx="11453850" cy="857256"/>
          </a:xfrm>
        </p:spPr>
        <p:txBody>
          <a:bodyPr/>
          <a:lstStyle/>
          <a:p>
            <a:r>
              <a:rPr lang="zh-CN" altLang="en-US" dirty="0" smtClean="0"/>
              <a:t>地球上各大洲和各个国家的方位</a:t>
            </a:r>
            <a:r>
              <a:rPr lang="en-US" dirty="0" smtClean="0"/>
              <a:t>,</a:t>
            </a:r>
            <a:r>
              <a:rPr lang="zh-CN" altLang="en-US" dirty="0" smtClean="0"/>
              <a:t>中国的大部分省份</a:t>
            </a:r>
            <a:r>
              <a:rPr lang="en-US" dirty="0" smtClean="0"/>
              <a:t>,</a:t>
            </a:r>
            <a:r>
              <a:rPr lang="zh-CN" altLang="en-US" dirty="0" smtClean="0"/>
              <a:t>特别是北京</a:t>
            </a:r>
            <a:r>
              <a:rPr lang="en-US" dirty="0" smtClean="0"/>
              <a:t>,</a:t>
            </a:r>
            <a:r>
              <a:rPr lang="zh-CN" altLang="en-US" dirty="0" smtClean="0"/>
              <a:t>但没有看到长城</a:t>
            </a:r>
            <a:r>
              <a:rPr lang="en-US" dirty="0" smtClean="0"/>
              <a:t>;</a:t>
            </a:r>
            <a:r>
              <a:rPr lang="zh-CN" altLang="en-US" dirty="0" smtClean="0"/>
              <a:t>还看到类似棉絮状的物体从舷窗外飘过</a:t>
            </a:r>
            <a:r>
              <a:rPr lang="en-US" dirty="0" smtClean="0"/>
              <a:t>,</a:t>
            </a:r>
            <a:r>
              <a:rPr lang="zh-CN" altLang="en-US" dirty="0" smtClean="0"/>
              <a:t>小的如米粒</a:t>
            </a:r>
            <a:r>
              <a:rPr lang="en-US" dirty="0" smtClean="0"/>
              <a:t>,</a:t>
            </a:r>
            <a:r>
              <a:rPr lang="zh-CN" altLang="en-US" dirty="0" smtClean="0"/>
              <a:t>大的如指甲盖。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归途时让</a:t>
            </a:r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惊慌的原因是什么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452398" y="1000108"/>
            <a:ext cx="11144328" cy="2071702"/>
          </a:xfrm>
        </p:spPr>
        <p:txBody>
          <a:bodyPr/>
          <a:lstStyle/>
          <a:p>
            <a:r>
              <a:rPr lang="zh-CN" altLang="en-US" dirty="0" smtClean="0"/>
              <a:t>看到舷窗玻璃出现裂纹。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二、问题</a:t>
            </a:r>
            <a:r>
              <a:rPr lang="en-US" dirty="0" smtClean="0"/>
              <a:t>:</a:t>
            </a:r>
            <a:r>
              <a:rPr lang="zh-CN" altLang="en-US" dirty="0" smtClean="0"/>
              <a:t>飞入太空</a:t>
            </a:r>
            <a:r>
              <a:rPr lang="en-US" dirty="0" smtClean="0"/>
              <a:t>,</a:t>
            </a:r>
            <a:r>
              <a:rPr lang="zh-CN" altLang="en-US" dirty="0" smtClean="0"/>
              <a:t>充满了紧张和意外</a:t>
            </a:r>
            <a:r>
              <a:rPr lang="en-US" dirty="0" smtClean="0"/>
              <a:t>,</a:t>
            </a:r>
            <a:r>
              <a:rPr lang="zh-CN" altLang="en-US" dirty="0" smtClean="0"/>
              <a:t>请结合全文说说杨利伟遇到了哪些意外。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238084" y="1142984"/>
            <a:ext cx="11572956" cy="2071702"/>
          </a:xfrm>
        </p:spPr>
        <p:txBody>
          <a:bodyPr/>
          <a:lstStyle/>
          <a:p>
            <a:r>
              <a:rPr lang="zh-CN" altLang="en-US" dirty="0" smtClean="0"/>
              <a:t>遇到的意外</a:t>
            </a:r>
            <a:r>
              <a:rPr lang="en-US" dirty="0" smtClean="0"/>
              <a:t>:</a:t>
            </a:r>
            <a:r>
              <a:rPr lang="zh-CN" altLang="en-US" dirty="0" smtClean="0"/>
              <a:t>起飞时发生飞船共振现象</a:t>
            </a:r>
            <a:r>
              <a:rPr lang="en-US" dirty="0" smtClean="0"/>
              <a:t>,</a:t>
            </a:r>
            <a:r>
              <a:rPr lang="zh-CN" altLang="en-US" dirty="0" smtClean="0"/>
              <a:t>在太空中看到类似棉絮状的物体</a:t>
            </a:r>
            <a:r>
              <a:rPr lang="en-US" dirty="0" smtClean="0"/>
              <a:t>,</a:t>
            </a:r>
            <a:r>
              <a:rPr lang="zh-CN" altLang="en-US" dirty="0" smtClean="0"/>
              <a:t>听到神秘的敲击声</a:t>
            </a:r>
            <a:r>
              <a:rPr lang="en-US" dirty="0" smtClean="0"/>
              <a:t>,</a:t>
            </a:r>
            <a:r>
              <a:rPr lang="zh-CN" altLang="en-US" dirty="0" smtClean="0"/>
              <a:t>看到舷窗玻璃出现裂纹。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三、活动</a:t>
            </a:r>
            <a:r>
              <a:rPr lang="en-US" dirty="0" smtClean="0"/>
              <a:t>:</a:t>
            </a:r>
            <a:r>
              <a:rPr lang="zh-CN" altLang="en-US" dirty="0" smtClean="0"/>
              <a:t>探究杨利伟从飞入太空到成功着陆经历的心理路程。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238084" y="1142984"/>
            <a:ext cx="11572956" cy="2071702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火箭起飞</a:t>
            </a:r>
            <a:r>
              <a:rPr lang="en-US" dirty="0" smtClean="0"/>
              <a:t>,</a:t>
            </a:r>
            <a:r>
              <a:rPr lang="zh-CN" altLang="en-US" dirty="0" smtClean="0"/>
              <a:t>非常紧张</a:t>
            </a:r>
            <a:r>
              <a:rPr lang="en-US" dirty="0" smtClean="0"/>
              <a:t>—</a:t>
            </a:r>
            <a:r>
              <a:rPr lang="zh-CN" altLang="en-US" dirty="0" smtClean="0"/>
              <a:t>飞船升起</a:t>
            </a:r>
            <a:r>
              <a:rPr lang="en-US" dirty="0" smtClean="0"/>
              <a:t>,</a:t>
            </a:r>
            <a:r>
              <a:rPr lang="zh-CN" altLang="en-US" dirty="0" smtClean="0"/>
              <a:t>稍觉释然</a:t>
            </a:r>
            <a:r>
              <a:rPr lang="en-US" dirty="0" smtClean="0"/>
              <a:t>—</a:t>
            </a:r>
            <a:r>
              <a:rPr lang="zh-CN" altLang="en-US" dirty="0" smtClean="0"/>
              <a:t>火箭加速</a:t>
            </a:r>
            <a:r>
              <a:rPr lang="en-US" dirty="0" smtClean="0"/>
              <a:t>,</a:t>
            </a:r>
            <a:r>
              <a:rPr lang="zh-CN" altLang="en-US" dirty="0" smtClean="0"/>
              <a:t>感觉还好</a:t>
            </a:r>
            <a:r>
              <a:rPr lang="en-US" dirty="0" smtClean="0"/>
              <a:t>—</a:t>
            </a:r>
            <a:r>
              <a:rPr lang="zh-CN" altLang="en-US" dirty="0" smtClean="0"/>
              <a:t>火箭和飞船急剧抖动</a:t>
            </a:r>
            <a:r>
              <a:rPr lang="en-US" dirty="0" smtClean="0"/>
              <a:t>,</a:t>
            </a:r>
            <a:r>
              <a:rPr lang="zh-CN" altLang="en-US" dirty="0" smtClean="0"/>
              <a:t>极度痛苦</a:t>
            </a:r>
            <a:r>
              <a:rPr lang="en-US" dirty="0" smtClean="0"/>
              <a:t>—</a:t>
            </a:r>
            <a:r>
              <a:rPr lang="zh-CN" altLang="en-US" dirty="0" smtClean="0"/>
              <a:t>共振过后</a:t>
            </a:r>
            <a:r>
              <a:rPr lang="en-US" dirty="0" smtClean="0"/>
              <a:t>,</a:t>
            </a:r>
            <a:r>
              <a:rPr lang="zh-CN" altLang="en-US" dirty="0" smtClean="0"/>
              <a:t>轻松和舒服</a:t>
            </a:r>
            <a:r>
              <a:rPr lang="en-US" dirty="0" smtClean="0"/>
              <a:t>—</a:t>
            </a:r>
            <a:r>
              <a:rPr lang="zh-CN" altLang="en-US" dirty="0" smtClean="0"/>
              <a:t>飞到祖国上空</a:t>
            </a:r>
            <a:r>
              <a:rPr lang="en-US" dirty="0" smtClean="0"/>
              <a:t>,</a:t>
            </a:r>
            <a:r>
              <a:rPr lang="zh-CN" altLang="en-US" dirty="0" smtClean="0"/>
              <a:t>喜悦激动</a:t>
            </a:r>
            <a:r>
              <a:rPr lang="en-US" dirty="0" smtClean="0"/>
              <a:t>(</a:t>
            </a:r>
            <a:r>
              <a:rPr lang="zh-CN" altLang="en-US" dirty="0" smtClean="0"/>
              <a:t>骄傲和自豪</a:t>
            </a:r>
            <a:r>
              <a:rPr lang="en-US" dirty="0" smtClean="0"/>
              <a:t>)—</a:t>
            </a:r>
            <a:r>
              <a:rPr lang="zh-CN" altLang="en-US" dirty="0" smtClean="0"/>
              <a:t>听到神秘敲击声</a:t>
            </a:r>
            <a:r>
              <a:rPr lang="en-US" dirty="0" smtClean="0"/>
              <a:t>,</a:t>
            </a:r>
            <a:r>
              <a:rPr lang="zh-CN" altLang="en-US" dirty="0" smtClean="0"/>
              <a:t>感到紧张</a:t>
            </a:r>
            <a:r>
              <a:rPr lang="en-US" dirty="0" smtClean="0"/>
              <a:t>—</a:t>
            </a:r>
            <a:r>
              <a:rPr lang="zh-CN" altLang="en-US" dirty="0" smtClean="0"/>
              <a:t>右舷窗出现裂纹</a:t>
            </a:r>
            <a:r>
              <a:rPr lang="en-US" dirty="0" smtClean="0"/>
              <a:t>,</a:t>
            </a:r>
            <a:r>
              <a:rPr lang="zh-CN" altLang="en-US" dirty="0" smtClean="0"/>
              <a:t>感到惊慌</a:t>
            </a:r>
            <a:r>
              <a:rPr lang="en-US" dirty="0" smtClean="0"/>
              <a:t>—</a:t>
            </a:r>
            <a:r>
              <a:rPr lang="zh-CN" altLang="en-US" dirty="0" smtClean="0"/>
              <a:t>左舷窗出现裂纹</a:t>
            </a:r>
            <a:r>
              <a:rPr lang="en-US" dirty="0" smtClean="0"/>
              <a:t>,</a:t>
            </a:r>
            <a:r>
              <a:rPr lang="zh-CN" altLang="en-US" dirty="0" smtClean="0"/>
              <a:t>反而放心</a:t>
            </a:r>
            <a:r>
              <a:rPr lang="en-US" dirty="0" smtClean="0"/>
              <a:t>—</a:t>
            </a:r>
            <a:r>
              <a:rPr lang="zh-CN" altLang="en-US" dirty="0" smtClean="0"/>
              <a:t>即将抛伞</a:t>
            </a:r>
            <a:r>
              <a:rPr lang="en-US" dirty="0" smtClean="0"/>
              <a:t>,</a:t>
            </a:r>
            <a:r>
              <a:rPr lang="zh-CN" altLang="en-US" dirty="0" smtClean="0"/>
              <a:t>屏息凝神</a:t>
            </a:r>
            <a:r>
              <a:rPr lang="en-US" dirty="0" smtClean="0"/>
              <a:t>—</a:t>
            </a:r>
            <a:r>
              <a:rPr lang="zh-CN" altLang="en-US" dirty="0" smtClean="0"/>
              <a:t>伞开平稳</a:t>
            </a:r>
            <a:r>
              <a:rPr lang="en-US" dirty="0" smtClean="0"/>
              <a:t>,</a:t>
            </a:r>
            <a:r>
              <a:rPr lang="zh-CN" altLang="en-US" dirty="0" smtClean="0"/>
              <a:t>心里踏实高兴。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●备选问题</a:t>
            </a:r>
          </a:p>
          <a:p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文章中运用小标题有什么好处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95274" y="1071546"/>
            <a:ext cx="11001452" cy="857256"/>
          </a:xfrm>
        </p:spPr>
        <p:txBody>
          <a:bodyPr/>
          <a:lstStyle/>
          <a:p>
            <a:r>
              <a:rPr lang="zh-CN" altLang="en-US" dirty="0" smtClean="0"/>
              <a:t>吸引读者</a:t>
            </a:r>
            <a:r>
              <a:rPr lang="en-US" dirty="0" smtClean="0"/>
              <a:t>,</a:t>
            </a:r>
            <a:r>
              <a:rPr lang="zh-CN" altLang="en-US" dirty="0" smtClean="0"/>
              <a:t>让读者更快更准确地把握文章内容</a:t>
            </a:r>
            <a:r>
              <a:rPr lang="en-US" dirty="0" smtClean="0"/>
              <a:t>;</a:t>
            </a:r>
            <a:r>
              <a:rPr lang="zh-CN" altLang="en-US" dirty="0" smtClean="0"/>
              <a:t>直观地展现了杨利伟遨游太空一日的过程</a:t>
            </a:r>
            <a:r>
              <a:rPr lang="en-US" dirty="0" smtClean="0"/>
              <a:t>,</a:t>
            </a:r>
            <a:r>
              <a:rPr lang="zh-CN" altLang="en-US" dirty="0" smtClean="0"/>
              <a:t>使行文条理清晰。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238084" y="1571612"/>
            <a:ext cx="11525288" cy="507209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理解、积累文中的重点生字词。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借助小标题迅速把握文章主要内容</a:t>
            </a:r>
            <a:r>
              <a:rPr lang="en-US" dirty="0" smtClean="0"/>
              <a:t>,</a:t>
            </a:r>
            <a:r>
              <a:rPr lang="zh-CN" altLang="en-US" dirty="0" smtClean="0"/>
              <a:t>培养提炼主要信息的能力。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激发兴趣</a:t>
            </a:r>
            <a:r>
              <a:rPr lang="en-US" dirty="0" smtClean="0"/>
              <a:t>,</a:t>
            </a:r>
            <a:r>
              <a:rPr lang="zh-CN" altLang="en-US" dirty="0" smtClean="0"/>
              <a:t>培养热爱科学、勇于探索的精神。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309522" y="3786190"/>
            <a:ext cx="11144328" cy="857256"/>
          </a:xfrm>
        </p:spPr>
        <p:txBody>
          <a:bodyPr/>
          <a:lstStyle/>
          <a:p>
            <a:r>
              <a:rPr lang="zh-CN" altLang="en-US" dirty="0" smtClean="0"/>
              <a:t>◉重点</a:t>
            </a:r>
            <a:r>
              <a:rPr lang="en-US" dirty="0" smtClean="0"/>
              <a:t>:</a:t>
            </a:r>
            <a:r>
              <a:rPr lang="zh-CN" altLang="en-US" dirty="0" smtClean="0"/>
              <a:t>借助小标题迅速把握文章主要内容</a:t>
            </a:r>
            <a:r>
              <a:rPr lang="en-US" dirty="0" smtClean="0"/>
              <a:t>,</a:t>
            </a:r>
            <a:r>
              <a:rPr lang="zh-CN" altLang="en-US" dirty="0" smtClean="0"/>
              <a:t>培养提炼主要信息的能力。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="" xmlns:a16="http://schemas.microsoft.com/office/drawing/2014/main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="" xmlns:a16="http://schemas.microsoft.com/office/drawing/2014/main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="" xmlns:a16="http://schemas.microsoft.com/office/drawing/2014/main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="" xmlns:a16="http://schemas.microsoft.com/office/drawing/2014/main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="" xmlns:a16="http://schemas.microsoft.com/office/drawing/2014/main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="" xmlns:a16="http://schemas.microsoft.com/office/drawing/2014/main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="" xmlns:a16="http://schemas.microsoft.com/office/drawing/2014/main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="" xmlns:a16="http://schemas.microsoft.com/office/drawing/2014/main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="" xmlns:a16="http://schemas.microsoft.com/office/drawing/2014/main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="" xmlns:a16="http://schemas.microsoft.com/office/drawing/2014/main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="" xmlns:p14="http://schemas.microsoft.com/office/powerpoint/2010/main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715700" cy="1857388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zh-CN" altLang="en-US" dirty="0" smtClean="0"/>
              <a:t>神舟五号</a:t>
            </a:r>
            <a:r>
              <a:rPr lang="en-US" dirty="0" smtClean="0"/>
              <a:t>”</a:t>
            </a:r>
            <a:r>
              <a:rPr lang="zh-CN" altLang="en-US" dirty="0" smtClean="0"/>
              <a:t>飞船是我国第</a:t>
            </a:r>
            <a:r>
              <a:rPr lang="en-US" dirty="0" smtClean="0"/>
              <a:t>1</a:t>
            </a:r>
            <a:r>
              <a:rPr lang="zh-CN" altLang="en-US" dirty="0" smtClean="0"/>
              <a:t>艘在无人飞船的基础上研制的载人飞船</a:t>
            </a:r>
            <a:r>
              <a:rPr lang="en-US" dirty="0" smtClean="0"/>
              <a:t>,</a:t>
            </a:r>
            <a:r>
              <a:rPr lang="zh-CN" altLang="en-US" dirty="0" smtClean="0"/>
              <a:t>载有</a:t>
            </a:r>
            <a:r>
              <a:rPr lang="en-US" dirty="0" smtClean="0"/>
              <a:t>1</a:t>
            </a:r>
            <a:r>
              <a:rPr lang="zh-CN" altLang="en-US" dirty="0" smtClean="0"/>
              <a:t>名航天员</a:t>
            </a:r>
            <a:r>
              <a:rPr lang="en-US" dirty="0" smtClean="0"/>
              <a:t>,</a:t>
            </a:r>
            <a:r>
              <a:rPr lang="zh-CN" altLang="en-US" dirty="0" smtClean="0"/>
              <a:t>在轨道运行了</a:t>
            </a:r>
            <a:r>
              <a:rPr lang="en-US" dirty="0" smtClean="0"/>
              <a:t>1</a:t>
            </a:r>
            <a:r>
              <a:rPr lang="zh-CN" altLang="en-US" dirty="0" smtClean="0"/>
              <a:t>天。整个飞行期间为航天员提供必要的生活和工作条件</a:t>
            </a:r>
            <a:r>
              <a:rPr lang="en-US" dirty="0" smtClean="0"/>
              <a:t>,</a:t>
            </a:r>
            <a:r>
              <a:rPr lang="zh-CN" altLang="en-US" dirty="0" smtClean="0"/>
              <a:t>同时将航天员的生理数据、电视图像发送回地面</a:t>
            </a:r>
            <a:r>
              <a:rPr lang="en-US" dirty="0" smtClean="0"/>
              <a:t>,</a:t>
            </a:r>
            <a:r>
              <a:rPr lang="zh-CN" altLang="en-US" dirty="0" smtClean="0"/>
              <a:t>并确保航天员安全返回。此次飞行标志着中国成为第三个有能力独自将人送上太空的国家</a:t>
            </a:r>
            <a:r>
              <a:rPr lang="en-US" dirty="0" smtClean="0"/>
              <a:t>,</a:t>
            </a:r>
            <a:r>
              <a:rPr lang="zh-CN" altLang="en-US" dirty="0" smtClean="0"/>
              <a:t>打破了由美国和苏联</a:t>
            </a:r>
            <a:r>
              <a:rPr lang="en-US" dirty="0" smtClean="0"/>
              <a:t>(</a:t>
            </a:r>
            <a:r>
              <a:rPr lang="zh-CN" altLang="en-US" dirty="0" smtClean="0"/>
              <a:t>俄罗斯</a:t>
            </a:r>
            <a:r>
              <a:rPr lang="en-US" dirty="0" smtClean="0"/>
              <a:t>)</a:t>
            </a:r>
            <a:r>
              <a:rPr lang="zh-CN" altLang="en-US" dirty="0" smtClean="0"/>
              <a:t>在载人航天领域的独霸局面</a:t>
            </a:r>
            <a:r>
              <a:rPr lang="en-US" dirty="0" smtClean="0"/>
              <a:t>,</a:t>
            </a:r>
            <a:r>
              <a:rPr lang="zh-CN" altLang="en-US" dirty="0" smtClean="0"/>
              <a:t>提高了我国的国际地位。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287204" cy="4357718"/>
          </a:xfrm>
        </p:spPr>
        <p:txBody>
          <a:bodyPr/>
          <a:lstStyle/>
          <a:p>
            <a:r>
              <a:rPr lang="zh-CN" altLang="en-US" dirty="0" smtClean="0"/>
              <a:t>想必大家对神秘的太空很感兴趣</a:t>
            </a:r>
            <a:r>
              <a:rPr lang="en-US" dirty="0" smtClean="0"/>
              <a:t>,</a:t>
            </a:r>
            <a:r>
              <a:rPr lang="zh-CN" altLang="en-US" dirty="0" smtClean="0"/>
              <a:t>中国飞天第一人杨利伟在太空遨游一天有怎样的发现和感受呢</a:t>
            </a:r>
            <a:r>
              <a:rPr lang="en-US" dirty="0" smtClean="0"/>
              <a:t>?</a:t>
            </a:r>
            <a:r>
              <a:rPr lang="zh-CN" altLang="en-US" dirty="0" smtClean="0"/>
              <a:t>让我们一起学习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太空一日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="" xmlns:a16="http://schemas.microsoft.com/office/drawing/2014/main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43577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9286940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阅读下面小资料</a:t>
            </a:r>
            <a:r>
              <a:rPr lang="en-US" dirty="0" smtClean="0"/>
              <a:t>,</a:t>
            </a:r>
            <a:r>
              <a:rPr lang="zh-CN" altLang="en-US" dirty="0" smtClean="0"/>
              <a:t>完成填空。</a:t>
            </a:r>
          </a:p>
          <a:p>
            <a:pPr algn="just"/>
            <a:r>
              <a:rPr lang="zh-CN" altLang="en-US" dirty="0" smtClean="0"/>
              <a:t>杨利伟</a:t>
            </a:r>
            <a:r>
              <a:rPr lang="en-US" dirty="0" smtClean="0"/>
              <a:t>,</a:t>
            </a:r>
            <a:r>
              <a:rPr lang="zh-CN" altLang="en-US" dirty="0" smtClean="0"/>
              <a:t>男</a:t>
            </a:r>
            <a:r>
              <a:rPr lang="en-US" dirty="0" smtClean="0"/>
              <a:t>,</a:t>
            </a:r>
            <a:r>
              <a:rPr lang="zh-CN" altLang="en-US" dirty="0" smtClean="0"/>
              <a:t>汉族</a:t>
            </a:r>
            <a:r>
              <a:rPr lang="en-US" dirty="0" smtClean="0"/>
              <a:t>,</a:t>
            </a:r>
            <a:r>
              <a:rPr lang="zh-CN" altLang="en-US" dirty="0" smtClean="0"/>
              <a:t>辽宁省葫芦岛市绥中县人</a:t>
            </a:r>
            <a:r>
              <a:rPr lang="en-US" dirty="0" smtClean="0"/>
              <a:t>, </a:t>
            </a:r>
            <a:r>
              <a:rPr lang="zh-CN" altLang="en-US" dirty="0" smtClean="0"/>
              <a:t>大学文化程度</a:t>
            </a:r>
            <a:r>
              <a:rPr lang="en-US" dirty="0" smtClean="0"/>
              <a:t>,</a:t>
            </a:r>
            <a:r>
              <a:rPr lang="zh-CN" altLang="en-US" dirty="0" smtClean="0"/>
              <a:t>中国共产党党员</a:t>
            </a:r>
            <a:r>
              <a:rPr lang="en-US" dirty="0" smtClean="0"/>
              <a:t>,</a:t>
            </a:r>
            <a:r>
              <a:rPr lang="zh-CN" altLang="en-US" u="sng" dirty="0" smtClean="0"/>
              <a:t>　                               　</a:t>
            </a:r>
            <a:r>
              <a:rPr lang="zh-CN" altLang="en-US" dirty="0" smtClean="0"/>
              <a:t>军衔</a:t>
            </a:r>
            <a:r>
              <a:rPr lang="en-US" dirty="0" smtClean="0"/>
              <a:t>,</a:t>
            </a:r>
            <a:r>
              <a:rPr lang="zh-CN" altLang="en-US" dirty="0" smtClean="0"/>
              <a:t>特级航天员。</a:t>
            </a:r>
            <a:r>
              <a:rPr lang="en-US" dirty="0" smtClean="0"/>
              <a:t>2003</a:t>
            </a:r>
            <a:r>
              <a:rPr lang="zh-CN" altLang="en-US" dirty="0" smtClean="0"/>
              <a:t>年</a:t>
            </a:r>
            <a:r>
              <a:rPr lang="en-US" dirty="0" smtClean="0"/>
              <a:t>10</a:t>
            </a:r>
            <a:r>
              <a:rPr lang="zh-CN" altLang="en-US" dirty="0" smtClean="0"/>
              <a:t>月</a:t>
            </a:r>
            <a:r>
              <a:rPr lang="en-US" dirty="0" smtClean="0"/>
              <a:t>15</a:t>
            </a:r>
            <a:r>
              <a:rPr lang="zh-CN" altLang="en-US" dirty="0" smtClean="0"/>
              <a:t>日北京时间</a:t>
            </a:r>
            <a:r>
              <a:rPr lang="en-US" dirty="0" smtClean="0"/>
              <a:t>9</a:t>
            </a:r>
            <a:r>
              <a:rPr lang="zh-CN" altLang="en-US" dirty="0" smtClean="0"/>
              <a:t>时</a:t>
            </a:r>
            <a:r>
              <a:rPr lang="en-US" dirty="0" smtClean="0"/>
              <a:t>,</a:t>
            </a:r>
            <a:r>
              <a:rPr lang="zh-CN" altLang="en-US" dirty="0" smtClean="0"/>
              <a:t>杨利伟乘由长征二号</a:t>
            </a:r>
            <a:r>
              <a:rPr lang="en-US" dirty="0" smtClean="0"/>
              <a:t>F</a:t>
            </a:r>
            <a:r>
              <a:rPr lang="zh-CN" altLang="en-US" dirty="0" smtClean="0"/>
              <a:t>火箭运载的</a:t>
            </a:r>
            <a:r>
              <a:rPr lang="en-US" dirty="0" smtClean="0"/>
              <a:t>“</a:t>
            </a:r>
            <a:r>
              <a:rPr lang="zh-CN" altLang="en-US" u="sng" dirty="0" smtClean="0"/>
              <a:t>　               　</a:t>
            </a:r>
            <a:r>
              <a:rPr lang="en-US" dirty="0" smtClean="0"/>
              <a:t>”</a:t>
            </a:r>
            <a:r>
              <a:rPr lang="zh-CN" altLang="en-US" dirty="0" smtClean="0"/>
              <a:t>飞船首次进入太空</a:t>
            </a:r>
            <a:r>
              <a:rPr lang="en-US" dirty="0" smtClean="0"/>
              <a:t>,</a:t>
            </a:r>
            <a:r>
              <a:rPr lang="zh-CN" altLang="en-US" dirty="0" smtClean="0"/>
              <a:t>成为中国第一位进入太空的宇航员。</a:t>
            </a:r>
            <a:r>
              <a:rPr lang="en-US" dirty="0" smtClean="0"/>
              <a:t> </a:t>
            </a:r>
            <a:endParaRPr lang="zh-CN" altLang="en-US" dirty="0" smtClean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4238612" y="2285992"/>
            <a:ext cx="3429024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中国人民解放军少将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3381356" y="3571876"/>
            <a:ext cx="1714512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神舟五号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pic>
        <p:nvPicPr>
          <p:cNvPr id="8" name="17DXACZYWRJB6T1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10239404" y="2000240"/>
            <a:ext cx="1664266" cy="1917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4214842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给下列加点的字注音或根据拼音写汉字。</a:t>
            </a:r>
          </a:p>
          <a:p>
            <a:r>
              <a:rPr lang="zh-CN" altLang="en-US" dirty="0" smtClean="0"/>
              <a:t>炽热</a:t>
            </a:r>
            <a:r>
              <a:rPr lang="en-US" dirty="0" smtClean="0"/>
              <a:t>(		)</a:t>
            </a:r>
            <a:r>
              <a:rPr lang="zh-CN" altLang="en-US" dirty="0" smtClean="0"/>
              <a:t>　</a:t>
            </a:r>
            <a:r>
              <a:rPr lang="en-US" altLang="zh-CN" dirty="0" smtClean="0"/>
              <a:t>				</a:t>
            </a:r>
            <a:r>
              <a:rPr lang="zh-CN" altLang="en-US" dirty="0" smtClean="0"/>
              <a:t>模拟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遨游</a:t>
            </a:r>
            <a:r>
              <a:rPr lang="en-US" dirty="0" smtClean="0"/>
              <a:t>(		)				</a:t>
            </a:r>
            <a:r>
              <a:rPr lang="zh-CN" altLang="en-US" dirty="0" smtClean="0"/>
              <a:t>稠密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屏息凝神</a:t>
            </a:r>
            <a:r>
              <a:rPr lang="en-US" dirty="0" smtClean="0"/>
              <a:t>(		)			</a:t>
            </a:r>
            <a:r>
              <a:rPr lang="zh-CN" altLang="en-US" dirty="0" smtClean="0"/>
              <a:t>无虞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千</a:t>
            </a:r>
            <a:r>
              <a:rPr lang="en-US" dirty="0" err="1" smtClean="0"/>
              <a:t>jūn</a:t>
            </a:r>
            <a:r>
              <a:rPr lang="en-US" dirty="0" smtClean="0"/>
              <a:t>(		)</a:t>
            </a:r>
            <a:r>
              <a:rPr lang="zh-CN" altLang="en-US" dirty="0" smtClean="0"/>
              <a:t>重负</a:t>
            </a:r>
            <a:r>
              <a:rPr lang="en-US" dirty="0" smtClean="0"/>
              <a:t>				</a:t>
            </a:r>
            <a:r>
              <a:rPr lang="zh-CN" altLang="en-US" dirty="0" smtClean="0"/>
              <a:t>惊心动</a:t>
            </a:r>
            <a:r>
              <a:rPr lang="en-US" dirty="0" err="1" smtClean="0"/>
              <a:t>pò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五脏六</a:t>
            </a:r>
            <a:r>
              <a:rPr lang="en-US" dirty="0" err="1" smtClean="0"/>
              <a:t>fǔ</a:t>
            </a:r>
            <a:r>
              <a:rPr lang="en-US" dirty="0" smtClean="0"/>
              <a:t>(		)</a:t>
            </a:r>
          </a:p>
          <a:p>
            <a:r>
              <a:rPr lang="zh-CN" altLang="en-US" dirty="0" smtClean="0"/>
              <a:t>拓展</a:t>
            </a:r>
            <a:r>
              <a:rPr lang="en-US" dirty="0" smtClean="0"/>
              <a:t>:</a:t>
            </a:r>
            <a:r>
              <a:rPr lang="zh-CN" altLang="en-US" dirty="0" smtClean="0"/>
              <a:t>我学会的生字还有</a:t>
            </a:r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738414" y="1785926"/>
            <a:ext cx="1285884" cy="714380"/>
          </a:xfrm>
        </p:spPr>
        <p:txBody>
          <a:bodyPr/>
          <a:lstStyle/>
          <a:p>
            <a:pPr indent="0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chì</a:t>
            </a:r>
            <a:endParaRPr lang="zh-CN" altLang="en-US" dirty="0"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2809852" y="2428868"/>
            <a:ext cx="1428760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cs typeface="Times New Roman" pitchFamily="18" charset="0"/>
              </a:rPr>
              <a:t>áo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华文细黑" pitchFamily="2" charset="-122"/>
              <a:cs typeface="Times New Roman" pitchFamily="18" charset="0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3595670" y="3071810"/>
            <a:ext cx="928694" cy="64296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cs typeface="Times New Roman" pitchFamily="18" charset="0"/>
              </a:rPr>
              <a:t>bǐng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华文细黑" pitchFamily="2" charset="-122"/>
              <a:cs typeface="Times New Roman" pitchFamily="18" charset="0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2881290" y="3714752"/>
            <a:ext cx="785818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钧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651728" y="2214554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595406" y="3429000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595406" y="2786058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4" name="文本占位符 2"/>
          <p:cNvSpPr txBox="1">
            <a:spLocks/>
          </p:cNvSpPr>
          <p:nvPr/>
        </p:nvSpPr>
        <p:spPr>
          <a:xfrm>
            <a:off x="8524892" y="1785926"/>
            <a:ext cx="1285884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cs typeface="Times New Roman" pitchFamily="18" charset="0"/>
              </a:rPr>
              <a:t>nǐ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华文细黑" pitchFamily="2" charset="-122"/>
              <a:cs typeface="Times New Roman" pitchFamily="18" charset="0"/>
            </a:endParaRPr>
          </a:p>
        </p:txBody>
      </p:sp>
      <p:sp>
        <p:nvSpPr>
          <p:cNvPr id="15" name="文本占位符 2"/>
          <p:cNvSpPr txBox="1">
            <a:spLocks/>
          </p:cNvSpPr>
          <p:nvPr/>
        </p:nvSpPr>
        <p:spPr>
          <a:xfrm>
            <a:off x="8310578" y="2428868"/>
            <a:ext cx="1285884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cs typeface="Times New Roman" pitchFamily="18" charset="0"/>
              </a:rPr>
              <a:t>chóu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华文细黑" pitchFamily="2" charset="-122"/>
              <a:cs typeface="Times New Roman" pitchFamily="18" charset="0"/>
            </a:endParaRPr>
          </a:p>
        </p:txBody>
      </p:sp>
      <p:sp>
        <p:nvSpPr>
          <p:cNvPr id="16" name="文本占位符 2"/>
          <p:cNvSpPr txBox="1">
            <a:spLocks/>
          </p:cNvSpPr>
          <p:nvPr/>
        </p:nvSpPr>
        <p:spPr>
          <a:xfrm>
            <a:off x="8453454" y="3071810"/>
            <a:ext cx="1285884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cs typeface="Times New Roman" pitchFamily="18" charset="0"/>
              </a:rPr>
              <a:t>yú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华文细黑" pitchFamily="2" charset="-122"/>
              <a:cs typeface="Times New Roman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623963" y="3500438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266773" y="2834342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623171" y="2191400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9" name="文本占位符 2"/>
          <p:cNvSpPr txBox="1">
            <a:spLocks/>
          </p:cNvSpPr>
          <p:nvPr/>
        </p:nvSpPr>
        <p:spPr>
          <a:xfrm>
            <a:off x="3667108" y="4357694"/>
            <a:ext cx="714380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腑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34" name="文本占位符 2"/>
          <p:cNvSpPr txBox="1">
            <a:spLocks/>
          </p:cNvSpPr>
          <p:nvPr/>
        </p:nvSpPr>
        <p:spPr>
          <a:xfrm>
            <a:off x="9382148" y="3714752"/>
            <a:ext cx="1285884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魄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8" grpId="0"/>
      <p:bldP spid="11" grpId="0"/>
      <p:bldP spid="14" grpId="0" build="p"/>
      <p:bldP spid="15" grpId="0" build="p"/>
      <p:bldP spid="16" grpId="0" build="p"/>
      <p:bldP spid="29" grpId="0"/>
      <p:bldP spid="3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09588" y="1000108"/>
            <a:ext cx="10858576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根据释义写出相应的词语。</a:t>
            </a:r>
          </a:p>
          <a:p>
            <a:r>
              <a:rPr lang="en-US" dirty="0" smtClean="0"/>
              <a:t>(1)9</a:t>
            </a:r>
            <a:r>
              <a:rPr lang="zh-CN" altLang="en-US" dirty="0" smtClean="0"/>
              <a:t>时整</a:t>
            </a:r>
            <a:r>
              <a:rPr lang="en-US" dirty="0" smtClean="0"/>
              <a:t>,</a:t>
            </a:r>
            <a:r>
              <a:rPr lang="zh-CN" altLang="en-US" dirty="0" smtClean="0"/>
              <a:t>火箭尾部发出巨大的轰鸣声</a:t>
            </a:r>
            <a:r>
              <a:rPr lang="en-US" dirty="0" smtClean="0"/>
              <a:t>,</a:t>
            </a:r>
            <a:r>
              <a:rPr lang="zh-CN" altLang="en-US" dirty="0" smtClean="0"/>
              <a:t>数百吨高能燃料开始燃烧</a:t>
            </a:r>
            <a:r>
              <a:rPr lang="en-US" dirty="0" smtClean="0"/>
              <a:t>,</a:t>
            </a:r>
            <a:r>
              <a:rPr lang="zh-CN" altLang="en-US" dirty="0" smtClean="0"/>
              <a:t>八台发动机同时喷出</a:t>
            </a:r>
            <a:r>
              <a:rPr lang="zh-CN" altLang="en-US" u="sng" dirty="0" smtClean="0"/>
              <a:t>　　     </a:t>
            </a:r>
            <a:r>
              <a:rPr lang="en-US" dirty="0" smtClean="0"/>
              <a:t>(</a:t>
            </a:r>
            <a:r>
              <a:rPr lang="zh-CN" altLang="en-US" dirty="0" smtClean="0"/>
              <a:t>温度极高</a:t>
            </a:r>
            <a:r>
              <a:rPr lang="en-US" dirty="0" smtClean="0"/>
              <a:t>)</a:t>
            </a:r>
            <a:r>
              <a:rPr lang="zh-CN" altLang="en-US" dirty="0" smtClean="0"/>
              <a:t>的火焰</a:t>
            </a:r>
            <a:r>
              <a:rPr lang="en-US" dirty="0" smtClean="0"/>
              <a:t>,</a:t>
            </a:r>
            <a:r>
              <a:rPr lang="zh-CN" altLang="en-US" dirty="0" smtClean="0"/>
              <a:t>高温高速的气体</a:t>
            </a:r>
            <a:r>
              <a:rPr lang="en-US" dirty="0" smtClean="0"/>
              <a:t>,</a:t>
            </a:r>
            <a:r>
              <a:rPr lang="zh-CN" altLang="en-US" dirty="0" smtClean="0"/>
              <a:t>几秒钟就把发射台下的上千吨水化为蒸气。</a:t>
            </a:r>
          </a:p>
          <a:p>
            <a:r>
              <a:rPr lang="en-US" dirty="0" smtClean="0"/>
              <a:t>(2)</a:t>
            </a:r>
            <a:r>
              <a:rPr lang="zh-CN" altLang="en-US" dirty="0" smtClean="0"/>
              <a:t>我从极度难受的状态中解脱出来</a:t>
            </a:r>
            <a:r>
              <a:rPr lang="en-US" dirty="0" smtClean="0"/>
              <a:t>,</a:t>
            </a:r>
            <a:r>
              <a:rPr lang="zh-CN" altLang="en-US" dirty="0" smtClean="0"/>
              <a:t>一切不适都不见了</a:t>
            </a:r>
            <a:r>
              <a:rPr lang="en-US" dirty="0" smtClean="0"/>
              <a:t>,</a:t>
            </a:r>
            <a:r>
              <a:rPr lang="zh-CN" altLang="en-US" dirty="0" smtClean="0"/>
              <a:t>感到一种从未有过的轻松和舒服</a:t>
            </a:r>
            <a:r>
              <a:rPr lang="en-US" dirty="0" smtClean="0"/>
              <a:t>,</a:t>
            </a:r>
            <a:r>
              <a:rPr lang="zh-CN" altLang="en-US" dirty="0" smtClean="0"/>
              <a:t>如释</a:t>
            </a:r>
            <a:r>
              <a:rPr lang="zh-CN" altLang="en-US" u="sng" dirty="0" smtClean="0"/>
              <a:t>　             　</a:t>
            </a:r>
            <a:r>
              <a:rPr lang="en-US" dirty="0" smtClean="0"/>
              <a:t>(</a:t>
            </a:r>
            <a:r>
              <a:rPr lang="zh-CN" altLang="en-US" dirty="0" smtClean="0"/>
              <a:t>比喻很沉重的负担</a:t>
            </a:r>
            <a:r>
              <a:rPr lang="en-US" dirty="0" smtClean="0"/>
              <a:t>),</a:t>
            </a:r>
            <a:r>
              <a:rPr lang="zh-CN" altLang="en-US" dirty="0" smtClean="0"/>
              <a:t>如同一次重生</a:t>
            </a:r>
            <a:r>
              <a:rPr lang="en-US" dirty="0" smtClean="0"/>
              <a:t>,</a:t>
            </a:r>
            <a:r>
              <a:rPr lang="zh-CN" altLang="en-US" dirty="0" smtClean="0"/>
              <a:t>我甚至觉得这个过程很</a:t>
            </a:r>
            <a:r>
              <a:rPr lang="zh-CN" altLang="en-US" u="sng" dirty="0" smtClean="0"/>
              <a:t>　               　</a:t>
            </a:r>
            <a:r>
              <a:rPr lang="en-US" dirty="0" smtClean="0"/>
              <a:t>(</a:t>
            </a:r>
            <a:r>
              <a:rPr lang="zh-CN" altLang="en-US" dirty="0" smtClean="0"/>
              <a:t>意味深长</a:t>
            </a:r>
            <a:r>
              <a:rPr lang="en-US" dirty="0" smtClean="0"/>
              <a:t>,</a:t>
            </a:r>
            <a:r>
              <a:rPr lang="zh-CN" altLang="en-US" dirty="0" smtClean="0"/>
              <a:t>值得人仔细体会琢磨</a:t>
            </a:r>
            <a:r>
              <a:rPr lang="en-US" dirty="0" smtClean="0"/>
              <a:t>)</a:t>
            </a:r>
            <a:r>
              <a:rPr lang="zh-CN" altLang="en-US" dirty="0" smtClean="0"/>
              <a:t>。</a:t>
            </a:r>
          </a:p>
          <a:p>
            <a:r>
              <a:rPr lang="en-US" dirty="0" smtClean="0"/>
              <a:t>(3)</a:t>
            </a:r>
            <a:r>
              <a:rPr lang="zh-CN" altLang="en-US" dirty="0" smtClean="0"/>
              <a:t>归途如此</a:t>
            </a:r>
            <a:r>
              <a:rPr lang="zh-CN" altLang="en-US" u="sng" dirty="0" smtClean="0"/>
              <a:t>　　           </a:t>
            </a:r>
            <a:r>
              <a:rPr lang="en-US" dirty="0" smtClean="0"/>
              <a:t>(</a:t>
            </a:r>
            <a:r>
              <a:rPr lang="zh-CN" altLang="en-US" dirty="0" smtClean="0"/>
              <a:t>形容使人十分惊骇</a:t>
            </a:r>
            <a:r>
              <a:rPr lang="en-US" dirty="0" smtClean="0"/>
              <a:t>,</a:t>
            </a:r>
            <a:r>
              <a:rPr lang="zh-CN" altLang="en-US" dirty="0" smtClean="0"/>
              <a:t>紧张到极点</a:t>
            </a:r>
            <a:r>
              <a:rPr lang="en-US" dirty="0" smtClean="0"/>
              <a:t>)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文本占位符 2"/>
          <p:cNvSpPr txBox="1">
            <a:spLocks/>
          </p:cNvSpPr>
          <p:nvPr/>
        </p:nvSpPr>
        <p:spPr>
          <a:xfrm>
            <a:off x="4095736" y="2214554"/>
            <a:ext cx="1143008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炽热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5238744" y="4286256"/>
            <a:ext cx="1785950" cy="642942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千钧重负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文本占位符 2"/>
          <p:cNvSpPr txBox="1">
            <a:spLocks/>
          </p:cNvSpPr>
          <p:nvPr/>
        </p:nvSpPr>
        <p:spPr>
          <a:xfrm>
            <a:off x="5810248" y="4929198"/>
            <a:ext cx="1714512" cy="642942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耐人寻味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3" name="文本占位符 2"/>
          <p:cNvSpPr txBox="1">
            <a:spLocks/>
          </p:cNvSpPr>
          <p:nvPr/>
        </p:nvSpPr>
        <p:spPr>
          <a:xfrm>
            <a:off x="3524232" y="6215058"/>
            <a:ext cx="2143140" cy="642942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惊心动魄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0" grpId="0" build="p"/>
      <p:bldP spid="11" grpId="0" build="p"/>
      <p:bldP spid="12" grpId="0" build="p"/>
      <p:bldP spid="1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666712" y="1000108"/>
            <a:ext cx="10858576" cy="5214974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通读全文</a:t>
            </a:r>
            <a:r>
              <a:rPr lang="en-US" dirty="0" smtClean="0"/>
              <a:t>,</a:t>
            </a:r>
            <a:r>
              <a:rPr lang="zh-CN" altLang="en-US" dirty="0" smtClean="0"/>
              <a:t>完成填空。</a:t>
            </a:r>
          </a:p>
          <a:p>
            <a:r>
              <a:rPr lang="zh-CN" altLang="en-US" dirty="0" smtClean="0"/>
              <a:t>我以为自己要牺牲了</a:t>
            </a:r>
            <a:r>
              <a:rPr lang="en-US" dirty="0" smtClean="0"/>
              <a:t>—</a:t>
            </a:r>
            <a:r>
              <a:rPr lang="zh-CN" altLang="en-US" dirty="0" smtClean="0"/>
              <a:t>我看到了什么</a:t>
            </a:r>
            <a:r>
              <a:rPr lang="en-US" dirty="0" smtClean="0"/>
              <a:t>—</a:t>
            </a:r>
            <a:r>
              <a:rPr lang="zh-CN" altLang="en-US" u="sng" dirty="0" smtClean="0"/>
              <a:t>　                      　</a:t>
            </a:r>
            <a:r>
              <a:rPr lang="en-US" dirty="0" smtClean="0"/>
              <a:t>—</a:t>
            </a:r>
            <a:r>
              <a:rPr lang="zh-CN" altLang="en-US" u="sng" dirty="0" smtClean="0"/>
              <a:t>　                           　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文本占位符 2"/>
          <p:cNvSpPr txBox="1">
            <a:spLocks/>
          </p:cNvSpPr>
          <p:nvPr/>
        </p:nvSpPr>
        <p:spPr>
          <a:xfrm>
            <a:off x="738150" y="2214554"/>
            <a:ext cx="3286148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归途如此惊心动魄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7667636" y="1571612"/>
            <a:ext cx="285752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神秘的敲击声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0" grpId="0" build="p"/>
      <p:bldP spid="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一、问题</a:t>
            </a:r>
            <a:r>
              <a:rPr lang="en-US" dirty="0" smtClean="0"/>
              <a:t>:</a:t>
            </a:r>
            <a:r>
              <a:rPr lang="zh-CN" altLang="en-US" dirty="0" smtClean="0"/>
              <a:t>阅读课文</a:t>
            </a:r>
            <a:r>
              <a:rPr lang="en-US" dirty="0" smtClean="0"/>
              <a:t>,</a:t>
            </a:r>
            <a:r>
              <a:rPr lang="zh-CN" altLang="en-US" dirty="0" smtClean="0"/>
              <a:t>提炼主要信息。</a:t>
            </a:r>
            <a:endParaRPr lang="en-US" altLang="zh-CN" dirty="0" smtClean="0"/>
          </a:p>
          <a:p>
            <a:r>
              <a:rPr lang="en-US" dirty="0" smtClean="0"/>
              <a:t>1.</a:t>
            </a:r>
            <a:r>
              <a:rPr lang="zh-CN" altLang="en-US" dirty="0" smtClean="0"/>
              <a:t>作者为什么以为自己要死了</a:t>
            </a:r>
            <a:r>
              <a:rPr lang="en-US" dirty="0" smtClean="0"/>
              <a:t>?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1"/>
          </p:nvPr>
        </p:nvSpPr>
        <p:spPr>
          <a:xfrm>
            <a:off x="809588" y="3000372"/>
            <a:ext cx="10358510" cy="785818"/>
          </a:xfrm>
        </p:spPr>
        <p:txBody>
          <a:bodyPr/>
          <a:lstStyle/>
          <a:p>
            <a:pPr indent="720000"/>
            <a:r>
              <a:rPr lang="zh-CN" altLang="en-US" dirty="0" smtClean="0"/>
              <a:t>小标题概括了各部分的主要内容。回答问题时</a:t>
            </a:r>
            <a:r>
              <a:rPr lang="en-US" dirty="0" smtClean="0"/>
              <a:t>,</a:t>
            </a:r>
            <a:r>
              <a:rPr lang="zh-CN" altLang="en-US" dirty="0" smtClean="0"/>
              <a:t>找到相对应的部分</a:t>
            </a:r>
            <a:r>
              <a:rPr lang="en-US" dirty="0" smtClean="0"/>
              <a:t>,</a:t>
            </a:r>
            <a:r>
              <a:rPr lang="zh-CN" altLang="en-US" dirty="0" smtClean="0"/>
              <a:t>仔细阅读</a:t>
            </a:r>
            <a:r>
              <a:rPr lang="en-US" dirty="0" smtClean="0"/>
              <a:t>,</a:t>
            </a:r>
            <a:r>
              <a:rPr lang="zh-CN" altLang="en-US" dirty="0" smtClean="0"/>
              <a:t>找出答案</a:t>
            </a:r>
            <a:r>
              <a:rPr lang="en-US" dirty="0" smtClean="0"/>
              <a:t>,</a:t>
            </a:r>
            <a:r>
              <a:rPr lang="zh-CN" altLang="en-US" dirty="0" smtClean="0"/>
              <a:t>这样可以节约答题时间。</a:t>
            </a:r>
          </a:p>
          <a:p>
            <a:pPr indent="720000"/>
            <a:r>
              <a:rPr lang="zh-CN" altLang="en-US" dirty="0" smtClean="0"/>
              <a:t>因为飞船起飞时</a:t>
            </a:r>
            <a:r>
              <a:rPr lang="en-US" dirty="0" smtClean="0"/>
              <a:t>,</a:t>
            </a:r>
            <a:r>
              <a:rPr lang="zh-CN" altLang="en-US" dirty="0" smtClean="0"/>
              <a:t>火箭和飞船开始急剧抖动</a:t>
            </a:r>
            <a:r>
              <a:rPr lang="en-US" dirty="0" smtClean="0"/>
              <a:t>,</a:t>
            </a:r>
            <a:r>
              <a:rPr lang="zh-CN" altLang="en-US" dirty="0" smtClean="0"/>
              <a:t>产生共振</a:t>
            </a:r>
            <a:r>
              <a:rPr lang="en-US" dirty="0" smtClean="0"/>
              <a:t>,</a:t>
            </a:r>
            <a:r>
              <a:rPr lang="zh-CN" altLang="en-US" dirty="0" smtClean="0"/>
              <a:t>使作者痛苦到了极点。</a:t>
            </a:r>
            <a:endParaRPr lang="zh-CN" altLang="en-US" dirty="0"/>
          </a:p>
        </p:txBody>
      </p:sp>
      <p:sp>
        <p:nvSpPr>
          <p:cNvPr id="3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6979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2784</TotalTime>
  <Words>756</Words>
  <Application>Microsoft Office PowerPoint</Application>
  <PresentationFormat>自定义</PresentationFormat>
  <Paragraphs>81</Paragraphs>
  <Slides>21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23" baseType="lpstr">
      <vt:lpstr>1_Office 主题</vt:lpstr>
      <vt:lpstr>章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640</cp:revision>
  <dcterms:created xsi:type="dcterms:W3CDTF">2017-02-11T06:33:00Z</dcterms:created>
  <dcterms:modified xsi:type="dcterms:W3CDTF">2019-12-15T12:26:54Z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