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5"/>
  </p:notesMasterIdLst>
  <p:handoutMasterIdLst>
    <p:handoutMasterId r:id="rId26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455" r:id="rId10"/>
    <p:sldId id="397" r:id="rId11"/>
    <p:sldId id="491" r:id="rId12"/>
    <p:sldId id="492" r:id="rId13"/>
    <p:sldId id="493" r:id="rId14"/>
    <p:sldId id="494" r:id="rId15"/>
    <p:sldId id="495" r:id="rId16"/>
    <p:sldId id="464" r:id="rId17"/>
    <p:sldId id="465" r:id="rId18"/>
    <p:sldId id="466" r:id="rId19"/>
    <p:sldId id="467" r:id="rId20"/>
    <p:sldId id="480" r:id="rId21"/>
    <p:sldId id="481" r:id="rId22"/>
    <p:sldId id="476" r:id="rId23"/>
    <p:sldId id="395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0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13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44550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13.</a:t>
            </a:r>
            <a:r>
              <a:rPr lang="zh-CN" altLang="en-US" sz="3600" dirty="0" smtClean="0"/>
              <a:t>叶圣陶先生二三事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4单元.eps" descr="id:21474981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571612"/>
            <a:ext cx="10001320" cy="177916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667372" y="4643446"/>
            <a:ext cx="237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smtClean="0"/>
              <a:t>第 </a:t>
            </a:r>
            <a:r>
              <a:rPr lang="zh-CN" altLang="en-US" sz="3600" smtClean="0"/>
              <a:t>一 </a:t>
            </a:r>
            <a:r>
              <a:rPr lang="zh-CN" altLang="en-US" sz="3600" dirty="0" smtClean="0"/>
              <a:t>课 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500174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叶圣陶先生去世了</a:t>
            </a:r>
            <a:r>
              <a:rPr lang="en-US" dirty="0" smtClean="0"/>
              <a:t>,</a:t>
            </a:r>
            <a:r>
              <a:rPr lang="zh-CN" altLang="en-US" dirty="0" smtClean="0"/>
              <a:t>作者写文章来纪念他</a:t>
            </a:r>
            <a:r>
              <a:rPr lang="en-US" dirty="0" smtClean="0"/>
              <a:t>,</a:t>
            </a:r>
            <a:r>
              <a:rPr lang="zh-CN" altLang="en-US" dirty="0" smtClean="0"/>
              <a:t>希望自己和其他拿笔写作的人</a:t>
            </a:r>
            <a:r>
              <a:rPr lang="en-US" dirty="0" smtClean="0"/>
              <a:t>,</a:t>
            </a:r>
            <a:r>
              <a:rPr lang="zh-CN" altLang="en-US" dirty="0" smtClean="0"/>
              <a:t>能够像叶圣陶先生一样以身立德并践行他的文学主张。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叶圣陶先生给你留下了怎样的印象</a:t>
            </a:r>
            <a:r>
              <a:rPr lang="en-US" dirty="0" smtClean="0"/>
              <a:t>?</a:t>
            </a:r>
          </a:p>
          <a:p>
            <a:r>
              <a:rPr lang="zh-CN" altLang="en-US" dirty="0" smtClean="0"/>
              <a:t>你可以从文中找出一些关键性的词语</a:t>
            </a:r>
            <a:r>
              <a:rPr lang="en-US" dirty="0" smtClean="0"/>
              <a:t>,</a:t>
            </a:r>
            <a:r>
              <a:rPr lang="zh-CN" altLang="en-US" dirty="0" smtClean="0"/>
              <a:t>如第</a:t>
            </a:r>
            <a:r>
              <a:rPr lang="en-US" dirty="0" smtClean="0"/>
              <a:t>4</a:t>
            </a:r>
            <a:r>
              <a:rPr lang="zh-CN" altLang="en-US" dirty="0" smtClean="0"/>
              <a:t>段中的</a:t>
            </a:r>
            <a:r>
              <a:rPr lang="en-US" dirty="0" smtClean="0"/>
              <a:t>“</a:t>
            </a:r>
            <a:r>
              <a:rPr lang="zh-CN" altLang="en-US" dirty="0" smtClean="0"/>
              <a:t>宽厚待人</a:t>
            </a:r>
            <a:r>
              <a:rPr lang="en-US" dirty="0" smtClean="0"/>
              <a:t>”,</a:t>
            </a:r>
            <a:r>
              <a:rPr lang="zh-CN" altLang="en-US" dirty="0" smtClean="0"/>
              <a:t>也可以在阅读事例的基础上自己概括。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500174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他具有高尚的品德。他待人厚</a:t>
            </a:r>
            <a:r>
              <a:rPr lang="en-US" dirty="0" smtClean="0"/>
              <a:t>,</a:t>
            </a:r>
            <a:r>
              <a:rPr lang="zh-CN" altLang="en-US" dirty="0" smtClean="0"/>
              <a:t>无论是在工作上还是生活中</a:t>
            </a:r>
            <a:r>
              <a:rPr lang="en-US" dirty="0" smtClean="0"/>
              <a:t>,</a:t>
            </a:r>
            <a:r>
              <a:rPr lang="zh-CN" altLang="en-US" dirty="0" smtClean="0"/>
              <a:t>对待他人都谦虚恳切、彬彬有礼、尊重有加</a:t>
            </a:r>
            <a:r>
              <a:rPr lang="en-US" dirty="0" smtClean="0"/>
              <a:t>;</a:t>
            </a:r>
            <a:r>
              <a:rPr lang="zh-CN" altLang="en-US" dirty="0" smtClean="0"/>
              <a:t>他律己严</a:t>
            </a:r>
            <a:r>
              <a:rPr lang="en-US" dirty="0" smtClean="0"/>
              <a:t>,</a:t>
            </a:r>
            <a:r>
              <a:rPr lang="zh-CN" altLang="en-US" dirty="0" smtClean="0"/>
              <a:t>在文字方面对自己要求严格</a:t>
            </a:r>
            <a:r>
              <a:rPr lang="en-US" dirty="0" smtClean="0"/>
              <a:t>,</a:t>
            </a:r>
            <a:r>
              <a:rPr lang="zh-CN" altLang="en-US" dirty="0" smtClean="0"/>
              <a:t>追求完美</a:t>
            </a:r>
            <a:r>
              <a:rPr lang="en-US" dirty="0" smtClean="0"/>
              <a:t>,</a:t>
            </a:r>
            <a:r>
              <a:rPr lang="zh-CN" altLang="en-US" dirty="0" smtClean="0"/>
              <a:t>以身作则</a:t>
            </a:r>
            <a:r>
              <a:rPr lang="en-US" dirty="0" smtClean="0"/>
              <a:t>,</a:t>
            </a:r>
            <a:r>
              <a:rPr lang="zh-CN" altLang="en-US" dirty="0" smtClean="0"/>
              <a:t>鞠躬尽瘁。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略读</a:t>
            </a:r>
            <a:r>
              <a:rPr lang="en-US" dirty="0" smtClean="0"/>
              <a:t>,</a:t>
            </a:r>
            <a:r>
              <a:rPr lang="zh-CN" altLang="en-US" dirty="0" smtClean="0"/>
              <a:t>把握主要内容。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概括文中写了哪些事来突出人物的性格特点。</a:t>
            </a:r>
            <a:endParaRPr lang="en-US" altLang="zh-CN" dirty="0" smtClean="0"/>
          </a:p>
          <a:p>
            <a:r>
              <a:rPr lang="zh-CN" altLang="en-US" dirty="0" smtClean="0"/>
              <a:t>你可以先把写同一方面的段落归并在一个大部分里</a:t>
            </a:r>
            <a:r>
              <a:rPr lang="en-US" dirty="0" smtClean="0"/>
              <a:t>,</a:t>
            </a:r>
            <a:r>
              <a:rPr lang="zh-CN" altLang="en-US" dirty="0" smtClean="0"/>
              <a:t>然后逐段找概括性的语句或自己组织语言进行概括。注意</a:t>
            </a:r>
            <a:r>
              <a:rPr lang="en-US" dirty="0" smtClean="0"/>
              <a:t>:</a:t>
            </a:r>
            <a:r>
              <a:rPr lang="zh-CN" altLang="en-US" dirty="0" smtClean="0"/>
              <a:t>概括事件要简洁。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928670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待人厚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叶先生不耻下问</a:t>
            </a:r>
            <a:r>
              <a:rPr lang="en-US" dirty="0" smtClean="0"/>
              <a:t>,</a:t>
            </a:r>
            <a:r>
              <a:rPr lang="zh-CN" altLang="en-US" dirty="0" smtClean="0"/>
              <a:t>请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帮他修润课本的文字。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在客人的拦阻之下</a:t>
            </a:r>
            <a:r>
              <a:rPr lang="en-US" dirty="0" smtClean="0"/>
              <a:t>,</a:t>
            </a:r>
            <a:r>
              <a:rPr lang="zh-CN" altLang="en-US" dirty="0" smtClean="0"/>
              <a:t>依然把客人送到大门外。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写信给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”,</a:t>
            </a:r>
            <a:r>
              <a:rPr lang="zh-CN" altLang="en-US" dirty="0" smtClean="0"/>
              <a:t>表达后悔和悲伤之情。</a:t>
            </a:r>
            <a:endParaRPr lang="en-US" altLang="zh-CN" dirty="0" smtClean="0"/>
          </a:p>
          <a:p>
            <a:r>
              <a:rPr lang="zh-CN" altLang="en-US" dirty="0" smtClean="0"/>
              <a:t>律己严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主张文风要平易自然。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特别强调重视语言的</a:t>
            </a:r>
            <a:r>
              <a:rPr lang="en-US" dirty="0" smtClean="0"/>
              <a:t>“</a:t>
            </a:r>
            <a:r>
              <a:rPr lang="zh-CN" altLang="en-US" dirty="0" smtClean="0"/>
              <a:t>简洁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以身作则</a:t>
            </a:r>
            <a:r>
              <a:rPr lang="en-US" dirty="0" smtClean="0"/>
              <a:t>,</a:t>
            </a:r>
            <a:r>
              <a:rPr lang="zh-CN" altLang="en-US" dirty="0" smtClean="0"/>
              <a:t>零碎方面同样认真。</a:t>
            </a:r>
          </a:p>
          <a:p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文章描写的事件都是叶先生工作或生活中的一些小事</a:t>
            </a:r>
            <a:r>
              <a:rPr lang="en-US" dirty="0" smtClean="0"/>
              <a:t>,</a:t>
            </a:r>
            <a:r>
              <a:rPr lang="zh-CN" altLang="en-US" dirty="0" smtClean="0"/>
              <a:t>为什么作者要选择这些事来写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57190" y="1000108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以小见大指从</a:t>
            </a:r>
            <a:r>
              <a:rPr lang="en-US" dirty="0" smtClean="0"/>
              <a:t>“</a:t>
            </a:r>
            <a:r>
              <a:rPr lang="zh-CN" altLang="en-US" dirty="0" smtClean="0"/>
              <a:t>小</a:t>
            </a:r>
            <a:r>
              <a:rPr lang="en-US" dirty="0" smtClean="0"/>
              <a:t>”</a:t>
            </a:r>
            <a:r>
              <a:rPr lang="zh-CN" altLang="en-US" dirty="0" smtClean="0"/>
              <a:t>的方面看出</a:t>
            </a:r>
            <a:r>
              <a:rPr lang="en-US" dirty="0" smtClean="0"/>
              <a:t>“</a:t>
            </a:r>
            <a:r>
              <a:rPr lang="zh-CN" altLang="en-US" dirty="0" smtClean="0"/>
              <a:t>大</a:t>
            </a:r>
            <a:r>
              <a:rPr lang="en-US" dirty="0" smtClean="0"/>
              <a:t>”</a:t>
            </a:r>
            <a:r>
              <a:rPr lang="zh-CN" altLang="en-US" dirty="0" smtClean="0"/>
              <a:t>的内容</a:t>
            </a:r>
            <a:r>
              <a:rPr lang="en-US" dirty="0" smtClean="0"/>
              <a:t>,</a:t>
            </a:r>
            <a:r>
              <a:rPr lang="zh-CN" altLang="en-US" dirty="0" smtClean="0"/>
              <a:t>即通过小事件揭示大主题</a:t>
            </a:r>
            <a:r>
              <a:rPr lang="en-US" dirty="0" smtClean="0"/>
              <a:t>,</a:t>
            </a:r>
            <a:r>
              <a:rPr lang="zh-CN" altLang="en-US" dirty="0" smtClean="0"/>
              <a:t>或通过一小部分看出整体。在写作中以小见大指对形象进行强调、取舍、浓缩</a:t>
            </a:r>
            <a:r>
              <a:rPr lang="en-US" dirty="0" smtClean="0"/>
              <a:t>,</a:t>
            </a:r>
            <a:r>
              <a:rPr lang="zh-CN" altLang="en-US" dirty="0" smtClean="0"/>
              <a:t>以独到的想象抓住一点或一个局部加以集中描写或延伸放大</a:t>
            </a:r>
            <a:r>
              <a:rPr lang="en-US" dirty="0" smtClean="0"/>
              <a:t>,</a:t>
            </a:r>
            <a:r>
              <a:rPr lang="zh-CN" altLang="en-US" dirty="0" smtClean="0"/>
              <a:t>以更充分地表达主题思想。这是作者独具匠心的安排</a:t>
            </a:r>
            <a:r>
              <a:rPr lang="en-US" dirty="0" smtClean="0"/>
              <a:t>,</a:t>
            </a:r>
            <a:r>
              <a:rPr lang="zh-CN" altLang="en-US" dirty="0" smtClean="0"/>
              <a:t>不是一般意义的</a:t>
            </a:r>
            <a:r>
              <a:rPr lang="en-US" dirty="0" smtClean="0"/>
              <a:t>“</a:t>
            </a:r>
            <a:r>
              <a:rPr lang="zh-CN" altLang="en-US" dirty="0" smtClean="0"/>
              <a:t>小</a:t>
            </a:r>
            <a:r>
              <a:rPr lang="en-US" dirty="0" smtClean="0"/>
              <a:t>”,</a:t>
            </a:r>
            <a:r>
              <a:rPr lang="zh-CN" altLang="en-US" dirty="0" smtClean="0"/>
              <a:t>而是小中寓大</a:t>
            </a:r>
            <a:r>
              <a:rPr lang="en-US" dirty="0" smtClean="0"/>
              <a:t>,</a:t>
            </a:r>
            <a:r>
              <a:rPr lang="zh-CN" altLang="en-US" dirty="0" smtClean="0"/>
              <a:t>以小胜大</a:t>
            </a:r>
            <a:r>
              <a:rPr lang="en-US" dirty="0" smtClean="0"/>
              <a:t>,</a:t>
            </a:r>
            <a:r>
              <a:rPr lang="zh-CN" altLang="en-US" dirty="0" smtClean="0"/>
              <a:t>是简洁的刻意追求。</a:t>
            </a:r>
          </a:p>
          <a:p>
            <a:r>
              <a:rPr lang="zh-CN" altLang="en-US" dirty="0" smtClean="0"/>
              <a:t>运用以小见大的写作手法</a:t>
            </a:r>
            <a:r>
              <a:rPr lang="en-US" dirty="0" smtClean="0"/>
              <a:t>,</a:t>
            </a:r>
            <a:r>
              <a:rPr lang="zh-CN" altLang="en-US" dirty="0" smtClean="0"/>
              <a:t>通过小事件揭示大主题。作者从自己所熟知的关于叶圣陶先生的事情中进行选择</a:t>
            </a:r>
            <a:r>
              <a:rPr lang="en-US" dirty="0" smtClean="0"/>
              <a:t>,</a:t>
            </a:r>
            <a:r>
              <a:rPr lang="zh-CN" altLang="en-US" dirty="0" smtClean="0"/>
              <a:t>最终选择了这些生活或工作中的琐事来表现人物的优秀品质</a:t>
            </a:r>
            <a:r>
              <a:rPr lang="en-US" dirty="0" smtClean="0"/>
              <a:t>,</a:t>
            </a:r>
            <a:r>
              <a:rPr lang="zh-CN" altLang="en-US" dirty="0" smtClean="0"/>
              <a:t>这样写使人物形象更加真实动人</a:t>
            </a:r>
            <a:r>
              <a:rPr lang="en-US" dirty="0" smtClean="0"/>
              <a:t>,</a:t>
            </a:r>
            <a:r>
              <a:rPr lang="zh-CN" altLang="en-US" dirty="0" smtClean="0"/>
              <a:t>更能引起普通读者强烈的情感共鸣。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浏览</a:t>
            </a:r>
            <a:r>
              <a:rPr lang="en-US" dirty="0" smtClean="0"/>
              <a:t>,</a:t>
            </a:r>
            <a:r>
              <a:rPr lang="zh-CN" altLang="en-US" dirty="0" smtClean="0"/>
              <a:t>材料</a:t>
            </a:r>
            <a:r>
              <a:rPr lang="en-US" dirty="0" smtClean="0"/>
              <a:t>“</a:t>
            </a:r>
            <a:r>
              <a:rPr lang="zh-CN" altLang="en-US" dirty="0" smtClean="0"/>
              <a:t>归位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本文入选七年级课本时</a:t>
            </a:r>
            <a:r>
              <a:rPr lang="en-US" dirty="0" smtClean="0"/>
              <a:t>,</a:t>
            </a:r>
            <a:r>
              <a:rPr lang="zh-CN" altLang="en-US" dirty="0" smtClean="0"/>
              <a:t>因篇幅过长</a:t>
            </a:r>
            <a:r>
              <a:rPr lang="en-US" dirty="0" smtClean="0"/>
              <a:t>,</a:t>
            </a:r>
            <a:r>
              <a:rPr lang="zh-CN" altLang="en-US" dirty="0" smtClean="0"/>
              <a:t>被编者删去了一些段落</a:t>
            </a:r>
            <a:r>
              <a:rPr lang="en-US" dirty="0" smtClean="0"/>
              <a:t>,</a:t>
            </a:r>
            <a:r>
              <a:rPr lang="zh-CN" altLang="en-US" dirty="0" smtClean="0"/>
              <a:t>请你阅读下面的段落</a:t>
            </a:r>
            <a:r>
              <a:rPr lang="en-US" dirty="0" smtClean="0"/>
              <a:t>,</a:t>
            </a:r>
            <a:r>
              <a:rPr lang="zh-CN" altLang="en-US" dirty="0" smtClean="0"/>
              <a:t>看看它们分别适合放在文中的什么位置</a:t>
            </a:r>
            <a:r>
              <a:rPr lang="en-US" dirty="0" smtClean="0"/>
              <a:t>,</a:t>
            </a:r>
            <a:r>
              <a:rPr lang="zh-CN" altLang="en-US" dirty="0" smtClean="0"/>
              <a:t>并写出自己的理由。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1001452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叶圣陶先生待人厚</a:t>
            </a:r>
            <a:r>
              <a:rPr lang="en-US" dirty="0" smtClean="0"/>
              <a:t>,</a:t>
            </a:r>
            <a:r>
              <a:rPr lang="zh-CN" altLang="en-US" dirty="0" smtClean="0"/>
              <a:t>还有一次表现得更为突出</a:t>
            </a:r>
            <a:r>
              <a:rPr lang="en-US" dirty="0" smtClean="0"/>
              <a:t>,</a:t>
            </a:r>
            <a:r>
              <a:rPr lang="zh-CN" altLang="en-US" dirty="0" smtClean="0"/>
              <a:t>是在某一小型会上发言。大概是</a:t>
            </a:r>
            <a:r>
              <a:rPr lang="en-US" dirty="0" smtClean="0"/>
              <a:t>“</a:t>
            </a:r>
            <a:r>
              <a:rPr lang="zh-CN" altLang="en-US" dirty="0" smtClean="0"/>
              <a:t>讨论</a:t>
            </a:r>
            <a:r>
              <a:rPr lang="en-US" dirty="0" smtClean="0"/>
              <a:t>”</a:t>
            </a:r>
            <a:r>
              <a:rPr lang="zh-CN" altLang="en-US" dirty="0" smtClean="0"/>
              <a:t>批评和自我批评之类的大题目吧</a:t>
            </a:r>
            <a:r>
              <a:rPr lang="en-US" dirty="0" smtClean="0"/>
              <a:t>,</a:t>
            </a:r>
            <a:r>
              <a:rPr lang="zh-CN" altLang="en-US" dirty="0" smtClean="0"/>
              <a:t>他说</a:t>
            </a:r>
            <a:r>
              <a:rPr lang="en-US" dirty="0" smtClean="0"/>
              <a:t>,</a:t>
            </a:r>
            <a:r>
              <a:rPr lang="zh-CN" altLang="en-US" dirty="0" smtClean="0"/>
              <a:t>这</a:t>
            </a:r>
            <a:r>
              <a:rPr lang="en-US" dirty="0" smtClean="0"/>
              <a:t>,</a:t>
            </a:r>
            <a:r>
              <a:rPr lang="zh-CN" altLang="en-US" dirty="0" smtClean="0"/>
              <a:t>他只能做到一半</a:t>
            </a:r>
            <a:r>
              <a:rPr lang="en-US" dirty="0" smtClean="0"/>
              <a:t>,</a:t>
            </a:r>
            <a:r>
              <a:rPr lang="zh-CN" altLang="en-US" dirty="0" smtClean="0"/>
              <a:t>是自我批评</a:t>
            </a:r>
            <a:r>
              <a:rPr lang="en-US" dirty="0" smtClean="0"/>
              <a:t>;</a:t>
            </a:r>
            <a:r>
              <a:rPr lang="zh-CN" altLang="en-US" dirty="0" smtClean="0"/>
              <a:t>至于批评别人的是非长短</a:t>
            </a:r>
            <a:r>
              <a:rPr lang="en-US" dirty="0" smtClean="0"/>
              <a:t>,</a:t>
            </a:r>
            <a:r>
              <a:rPr lang="zh-CN" altLang="en-US" dirty="0" smtClean="0"/>
              <a:t>他不是看不出来</a:t>
            </a:r>
            <a:r>
              <a:rPr lang="en-US" dirty="0" smtClean="0"/>
              <a:t>,</a:t>
            </a:r>
            <a:r>
              <a:rPr lang="zh-CN" altLang="en-US" dirty="0" smtClean="0"/>
              <a:t>可是当面指摘人的短处</a:t>
            </a:r>
            <a:r>
              <a:rPr lang="en-US" dirty="0" smtClean="0"/>
              <a:t>,</a:t>
            </a:r>
            <a:r>
              <a:rPr lang="zh-CN" altLang="en-US" dirty="0" smtClean="0"/>
              <a:t>他总是说不出来。这只能做到一半的作风</a:t>
            </a:r>
            <a:r>
              <a:rPr lang="en-US" dirty="0" smtClean="0"/>
              <a:t>,</a:t>
            </a:r>
            <a:r>
              <a:rPr lang="zh-CN" altLang="en-US" dirty="0" smtClean="0"/>
              <a:t>是对是错</a:t>
            </a:r>
            <a:r>
              <a:rPr lang="en-US" dirty="0" smtClean="0"/>
              <a:t>,</a:t>
            </a:r>
            <a:r>
              <a:rPr lang="zh-CN" altLang="en-US" dirty="0" smtClean="0"/>
              <a:t>自然是仁者见仁、智者见智的事。这里我只能说说自己的感觉</a:t>
            </a:r>
            <a:r>
              <a:rPr lang="en-US" dirty="0" smtClean="0"/>
              <a:t>,</a:t>
            </a:r>
            <a:r>
              <a:rPr lang="zh-CN" altLang="en-US" dirty="0" smtClean="0"/>
              <a:t>那是</a:t>
            </a:r>
            <a:r>
              <a:rPr lang="en-US" dirty="0" smtClean="0"/>
              <a:t>:</a:t>
            </a:r>
            <a:r>
              <a:rPr lang="zh-CN" altLang="en-US" dirty="0" smtClean="0"/>
              <a:t>至少是某些时候</a:t>
            </a:r>
            <a:r>
              <a:rPr lang="en-US" dirty="0" smtClean="0"/>
              <a:t>,</a:t>
            </a:r>
            <a:r>
              <a:rPr lang="zh-CN" altLang="en-US" dirty="0" smtClean="0"/>
              <a:t>或从某个角度看</a:t>
            </a:r>
            <a:r>
              <a:rPr lang="en-US" dirty="0" smtClean="0"/>
              <a:t>,“</a:t>
            </a:r>
            <a:r>
              <a:rPr lang="zh-CN" altLang="en-US" dirty="0" smtClean="0"/>
              <a:t>德</a:t>
            </a:r>
            <a:r>
              <a:rPr lang="en-US" dirty="0" smtClean="0"/>
              <a:t>”</a:t>
            </a:r>
            <a:r>
              <a:rPr lang="zh-CN" altLang="en-US" dirty="0" smtClean="0"/>
              <a:t>的力量会比</a:t>
            </a:r>
            <a:r>
              <a:rPr lang="en-US" dirty="0" smtClean="0"/>
              <a:t>“</a:t>
            </a:r>
            <a:r>
              <a:rPr lang="zh-CN" altLang="en-US" dirty="0" smtClean="0"/>
              <a:t>力</a:t>
            </a:r>
            <a:r>
              <a:rPr lang="en-US" dirty="0" smtClean="0"/>
              <a:t>”</a:t>
            </a:r>
            <a:r>
              <a:rPr lang="zh-CN" altLang="en-US" dirty="0" smtClean="0"/>
              <a:t>大</a:t>
            </a:r>
            <a:r>
              <a:rPr lang="en-US" dirty="0" smtClean="0"/>
              <a:t>,</a:t>
            </a:r>
            <a:r>
              <a:rPr lang="zh-CN" altLang="en-US" dirty="0" smtClean="0"/>
              <a:t>因为它可以使人自重</a:t>
            </a:r>
            <a:r>
              <a:rPr lang="en-US" dirty="0" smtClean="0"/>
              <a:t>,</a:t>
            </a:r>
            <a:r>
              <a:rPr lang="zh-CN" altLang="en-US" dirty="0" smtClean="0"/>
              <a:t>努力争取不愧于屋漏。应放在文中第</a:t>
            </a:r>
            <a:r>
              <a:rPr lang="en-US" dirty="0" smtClean="0"/>
              <a:t>5</a:t>
            </a:r>
            <a:r>
              <a:rPr lang="zh-CN" altLang="en-US" dirty="0" smtClean="0"/>
              <a:t>段之后</a:t>
            </a:r>
            <a:r>
              <a:rPr lang="en-US" dirty="0" smtClean="0"/>
              <a:t>,</a:t>
            </a:r>
            <a:r>
              <a:rPr lang="zh-CN" altLang="en-US" dirty="0" smtClean="0"/>
              <a:t>从内容上看</a:t>
            </a:r>
            <a:r>
              <a:rPr lang="en-US" dirty="0" smtClean="0"/>
              <a:t>,</a:t>
            </a:r>
            <a:r>
              <a:rPr lang="zh-CN" altLang="en-US" dirty="0" smtClean="0"/>
              <a:t>这一段讲的是叶圣陶先生</a:t>
            </a:r>
            <a:r>
              <a:rPr lang="en-US" dirty="0" smtClean="0"/>
              <a:t>“</a:t>
            </a:r>
            <a:r>
              <a:rPr lang="zh-CN" altLang="en-US" dirty="0" smtClean="0"/>
              <a:t>待人厚</a:t>
            </a:r>
            <a:r>
              <a:rPr lang="en-US" dirty="0" smtClean="0"/>
              <a:t>”</a:t>
            </a:r>
            <a:r>
              <a:rPr lang="zh-CN" altLang="en-US" dirty="0" smtClean="0"/>
              <a:t>的事例</a:t>
            </a:r>
            <a:r>
              <a:rPr lang="en-US" dirty="0" smtClean="0"/>
              <a:t>,</a:t>
            </a:r>
            <a:r>
              <a:rPr lang="zh-CN" altLang="en-US" dirty="0" smtClean="0"/>
              <a:t>而第一句中写到</a:t>
            </a:r>
            <a:r>
              <a:rPr lang="en-US" dirty="0" smtClean="0"/>
              <a:t>“</a:t>
            </a:r>
            <a:r>
              <a:rPr lang="zh-CN" altLang="en-US" dirty="0" smtClean="0"/>
              <a:t>叶圣陶先生待人厚</a:t>
            </a:r>
            <a:r>
              <a:rPr lang="en-US" dirty="0" smtClean="0"/>
              <a:t>,</a:t>
            </a:r>
            <a:r>
              <a:rPr lang="zh-CN" altLang="en-US" dirty="0" smtClean="0"/>
              <a:t>还有一次表现得更为突出</a:t>
            </a:r>
            <a:r>
              <a:rPr lang="en-US" dirty="0" smtClean="0"/>
              <a:t>”,“</a:t>
            </a:r>
            <a:r>
              <a:rPr lang="zh-CN" altLang="en-US" dirty="0" smtClean="0"/>
              <a:t>还有</a:t>
            </a:r>
            <a:r>
              <a:rPr lang="en-US" dirty="0" smtClean="0"/>
              <a:t>”</a:t>
            </a:r>
            <a:r>
              <a:rPr lang="zh-CN" altLang="en-US" dirty="0" smtClean="0"/>
              <a:t>可见这一段是承接上文写的</a:t>
            </a:r>
            <a:r>
              <a:rPr lang="en-US" dirty="0" smtClean="0"/>
              <a:t>,</a:t>
            </a:r>
            <a:r>
              <a:rPr lang="zh-CN" altLang="en-US" dirty="0" smtClean="0"/>
              <a:t>在此之前已经列举了事例</a:t>
            </a:r>
            <a:r>
              <a:rPr lang="en-US" dirty="0" smtClean="0"/>
              <a:t>,“</a:t>
            </a:r>
            <a:r>
              <a:rPr lang="zh-CN" altLang="en-US" dirty="0" smtClean="0"/>
              <a:t>更为突出</a:t>
            </a:r>
            <a:r>
              <a:rPr lang="en-US" dirty="0" smtClean="0"/>
              <a:t>”</a:t>
            </a:r>
            <a:r>
              <a:rPr lang="zh-CN" altLang="en-US" dirty="0" smtClean="0"/>
              <a:t>可见这一事件比前面的事件表现其</a:t>
            </a:r>
            <a:r>
              <a:rPr lang="en-US" dirty="0" smtClean="0"/>
              <a:t>“</a:t>
            </a:r>
            <a:r>
              <a:rPr lang="zh-CN" altLang="en-US" dirty="0" smtClean="0"/>
              <a:t>待人厚</a:t>
            </a:r>
            <a:r>
              <a:rPr lang="en-US" dirty="0" smtClean="0"/>
              <a:t>”</a:t>
            </a:r>
            <a:r>
              <a:rPr lang="zh-CN" altLang="en-US" dirty="0" smtClean="0"/>
              <a:t>的程度都要深。</a:t>
            </a:r>
          </a:p>
          <a:p>
            <a:pPr>
              <a:lnSpc>
                <a:spcPct val="120000"/>
              </a:lnSpc>
            </a:pP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52464" y="1214422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3~5</a:t>
            </a:r>
            <a:r>
              <a:rPr lang="zh-CN" altLang="en-US" dirty="0" smtClean="0"/>
              <a:t>段既然全是讲叶先生</a:t>
            </a:r>
            <a:r>
              <a:rPr lang="en-US" dirty="0" smtClean="0"/>
              <a:t>“</a:t>
            </a:r>
            <a:r>
              <a:rPr lang="zh-CN" altLang="en-US" dirty="0" smtClean="0"/>
              <a:t>待人厚</a:t>
            </a:r>
            <a:r>
              <a:rPr lang="en-US" dirty="0" smtClean="0"/>
              <a:t>”,</a:t>
            </a:r>
            <a:r>
              <a:rPr lang="zh-CN" altLang="en-US" dirty="0" smtClean="0"/>
              <a:t>为什么不能只用一个事例呢</a:t>
            </a:r>
            <a:r>
              <a:rPr lang="en-US" dirty="0" smtClean="0"/>
              <a:t>,</a:t>
            </a:r>
            <a:r>
              <a:rPr lang="zh-CN" altLang="en-US" dirty="0" smtClean="0"/>
              <a:t>那样不是更简洁吗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理解文意</a:t>
            </a:r>
            <a:r>
              <a:rPr lang="en-US" dirty="0" smtClean="0"/>
              <a:t>,</a:t>
            </a:r>
            <a:r>
              <a:rPr lang="zh-CN" altLang="en-US" dirty="0" smtClean="0"/>
              <a:t>掌握文中所记述的叶圣陶先生的过人品性。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学习略读</a:t>
            </a:r>
            <a:r>
              <a:rPr lang="en-US" dirty="0" smtClean="0"/>
              <a:t>,</a:t>
            </a:r>
            <a:r>
              <a:rPr lang="zh-CN" altLang="en-US" dirty="0" smtClean="0"/>
              <a:t>领会本文选材</a:t>
            </a:r>
            <a:r>
              <a:rPr lang="en-US" dirty="0" smtClean="0"/>
              <a:t>“</a:t>
            </a:r>
            <a:r>
              <a:rPr lang="zh-CN" altLang="en-US" dirty="0" smtClean="0"/>
              <a:t>以小见大</a:t>
            </a:r>
            <a:r>
              <a:rPr lang="en-US" dirty="0" smtClean="0"/>
              <a:t>”</a:t>
            </a:r>
            <a:r>
              <a:rPr lang="zh-CN" altLang="en-US" dirty="0" smtClean="0"/>
              <a:t>的特点。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品味文中含意深刻的语句</a:t>
            </a:r>
            <a:r>
              <a:rPr lang="en-US" dirty="0" smtClean="0"/>
              <a:t>;</a:t>
            </a:r>
            <a:r>
              <a:rPr lang="zh-CN" altLang="en-US" dirty="0" smtClean="0"/>
              <a:t>领会本文行文平易、内涵深厚的写作特点。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领会叶圣陶先生关于写作的观点并运用它来修改自己的文章。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452398" y="5072074"/>
            <a:ext cx="10858576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品味文中含意深刻的语句。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用一个事例</a:t>
            </a:r>
            <a:r>
              <a:rPr lang="en-US" dirty="0" smtClean="0"/>
              <a:t>,</a:t>
            </a:r>
            <a:r>
              <a:rPr lang="zh-CN" altLang="en-US" dirty="0" smtClean="0"/>
              <a:t>不足以证明先生的行为一向如此</a:t>
            </a:r>
            <a:r>
              <a:rPr lang="en-US" dirty="0" smtClean="0"/>
              <a:t>,</a:t>
            </a:r>
            <a:r>
              <a:rPr lang="zh-CN" altLang="en-US" dirty="0" smtClean="0"/>
              <a:t>文中写道</a:t>
            </a:r>
            <a:r>
              <a:rPr lang="en-US" dirty="0" smtClean="0"/>
              <a:t>:“</a:t>
            </a:r>
            <a:r>
              <a:rPr lang="zh-CN" altLang="en-US" dirty="0" smtClean="0"/>
              <a:t>凡是同叶圣陶先生有些交往的</a:t>
            </a:r>
            <a:r>
              <a:rPr lang="en-US" dirty="0" smtClean="0"/>
              <a:t>,</a:t>
            </a:r>
            <a:r>
              <a:rPr lang="zh-CN" altLang="en-US" dirty="0" smtClean="0"/>
              <a:t>无不为他的待人厚而深受感动。</a:t>
            </a:r>
            <a:r>
              <a:rPr lang="en-US" dirty="0" smtClean="0"/>
              <a:t>”</a:t>
            </a:r>
            <a:r>
              <a:rPr lang="zh-CN" altLang="en-US" dirty="0" smtClean="0"/>
              <a:t>因此</a:t>
            </a:r>
            <a:r>
              <a:rPr lang="en-US" dirty="0" smtClean="0"/>
              <a:t>,</a:t>
            </a:r>
            <a:r>
              <a:rPr lang="zh-CN" altLang="en-US" dirty="0" smtClean="0"/>
              <a:t>必须要用多个事例来证明。另外</a:t>
            </a:r>
            <a:r>
              <a:rPr lang="en-US" dirty="0" smtClean="0"/>
              <a:t>,</a:t>
            </a:r>
            <a:r>
              <a:rPr lang="zh-CN" altLang="en-US" dirty="0" smtClean="0"/>
              <a:t>第一个事例是写文字方面的交往</a:t>
            </a:r>
            <a:r>
              <a:rPr lang="en-US" dirty="0" smtClean="0"/>
              <a:t>,</a:t>
            </a:r>
            <a:r>
              <a:rPr lang="zh-CN" altLang="en-US" dirty="0" smtClean="0"/>
              <a:t>第二个和第三个是写日常交往</a:t>
            </a:r>
            <a:r>
              <a:rPr lang="en-US" dirty="0" smtClean="0"/>
              <a:t>,</a:t>
            </a:r>
            <a:r>
              <a:rPr lang="zh-CN" altLang="en-US" dirty="0" smtClean="0"/>
              <a:t>写日常交往的主体也不相同</a:t>
            </a:r>
            <a:r>
              <a:rPr lang="en-US" dirty="0" smtClean="0"/>
              <a:t>,</a:t>
            </a:r>
            <a:r>
              <a:rPr lang="zh-CN" altLang="en-US" dirty="0" smtClean="0"/>
              <a:t>前者是作者听说</a:t>
            </a:r>
            <a:r>
              <a:rPr lang="en-US" dirty="0" smtClean="0"/>
              <a:t>,</a:t>
            </a:r>
            <a:r>
              <a:rPr lang="zh-CN" altLang="en-US" dirty="0" smtClean="0"/>
              <a:t>后者是作者亲身经历。这样选择事例才能突出叶先生无论在什么事情上、无论对待什么人</a:t>
            </a:r>
            <a:r>
              <a:rPr lang="en-US" dirty="0" smtClean="0"/>
              <a:t>,</a:t>
            </a:r>
            <a:r>
              <a:rPr lang="zh-CN" altLang="en-US" dirty="0" smtClean="0"/>
              <a:t>一向仁厚。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叶圣陶教育名言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教师并非教书</a:t>
            </a:r>
            <a:r>
              <a:rPr lang="en-US" dirty="0" smtClean="0"/>
              <a:t>,</a:t>
            </a:r>
            <a:r>
              <a:rPr lang="zh-CN" altLang="en-US" dirty="0" smtClean="0"/>
              <a:t>而是教育学生。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一辈子坚持自学的人就是一辈子自强不息的人。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读书忌死读</a:t>
            </a:r>
            <a:r>
              <a:rPr lang="en-US" dirty="0" smtClean="0"/>
              <a:t>,</a:t>
            </a:r>
            <a:r>
              <a:rPr lang="zh-CN" altLang="en-US" dirty="0" smtClean="0"/>
              <a:t>死读钻牛角。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理想是事业之母。</a:t>
            </a:r>
          </a:p>
          <a:p>
            <a:r>
              <a:rPr lang="en-US" dirty="0" smtClean="0"/>
              <a:t>5.</a:t>
            </a:r>
            <a:r>
              <a:rPr lang="zh-CN" altLang="en-US" dirty="0" smtClean="0"/>
              <a:t>千教万教</a:t>
            </a:r>
            <a:r>
              <a:rPr lang="en-US" dirty="0" smtClean="0"/>
              <a:t>,</a:t>
            </a:r>
            <a:r>
              <a:rPr lang="zh-CN" altLang="en-US" dirty="0" smtClean="0"/>
              <a:t>教人求真</a:t>
            </a:r>
            <a:r>
              <a:rPr lang="en-US" dirty="0" smtClean="0"/>
              <a:t>;</a:t>
            </a:r>
            <a:r>
              <a:rPr lang="zh-CN" altLang="en-US" dirty="0" smtClean="0"/>
              <a:t>千学万学</a:t>
            </a:r>
            <a:r>
              <a:rPr lang="en-US" dirty="0" smtClean="0"/>
              <a:t>,</a:t>
            </a:r>
            <a:r>
              <a:rPr lang="zh-CN" altLang="en-US" dirty="0" smtClean="0"/>
              <a:t>学做真人。</a:t>
            </a:r>
          </a:p>
          <a:p>
            <a:r>
              <a:rPr lang="en-US" dirty="0" smtClean="0"/>
              <a:t>6.</a:t>
            </a:r>
            <a:r>
              <a:rPr lang="zh-CN" altLang="en-US" dirty="0" smtClean="0"/>
              <a:t>自己摸索得来比向别人学更重要。</a:t>
            </a:r>
          </a:p>
          <a:p>
            <a:r>
              <a:rPr lang="en-US" dirty="0" smtClean="0"/>
              <a:t>7.</a:t>
            </a:r>
            <a:r>
              <a:rPr lang="zh-CN" altLang="en-US" dirty="0" smtClean="0"/>
              <a:t>品德教育重在实做</a:t>
            </a:r>
            <a:r>
              <a:rPr lang="en-US" dirty="0" smtClean="0"/>
              <a:t>,</a:t>
            </a:r>
            <a:r>
              <a:rPr lang="zh-CN" altLang="en-US" dirty="0" smtClean="0"/>
              <a:t>不在于能说会道。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叶圣陶</a:t>
            </a:r>
            <a:r>
              <a:rPr lang="en-US" dirty="0" smtClean="0"/>
              <a:t>,1894</a:t>
            </a:r>
            <a:r>
              <a:rPr lang="zh-CN" altLang="en-US" dirty="0" smtClean="0"/>
              <a:t>年生于江苏苏州</a:t>
            </a:r>
            <a:r>
              <a:rPr lang="en-US" dirty="0" smtClean="0"/>
              <a:t>,</a:t>
            </a:r>
            <a:r>
              <a:rPr lang="zh-CN" altLang="en-US" dirty="0" smtClean="0"/>
              <a:t>现代作家、教育家、文学出版家和社会活动家</a:t>
            </a:r>
            <a:r>
              <a:rPr lang="en-US" dirty="0" smtClean="0"/>
              <a:t>,</a:t>
            </a:r>
            <a:r>
              <a:rPr lang="zh-CN" altLang="en-US" dirty="0" smtClean="0"/>
              <a:t>有</a:t>
            </a:r>
            <a:r>
              <a:rPr lang="en-US" dirty="0" smtClean="0"/>
              <a:t>“</a:t>
            </a:r>
            <a:r>
              <a:rPr lang="zh-CN" altLang="en-US" dirty="0" smtClean="0"/>
              <a:t>优秀的语言艺术家</a:t>
            </a:r>
            <a:r>
              <a:rPr lang="en-US" dirty="0" smtClean="0"/>
              <a:t>”</a:t>
            </a:r>
            <a:r>
              <a:rPr lang="zh-CN" altLang="en-US" dirty="0" smtClean="0"/>
              <a:t>之称。</a:t>
            </a:r>
            <a:r>
              <a:rPr lang="en-US" dirty="0" smtClean="0"/>
              <a:t>1949</a:t>
            </a:r>
            <a:r>
              <a:rPr lang="zh-CN" altLang="en-US" dirty="0" smtClean="0"/>
              <a:t>年后</a:t>
            </a:r>
            <a:r>
              <a:rPr lang="en-US" dirty="0" smtClean="0"/>
              <a:t>,</a:t>
            </a:r>
            <a:r>
              <a:rPr lang="zh-CN" altLang="en-US" dirty="0" smtClean="0"/>
              <a:t>先后出任教育部副部长、人民教育出版社社长和总编、中华全国文学艺术界联合委员会委员、中国作家协会顾问、中央文史研究馆馆长、中华人民共和国全国政协副主席</a:t>
            </a:r>
            <a:r>
              <a:rPr lang="en-US" dirty="0" smtClean="0"/>
              <a:t>,</a:t>
            </a:r>
            <a:r>
              <a:rPr lang="zh-CN" altLang="en-US" dirty="0" smtClean="0"/>
              <a:t>第一、二、三、四、五届全国人民代表大会常务委员会委员</a:t>
            </a:r>
            <a:r>
              <a:rPr lang="en-US" dirty="0" smtClean="0"/>
              <a:t>,</a:t>
            </a:r>
            <a:r>
              <a:rPr lang="zh-CN" altLang="en-US" dirty="0" smtClean="0"/>
              <a:t>民进中央主席。这样一个了不起的人物</a:t>
            </a:r>
            <a:r>
              <a:rPr lang="en-US" dirty="0" smtClean="0"/>
              <a:t>,</a:t>
            </a:r>
            <a:r>
              <a:rPr lang="zh-CN" altLang="en-US" dirty="0" smtClean="0"/>
              <a:t>当他去世之后</a:t>
            </a:r>
            <a:r>
              <a:rPr lang="en-US" dirty="0" smtClean="0"/>
              <a:t>,</a:t>
            </a:r>
            <a:r>
              <a:rPr lang="zh-CN" altLang="en-US" dirty="0" smtClean="0"/>
              <a:t>人们想起他</a:t>
            </a:r>
            <a:r>
              <a:rPr lang="en-US" dirty="0" smtClean="0"/>
              <a:t>,</a:t>
            </a:r>
            <a:r>
              <a:rPr lang="zh-CN" altLang="en-US" dirty="0" smtClean="0"/>
              <a:t>会忆起哪些往事呢</a:t>
            </a:r>
            <a:r>
              <a:rPr lang="en-US" dirty="0" smtClean="0"/>
              <a:t>?</a:t>
            </a:r>
            <a:r>
              <a:rPr lang="zh-CN" altLang="en-US" dirty="0" smtClean="0"/>
              <a:t>让我们在张中行先生的文字中去了解叶圣陶先生。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358378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阅读下面小资料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en-US" altLang="zh-CN" dirty="0" smtClean="0"/>
          </a:p>
          <a:p>
            <a:r>
              <a:rPr lang="zh-CN" altLang="en-US" dirty="0" smtClean="0"/>
              <a:t>张中行</a:t>
            </a:r>
            <a:r>
              <a:rPr lang="en-US" dirty="0" smtClean="0"/>
              <a:t>,</a:t>
            </a:r>
            <a:r>
              <a:rPr lang="zh-CN" altLang="en-US" dirty="0" smtClean="0"/>
              <a:t>原名张璇</a:t>
            </a:r>
            <a:r>
              <a:rPr lang="en-US" dirty="0" smtClean="0"/>
              <a:t>,</a:t>
            </a:r>
            <a:r>
              <a:rPr lang="zh-CN" altLang="en-US" dirty="0" smtClean="0"/>
              <a:t>学名张璿</a:t>
            </a:r>
            <a:r>
              <a:rPr lang="en-US" dirty="0" smtClean="0"/>
              <a:t>,</a:t>
            </a:r>
            <a:r>
              <a:rPr lang="zh-CN" altLang="en-US" dirty="0" smtClean="0"/>
              <a:t>河北省香河县河北屯乡石庄人</a:t>
            </a:r>
            <a:r>
              <a:rPr lang="en-US" dirty="0" smtClean="0"/>
              <a:t>,</a:t>
            </a:r>
            <a:r>
              <a:rPr lang="zh-CN" altLang="en-US" dirty="0" smtClean="0"/>
              <a:t>著名学者、哲学家、散文家。主要从事语文、古典文学及思想史的研究。曾参加编写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                 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古代散文选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</a:t>
            </a:r>
            <a:r>
              <a:rPr lang="en-US" dirty="0" smtClean="0"/>
              <a:t>,</a:t>
            </a:r>
            <a:r>
              <a:rPr lang="zh-CN" altLang="en-US" dirty="0" smtClean="0"/>
              <a:t>合作编著有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文言文选读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文言读本续编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编著有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文言常识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文言津逮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佛教与中国文学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负暄琐话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等。他是</a:t>
            </a:r>
            <a:r>
              <a:rPr lang="en-US" dirty="0" smtClean="0"/>
              <a:t>20</a:t>
            </a:r>
            <a:r>
              <a:rPr lang="zh-CN" altLang="en-US" dirty="0" smtClean="0"/>
              <a:t>世纪末未名湖畔三雅士之一</a:t>
            </a:r>
            <a:r>
              <a:rPr lang="en-US" dirty="0" smtClean="0"/>
              <a:t>,</a:t>
            </a:r>
            <a:r>
              <a:rPr lang="zh-CN" altLang="en-US" dirty="0" smtClean="0"/>
              <a:t>与季羡林、金克木合称</a:t>
            </a:r>
            <a:r>
              <a:rPr lang="en-US" dirty="0" smtClean="0"/>
              <a:t>“</a:t>
            </a:r>
            <a:r>
              <a:rPr lang="zh-CN" altLang="en-US" u="sng" dirty="0" smtClean="0"/>
              <a:t>　             　</a:t>
            </a:r>
            <a:r>
              <a:rPr lang="en-US" dirty="0" smtClean="0"/>
              <a:t>”</a:t>
            </a:r>
            <a:r>
              <a:rPr lang="zh-CN" altLang="en-US" dirty="0" smtClean="0"/>
              <a:t>。季羡林先生称赞他为</a:t>
            </a:r>
            <a:r>
              <a:rPr lang="en-US" dirty="0" smtClean="0"/>
              <a:t>“</a:t>
            </a:r>
            <a:r>
              <a:rPr lang="zh-CN" altLang="en-US" dirty="0" smtClean="0"/>
              <a:t>高人、逸人、至人、超人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381488" y="5572140"/>
            <a:ext cx="2071702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燕园三老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6596066" y="2928934"/>
            <a:ext cx="2786082" cy="50006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汉语课本</a:t>
            </a:r>
            <a:endParaRPr lang="zh-CN" altLang="en-US" sz="2800" dirty="0">
              <a:solidFill>
                <a:srgbClr val="FF0000"/>
              </a:solidFill>
              <a:latin typeface="华文宋体" pitchFamily="2" charset="-122"/>
              <a:ea typeface="华文宋体" pitchFamily="2" charset="-122"/>
            </a:endParaRPr>
          </a:p>
        </p:txBody>
      </p:sp>
      <p:pic>
        <p:nvPicPr>
          <p:cNvPr id="12" name="张中行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10842" y="2941182"/>
            <a:ext cx="1735704" cy="1630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给下列加点字注音。</a:t>
            </a:r>
          </a:p>
          <a:p>
            <a:r>
              <a:rPr lang="zh-CN" altLang="en-US" dirty="0" smtClean="0"/>
              <a:t>修润</a:t>
            </a:r>
            <a:r>
              <a:rPr lang="en-US" dirty="0" smtClean="0"/>
              <a:t>(		)				</a:t>
            </a:r>
            <a:r>
              <a:rPr lang="zh-CN" altLang="en-US" dirty="0" smtClean="0"/>
              <a:t>不朽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商酌</a:t>
            </a:r>
            <a:r>
              <a:rPr lang="en-US" dirty="0" smtClean="0"/>
              <a:t>(		)				</a:t>
            </a:r>
            <a:r>
              <a:rPr lang="zh-CN" altLang="en-US" dirty="0" smtClean="0"/>
              <a:t>鞠躬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譬如</a:t>
            </a:r>
            <a:r>
              <a:rPr lang="en-US" dirty="0" smtClean="0"/>
              <a:t>(		)				</a:t>
            </a:r>
            <a:r>
              <a:rPr lang="zh-CN" altLang="en-US" dirty="0" smtClean="0"/>
              <a:t>累赘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拖沓</a:t>
            </a:r>
            <a:r>
              <a:rPr lang="en-US" dirty="0" smtClean="0"/>
              <a:t>(		)				</a:t>
            </a:r>
            <a:r>
              <a:rPr lang="zh-CN" altLang="en-US" dirty="0" smtClean="0"/>
              <a:t>末节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785926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/>
              <a:t>rùn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666976" y="2357430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zhuó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928958" y="3000372"/>
            <a:ext cx="109534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pì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453454" y="2357430"/>
            <a:ext cx="64294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jū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8453454" y="1785926"/>
            <a:ext cx="150019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928958" y="3643314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tà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8239140" y="3071810"/>
            <a:ext cx="85725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zhui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8382016" y="3643314"/>
            <a:ext cx="7858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mò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52596" y="214311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952596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595406" y="340584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80361" y="40487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310446" y="40719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667636" y="34290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310446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623963" y="214311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0" grpId="0"/>
      <p:bldP spid="11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用恰当的词语代替下列句子中画线的部分。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他对普通话生疏</a:t>
            </a:r>
            <a:r>
              <a:rPr lang="en-US" dirty="0" smtClean="0"/>
              <a:t>,</a:t>
            </a:r>
            <a:r>
              <a:rPr lang="zh-CN" altLang="en-US" dirty="0" smtClean="0"/>
              <a:t>于是</a:t>
            </a:r>
            <a:r>
              <a:rPr lang="en-US" altLang="zh-CN" u="sng" dirty="0" smtClean="0"/>
              <a:t>						  </a:t>
            </a:r>
            <a:r>
              <a:rPr lang="en-US" dirty="0" smtClean="0"/>
              <a:t>(</a:t>
            </a:r>
            <a:r>
              <a:rPr lang="zh-CN" altLang="en-US" dirty="0" smtClean="0"/>
              <a:t>不耻下问</a:t>
            </a:r>
            <a:r>
              <a:rPr lang="en-US" dirty="0" smtClean="0"/>
              <a:t>),</a:t>
            </a:r>
            <a:r>
              <a:rPr lang="zh-CN" altLang="en-US" dirty="0" smtClean="0"/>
              <a:t>让我帮他修润。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我看了信</a:t>
            </a:r>
            <a:r>
              <a:rPr lang="en-US" dirty="0" smtClean="0"/>
              <a:t>,</a:t>
            </a:r>
            <a:r>
              <a:rPr lang="zh-CN" altLang="en-US" dirty="0" smtClean="0"/>
              <a:t>也很悲伤</a:t>
            </a:r>
            <a:r>
              <a:rPr lang="en-US" dirty="0" smtClean="0"/>
              <a:t>,</a:t>
            </a:r>
            <a:r>
              <a:rPr lang="zh-CN" altLang="en-US" dirty="0" smtClean="0"/>
              <a:t>不是为自己的</a:t>
            </a:r>
            <a:r>
              <a:rPr lang="en-US" altLang="zh-CN" u="sng" dirty="0" smtClean="0"/>
              <a:t>				   </a:t>
            </a:r>
            <a:r>
              <a:rPr lang="en-US" dirty="0" smtClean="0"/>
              <a:t>(</a:t>
            </a:r>
            <a:r>
              <a:rPr lang="zh-CN" altLang="en-US" dirty="0" smtClean="0"/>
              <a:t>颠沛流离</a:t>
            </a:r>
            <a:r>
              <a:rPr lang="en-US" dirty="0" smtClean="0"/>
              <a:t>),</a:t>
            </a:r>
            <a:r>
              <a:rPr lang="zh-CN" altLang="en-US" dirty="0" smtClean="0"/>
              <a:t>是想到十年来的社会现象</a:t>
            </a:r>
            <a:r>
              <a:rPr lang="en-US" dirty="0" smtClean="0"/>
              <a:t>,</a:t>
            </a:r>
            <a:r>
              <a:rPr lang="zh-CN" altLang="en-US" dirty="0" smtClean="0"/>
              <a:t>像叶圣陶先生这样的人竟越来越少了。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在我认识的一些前辈和同辈里</a:t>
            </a:r>
            <a:r>
              <a:rPr lang="en-US" dirty="0" smtClean="0"/>
              <a:t>,</a:t>
            </a:r>
            <a:r>
              <a:rPr lang="zh-CN" altLang="en-US" dirty="0" smtClean="0"/>
              <a:t>重视语文</a:t>
            </a:r>
            <a:r>
              <a:rPr lang="en-US" dirty="0" smtClean="0"/>
              <a:t>,</a:t>
            </a:r>
            <a:r>
              <a:rPr lang="zh-CN" altLang="en-US" dirty="0" smtClean="0"/>
              <a:t>努力求完美</a:t>
            </a:r>
            <a:r>
              <a:rPr lang="en-US" dirty="0" smtClean="0"/>
              <a:t>,</a:t>
            </a:r>
            <a:r>
              <a:rPr lang="zh-CN" altLang="en-US" dirty="0" smtClean="0"/>
              <a:t>并且</a:t>
            </a:r>
            <a:r>
              <a:rPr lang="en-US" altLang="zh-CN" u="sng" dirty="0" smtClean="0"/>
              <a:t>					</a:t>
            </a:r>
            <a:r>
              <a:rPr lang="en-US" dirty="0" smtClean="0"/>
              <a:t>(</a:t>
            </a:r>
            <a:r>
              <a:rPr lang="zh-CN" altLang="en-US" dirty="0" smtClean="0"/>
              <a:t>以身作则</a:t>
            </a:r>
            <a:r>
              <a:rPr lang="en-US" dirty="0" smtClean="0"/>
              <a:t>),</a:t>
            </a:r>
            <a:r>
              <a:rPr lang="zh-CN" altLang="en-US" dirty="0" smtClean="0"/>
              <a:t>鞠躬尽瘁</a:t>
            </a:r>
            <a:r>
              <a:rPr lang="en-US" dirty="0" smtClean="0"/>
              <a:t>,</a:t>
            </a:r>
            <a:r>
              <a:rPr lang="zh-CN" altLang="en-US" dirty="0" smtClean="0"/>
              <a:t>叶圣陶先生应该说是第一位。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7310446" y="3000372"/>
            <a:ext cx="335758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生活艰难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四处流浪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881026" y="4929198"/>
            <a:ext cx="378621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以自己的行动做出榜样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5381620" y="1714488"/>
            <a:ext cx="5500726" cy="50006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不以向不如自己的人请教为耻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4" grpId="0" build="p"/>
      <p:bldP spid="17" grpId="0" build="p"/>
      <p:bldP spid="2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通读全文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本文深情地追忆了叶圣陶先生生活和工作上的一些小事</a:t>
            </a:r>
            <a:r>
              <a:rPr lang="en-US" dirty="0" smtClean="0"/>
              <a:t>,</a:t>
            </a:r>
            <a:r>
              <a:rPr lang="zh-CN" altLang="en-US" dirty="0" smtClean="0"/>
              <a:t>主要从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和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两个方面来记叙</a:t>
            </a:r>
            <a:r>
              <a:rPr lang="en-US" dirty="0" smtClean="0"/>
              <a:t>,</a:t>
            </a:r>
            <a:r>
              <a:rPr lang="zh-CN" altLang="en-US" dirty="0" smtClean="0"/>
              <a:t>表现了作者对叶先生的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2357430"/>
            <a:ext cx="2143140" cy="642942"/>
          </a:xfrm>
        </p:spPr>
        <p:txBody>
          <a:bodyPr/>
          <a:lstStyle/>
          <a:p>
            <a:r>
              <a:rPr lang="zh-CN" altLang="en-US" dirty="0" smtClean="0"/>
              <a:t>待人厚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167042" y="2357430"/>
            <a:ext cx="2143140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律己严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238216" y="3000372"/>
            <a:ext cx="5072098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无限崇敬和深切怀念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初读</a:t>
            </a:r>
            <a:r>
              <a:rPr lang="en-US" dirty="0" smtClean="0"/>
              <a:t>,</a:t>
            </a:r>
            <a:r>
              <a:rPr lang="zh-CN" altLang="en-US" dirty="0" smtClean="0"/>
              <a:t>了解叶圣陶。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作者写这篇文章的缘由是什么</a:t>
            </a:r>
            <a:r>
              <a:rPr lang="en-US" dirty="0" smtClean="0"/>
              <a:t>?</a:t>
            </a:r>
          </a:p>
          <a:p>
            <a:r>
              <a:rPr lang="zh-CN" altLang="en-US" dirty="0" smtClean="0"/>
              <a:t>文章的开头、结尾有时是关键性的段落</a:t>
            </a:r>
            <a:r>
              <a:rPr lang="en-US" dirty="0" smtClean="0"/>
              <a:t>,</a:t>
            </a:r>
            <a:r>
              <a:rPr lang="zh-CN" altLang="en-US" dirty="0" smtClean="0"/>
              <a:t>试着从那里找找答案。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2614</TotalTime>
  <Words>1437</Words>
  <Application>Microsoft Office PowerPoint</Application>
  <PresentationFormat>自定义</PresentationFormat>
  <Paragraphs>99</Paragraphs>
  <Slides>22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613</cp:revision>
  <dcterms:created xsi:type="dcterms:W3CDTF">2017-02-11T06:33:00Z</dcterms:created>
  <dcterms:modified xsi:type="dcterms:W3CDTF">2019-12-13T07:26:33Z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