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33"/>
  </p:notesMasterIdLst>
  <p:handoutMasterIdLst>
    <p:handoutMasterId r:id="rId34"/>
  </p:handoutMasterIdLst>
  <p:sldIdLst>
    <p:sldId id="371" r:id="rId3"/>
    <p:sldId id="429" r:id="rId4"/>
    <p:sldId id="444" r:id="rId5"/>
    <p:sldId id="428" r:id="rId6"/>
    <p:sldId id="445" r:id="rId7"/>
    <p:sldId id="443" r:id="rId8"/>
    <p:sldId id="477" r:id="rId9"/>
    <p:sldId id="455" r:id="rId10"/>
    <p:sldId id="478" r:id="rId11"/>
    <p:sldId id="479" r:id="rId12"/>
    <p:sldId id="397" r:id="rId13"/>
    <p:sldId id="457" r:id="rId14"/>
    <p:sldId id="458" r:id="rId15"/>
    <p:sldId id="459" r:id="rId16"/>
    <p:sldId id="460" r:id="rId17"/>
    <p:sldId id="461" r:id="rId18"/>
    <p:sldId id="462" r:id="rId19"/>
    <p:sldId id="464" r:id="rId20"/>
    <p:sldId id="465" r:id="rId21"/>
    <p:sldId id="466" r:id="rId22"/>
    <p:sldId id="467" r:id="rId23"/>
    <p:sldId id="480" r:id="rId24"/>
    <p:sldId id="482" r:id="rId25"/>
    <p:sldId id="481" r:id="rId26"/>
    <p:sldId id="469" r:id="rId27"/>
    <p:sldId id="470" r:id="rId28"/>
    <p:sldId id="471" r:id="rId29"/>
    <p:sldId id="472" r:id="rId30"/>
    <p:sldId id="476" r:id="rId31"/>
    <p:sldId id="395" r:id="rId32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088" autoAdjust="0"/>
    <p:restoredTop sz="97536" autoAdjust="0"/>
  </p:normalViewPr>
  <p:slideViewPr>
    <p:cSldViewPr>
      <p:cViewPr>
        <p:scale>
          <a:sx n="40" d="100"/>
          <a:sy n="40" d="100"/>
        </p:scale>
        <p:origin x="-270" y="-49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:a16="http://schemas.microsoft.com/office/drawing/2014/main" xmlns="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:a16="http://schemas.microsoft.com/office/drawing/2014/main" xmlns="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:a16="http://schemas.microsoft.com/office/drawing/2014/main" xmlns="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xmlns="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第三单元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xmlns="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9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:a16="http://schemas.microsoft.com/office/drawing/2014/main" xmlns="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952992" y="4000504"/>
            <a:ext cx="42242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9.</a:t>
            </a:r>
            <a:r>
              <a:rPr lang="zh-CN" altLang="en-US" sz="3600" dirty="0" smtClean="0"/>
              <a:t>阿长与</a:t>
            </a:r>
            <a:r>
              <a:rPr lang="en-US" altLang="zh-CN" sz="3600" dirty="0" smtClean="0"/>
              <a:t>《</a:t>
            </a:r>
            <a:r>
              <a:rPr lang="zh-CN" altLang="en-US" sz="3600" dirty="0" smtClean="0"/>
              <a:t>山海经</a:t>
            </a:r>
            <a:r>
              <a:rPr lang="en-US" altLang="zh-CN" sz="3600" dirty="0" smtClean="0"/>
              <a:t>》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667108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8" name="第3单元.eps" descr="id:214749709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52464" y="1714488"/>
            <a:ext cx="10215634" cy="181728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738810" y="4643446"/>
            <a:ext cx="23775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/>
              <a:t>第 一 课 时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450059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通读全文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</a:p>
          <a:p>
            <a:r>
              <a:rPr lang="zh-CN" altLang="en-US" dirty="0" smtClean="0"/>
              <a:t>简介长妈妈的</a:t>
            </a:r>
            <a:r>
              <a:rPr lang="zh-CN" altLang="en-US" u="sng" dirty="0" smtClean="0"/>
              <a:t>　      　</a:t>
            </a:r>
            <a:r>
              <a:rPr lang="zh-CN" altLang="en-US" dirty="0" smtClean="0"/>
              <a:t>、大家对她的称呼及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en-US" dirty="0" smtClean="0"/>
              <a:t>——</a:t>
            </a:r>
            <a:r>
              <a:rPr lang="zh-CN" altLang="en-US" dirty="0" smtClean="0"/>
              <a:t>回忆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	 </a:t>
            </a:r>
            <a:r>
              <a:rPr lang="zh-CN" altLang="en-US" u="sng" dirty="0" smtClean="0"/>
              <a:t>　</a:t>
            </a:r>
            <a:r>
              <a:rPr lang="en-US" dirty="0" smtClean="0"/>
              <a:t>——</a:t>
            </a:r>
            <a:r>
              <a:rPr lang="zh-CN" altLang="en-US" dirty="0" smtClean="0"/>
              <a:t>补写长妈妈的</a:t>
            </a:r>
            <a:r>
              <a:rPr lang="zh-CN" altLang="en-US" u="sng" dirty="0" smtClean="0"/>
              <a:t>　   　</a:t>
            </a:r>
            <a:r>
              <a:rPr lang="en-US" dirty="0" smtClean="0"/>
              <a:t>,</a:t>
            </a:r>
            <a:r>
              <a:rPr lang="zh-CN" altLang="en-US" dirty="0" smtClean="0"/>
              <a:t>表达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对她的祝愿和</a:t>
            </a:r>
            <a:r>
              <a:rPr lang="zh-CN" altLang="en-US" u="sng" dirty="0" smtClean="0"/>
              <a:t>　 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952860" y="1785926"/>
            <a:ext cx="1285884" cy="857256"/>
          </a:xfrm>
        </p:spPr>
        <p:txBody>
          <a:bodyPr/>
          <a:lstStyle/>
          <a:p>
            <a:pPr indent="0"/>
            <a:r>
              <a:rPr lang="zh-CN" altLang="en-US" dirty="0" smtClean="0"/>
              <a:t>身份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8310578" y="1785926"/>
            <a:ext cx="2143140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称呼的由来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1023902" y="2357430"/>
            <a:ext cx="528641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我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与长妈妈交往的几件事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8882082" y="2357430"/>
            <a:ext cx="1071570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身世</a:t>
            </a: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3595670" y="3000372"/>
            <a:ext cx="1071570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怀念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10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速读课文</a:t>
            </a:r>
            <a:r>
              <a:rPr lang="en-US" dirty="0" smtClean="0"/>
              <a:t>,</a:t>
            </a:r>
            <a:r>
              <a:rPr lang="zh-CN" altLang="en-US" dirty="0" smtClean="0"/>
              <a:t>概括事件</a:t>
            </a:r>
            <a:r>
              <a:rPr lang="en-US" dirty="0" smtClean="0"/>
              <a:t>,</a:t>
            </a:r>
            <a:r>
              <a:rPr lang="zh-CN" altLang="en-US" dirty="0" smtClean="0"/>
              <a:t>评价人物</a:t>
            </a:r>
            <a:r>
              <a:rPr lang="en-US" dirty="0" smtClean="0"/>
              <a:t>,</a:t>
            </a:r>
            <a:r>
              <a:rPr lang="zh-CN" altLang="en-US" dirty="0" smtClean="0"/>
              <a:t>分析详略。</a:t>
            </a:r>
            <a:endParaRPr lang="en-US" altLang="zh-CN" dirty="0" smtClean="0"/>
          </a:p>
          <a:p>
            <a:r>
              <a:rPr lang="zh-CN" altLang="en-US" dirty="0" smtClean="0"/>
              <a:t>阅读写人的文章</a:t>
            </a:r>
            <a:r>
              <a:rPr lang="en-US" dirty="0" smtClean="0"/>
              <a:t>,</a:t>
            </a:r>
            <a:r>
              <a:rPr lang="zh-CN" altLang="en-US" dirty="0" smtClean="0"/>
              <a:t>我们可以从以下角度思考</a:t>
            </a:r>
            <a:r>
              <a:rPr lang="en-US" dirty="0" smtClean="0"/>
              <a:t>:</a:t>
            </a:r>
            <a:r>
              <a:rPr lang="zh-CN" altLang="en-US" dirty="0" smtClean="0"/>
              <a:t>写了哪些事</a:t>
            </a:r>
            <a:r>
              <a:rPr lang="en-US" dirty="0" smtClean="0"/>
              <a:t>?</a:t>
            </a:r>
            <a:r>
              <a:rPr lang="zh-CN" altLang="en-US" dirty="0" smtClean="0"/>
              <a:t>表现了人物怎样的特点</a:t>
            </a:r>
            <a:r>
              <a:rPr lang="en-US" dirty="0" smtClean="0"/>
              <a:t>?</a:t>
            </a:r>
            <a:r>
              <a:rPr lang="zh-CN" altLang="en-US" dirty="0" smtClean="0"/>
              <a:t>是如何写的</a:t>
            </a:r>
            <a:r>
              <a:rPr lang="en-US" dirty="0" smtClean="0"/>
              <a:t>?</a:t>
            </a:r>
            <a:r>
              <a:rPr lang="zh-CN" altLang="en-US" dirty="0" smtClean="0"/>
              <a:t>表达了怎样的情感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452398" y="1071546"/>
            <a:ext cx="11215766" cy="857256"/>
          </a:xfrm>
        </p:spPr>
        <p:txBody>
          <a:bodyPr/>
          <a:lstStyle/>
          <a:p>
            <a:r>
              <a:rPr lang="zh-CN" altLang="en-US" dirty="0" smtClean="0"/>
              <a:t>由浅入深</a:t>
            </a:r>
            <a:r>
              <a:rPr lang="en-US" dirty="0" smtClean="0"/>
              <a:t>,</a:t>
            </a:r>
            <a:r>
              <a:rPr lang="zh-CN" altLang="en-US" dirty="0" smtClean="0"/>
              <a:t>层层推进。可以采用以下方法</a:t>
            </a:r>
            <a:r>
              <a:rPr lang="en-US" dirty="0" smtClean="0"/>
              <a:t>:(1)</a:t>
            </a:r>
            <a:r>
              <a:rPr lang="zh-CN" altLang="en-US" dirty="0" smtClean="0"/>
              <a:t>边读课文边圈点勾画</a:t>
            </a:r>
            <a:r>
              <a:rPr lang="en-US" dirty="0" smtClean="0"/>
              <a:t>;(2)</a:t>
            </a:r>
            <a:r>
              <a:rPr lang="zh-CN" altLang="en-US" dirty="0" smtClean="0"/>
              <a:t>抓住描写人物的关键词、关键句</a:t>
            </a:r>
            <a:r>
              <a:rPr lang="en-US" dirty="0" smtClean="0"/>
              <a:t>,</a:t>
            </a:r>
            <a:r>
              <a:rPr lang="zh-CN" altLang="en-US" dirty="0" smtClean="0"/>
              <a:t>勾画批注</a:t>
            </a:r>
            <a:r>
              <a:rPr lang="en-US" dirty="0" smtClean="0"/>
              <a:t>;(3)</a:t>
            </a:r>
            <a:r>
              <a:rPr lang="zh-CN" altLang="en-US" dirty="0" smtClean="0"/>
              <a:t>概括事件的方法主要是抓主舍次</a:t>
            </a:r>
            <a:r>
              <a:rPr lang="en-US" dirty="0" smtClean="0"/>
              <a:t>,</a:t>
            </a:r>
            <a:r>
              <a:rPr lang="zh-CN" altLang="en-US" dirty="0" smtClean="0"/>
              <a:t>即抓住记叙文六要素中的主要要素</a:t>
            </a:r>
            <a:r>
              <a:rPr lang="en-US" dirty="0" smtClean="0"/>
              <a:t>,</a:t>
            </a:r>
            <a:r>
              <a:rPr lang="zh-CN" altLang="en-US" dirty="0" smtClean="0"/>
              <a:t>如时间、主要人物、事件的经过等</a:t>
            </a:r>
            <a:r>
              <a:rPr lang="en-US" dirty="0" smtClean="0"/>
              <a:t>,</a:t>
            </a:r>
            <a:r>
              <a:rPr lang="zh-CN" altLang="en-US" dirty="0" smtClean="0"/>
              <a:t>舍弃细枝末节</a:t>
            </a:r>
            <a:r>
              <a:rPr lang="en-US" dirty="0" smtClean="0"/>
              <a:t>;(4)</a:t>
            </a:r>
            <a:r>
              <a:rPr lang="zh-CN" altLang="en-US" dirty="0" smtClean="0"/>
              <a:t>概括人物特点</a:t>
            </a:r>
            <a:r>
              <a:rPr lang="en-US" dirty="0" smtClean="0"/>
              <a:t>,</a:t>
            </a:r>
            <a:r>
              <a:rPr lang="zh-CN" altLang="en-US" dirty="0" smtClean="0"/>
              <a:t>结合情节</a:t>
            </a:r>
            <a:r>
              <a:rPr lang="en-US" dirty="0" smtClean="0"/>
              <a:t>,</a:t>
            </a:r>
            <a:r>
              <a:rPr lang="zh-CN" altLang="en-US" dirty="0" smtClean="0"/>
              <a:t>抓住人物外貌、语言、动作、心理进行分析概括。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默读第</a:t>
            </a:r>
            <a:r>
              <a:rPr lang="en-US" dirty="0" smtClean="0"/>
              <a:t>1~2</a:t>
            </a:r>
            <a:r>
              <a:rPr lang="zh-CN" altLang="en-US" dirty="0" smtClean="0"/>
              <a:t>段</a:t>
            </a:r>
            <a:r>
              <a:rPr lang="en-US" dirty="0" smtClean="0"/>
              <a:t>,</a:t>
            </a:r>
            <a:r>
              <a:rPr lang="zh-CN" altLang="en-US" dirty="0" smtClean="0"/>
              <a:t>请你为阿长设计一份</a:t>
            </a:r>
            <a:r>
              <a:rPr lang="en-US" dirty="0" smtClean="0"/>
              <a:t>“</a:t>
            </a:r>
            <a:r>
              <a:rPr lang="zh-CN" altLang="en-US" dirty="0" smtClean="0"/>
              <a:t>个人简介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238216" y="1857364"/>
          <a:ext cx="9501253" cy="2519379"/>
        </p:xfrm>
        <a:graphic>
          <a:graphicData uri="http://schemas.openxmlformats.org/drawingml/2006/table">
            <a:tbl>
              <a:tblPr/>
              <a:tblGrid>
                <a:gridCol w="2214578"/>
                <a:gridCol w="1000132"/>
                <a:gridCol w="1428760"/>
                <a:gridCol w="1428760"/>
                <a:gridCol w="2071702"/>
                <a:gridCol w="1357321"/>
              </a:tblGrid>
              <a:tr h="83979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姓名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性别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身形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职业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文化程度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年龄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958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阿长</a:t>
                      </a:r>
                      <a:r>
                        <a:rPr lang="en-US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(</a:t>
                      </a: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什么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姑娘</a:t>
                      </a:r>
                      <a:r>
                        <a:rPr lang="en-US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)</a:t>
                      </a:r>
                      <a:endParaRPr lang="zh-CN" sz="2400" b="1" kern="100">
                        <a:solidFill>
                          <a:srgbClr val="FF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黄胖而矮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保姆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低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中年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第一部分</a:t>
            </a:r>
            <a:r>
              <a:rPr lang="en-US" dirty="0" smtClean="0"/>
              <a:t>“</a:t>
            </a:r>
            <a:r>
              <a:rPr lang="zh-CN" altLang="en-US" dirty="0" smtClean="0"/>
              <a:t>从</a:t>
            </a:r>
            <a:r>
              <a:rPr lang="en-US" dirty="0" smtClean="0"/>
              <a:t>‘</a:t>
            </a:r>
            <a:r>
              <a:rPr lang="zh-CN" altLang="en-US" dirty="0" smtClean="0"/>
              <a:t>任人宰割</a:t>
            </a:r>
            <a:r>
              <a:rPr lang="en-US" dirty="0" smtClean="0"/>
              <a:t>’</a:t>
            </a:r>
            <a:r>
              <a:rPr lang="zh-CN" altLang="en-US" dirty="0" smtClean="0"/>
              <a:t>到</a:t>
            </a:r>
            <a:r>
              <a:rPr lang="en-US" dirty="0" smtClean="0"/>
              <a:t>‘</a:t>
            </a:r>
            <a:r>
              <a:rPr lang="zh-CN" altLang="en-US" dirty="0" smtClean="0"/>
              <a:t>站起来了</a:t>
            </a:r>
            <a:r>
              <a:rPr lang="en-US" dirty="0" smtClean="0"/>
              <a:t>’”</a:t>
            </a:r>
            <a:r>
              <a:rPr lang="zh-CN" altLang="en-US" dirty="0" smtClean="0"/>
              <a:t>这个小标题如恢宏的画面</a:t>
            </a:r>
            <a:r>
              <a:rPr lang="en-US" dirty="0" smtClean="0"/>
              <a:t>,</a:t>
            </a:r>
            <a:r>
              <a:rPr lang="zh-CN" altLang="en-US" dirty="0" smtClean="0"/>
              <a:t>给人纵深的历史感。在这个宏大的历史背景下推出邓稼先</a:t>
            </a:r>
            <a:r>
              <a:rPr lang="en-US" dirty="0" smtClean="0"/>
              <a:t>,</a:t>
            </a:r>
            <a:r>
              <a:rPr lang="zh-CN" altLang="en-US" dirty="0" smtClean="0"/>
              <a:t>说明邓稼先是对这一巨变做出贡献的科学家</a:t>
            </a:r>
            <a:r>
              <a:rPr lang="en-US" dirty="0" smtClean="0"/>
              <a:t>,</a:t>
            </a:r>
            <a:r>
              <a:rPr lang="zh-CN" altLang="en-US" dirty="0" smtClean="0"/>
              <a:t>是对历史发展产生巨大影响的历史人物。</a:t>
            </a:r>
          </a:p>
          <a:p>
            <a:r>
              <a:rPr lang="zh-CN" altLang="en-US" dirty="0" smtClean="0"/>
              <a:t>第五部分小标题</a:t>
            </a:r>
            <a:r>
              <a:rPr lang="en-US" dirty="0" smtClean="0"/>
              <a:t>“</a:t>
            </a:r>
            <a:r>
              <a:rPr lang="zh-CN" altLang="en-US" dirty="0" smtClean="0"/>
              <a:t>我不能走</a:t>
            </a:r>
            <a:r>
              <a:rPr lang="en-US" dirty="0" smtClean="0"/>
              <a:t>”</a:t>
            </a:r>
            <a:r>
              <a:rPr lang="zh-CN" altLang="en-US" dirty="0" smtClean="0"/>
              <a:t>非常出色</a:t>
            </a:r>
            <a:r>
              <a:rPr lang="en-US" dirty="0" smtClean="0"/>
              <a:t>,</a:t>
            </a:r>
            <a:r>
              <a:rPr lang="zh-CN" altLang="en-US" dirty="0" smtClean="0"/>
              <a:t>言为心声</a:t>
            </a:r>
            <a:r>
              <a:rPr lang="en-US" dirty="0" smtClean="0"/>
              <a:t>,</a:t>
            </a:r>
            <a:r>
              <a:rPr lang="zh-CN" altLang="en-US" dirty="0" smtClean="0"/>
              <a:t>一句简短的话语</a:t>
            </a:r>
            <a:r>
              <a:rPr lang="en-US" dirty="0" smtClean="0"/>
              <a:t>,</a:t>
            </a:r>
            <a:r>
              <a:rPr lang="zh-CN" altLang="en-US" dirty="0" smtClean="0"/>
              <a:t>道出了邓稼先身先士卒、不怕牺牲的精神</a:t>
            </a:r>
            <a:r>
              <a:rPr lang="en-US" dirty="0" smtClean="0"/>
              <a:t>,</a:t>
            </a:r>
            <a:r>
              <a:rPr lang="zh-CN" altLang="en-US" dirty="0" smtClean="0"/>
              <a:t>有先声夺人的表达效果。</a:t>
            </a:r>
          </a:p>
          <a:p>
            <a:r>
              <a:rPr lang="zh-CN" altLang="en-US" dirty="0" smtClean="0"/>
              <a:t>也可分析其他小标题</a:t>
            </a:r>
            <a:r>
              <a:rPr lang="en-US" dirty="0" smtClean="0"/>
              <a:t>,</a:t>
            </a:r>
            <a:r>
              <a:rPr lang="zh-CN" altLang="en-US" dirty="0" smtClean="0"/>
              <a:t>此处略。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速读课文</a:t>
            </a:r>
            <a:r>
              <a:rPr lang="en-US" dirty="0" smtClean="0"/>
              <a:t>,</a:t>
            </a:r>
            <a:r>
              <a:rPr lang="zh-CN" altLang="en-US" dirty="0" smtClean="0"/>
              <a:t>并根据提示完成下表。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095340" y="1357298"/>
          <a:ext cx="9715568" cy="5230675"/>
        </p:xfrm>
        <a:graphic>
          <a:graphicData uri="http://schemas.openxmlformats.org/drawingml/2006/table">
            <a:tbl>
              <a:tblPr/>
              <a:tblGrid>
                <a:gridCol w="2720359"/>
                <a:gridCol w="2720359"/>
                <a:gridCol w="2331736"/>
                <a:gridCol w="777245"/>
                <a:gridCol w="1165869"/>
              </a:tblGrid>
              <a:tr h="60722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典型事例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人物性格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“</a:t>
                      </a: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我</a:t>
                      </a:r>
                      <a:r>
                        <a:rPr lang="en-US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”</a:t>
                      </a: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的感情变化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写作手法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0722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切切察察的毛病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饶舌多事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不大佩服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先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(</a:t>
                      </a: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抑</a:t>
                      </a:r>
                      <a:r>
                        <a:rPr lang="en-US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)</a:t>
                      </a:r>
                      <a:endParaRPr lang="zh-CN" sz="2400" b="1" kern="100">
                        <a:solidFill>
                          <a:srgbClr val="FF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22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摆成</a:t>
                      </a:r>
                      <a:r>
                        <a:rPr lang="en-US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“</a:t>
                      </a: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大</a:t>
                      </a:r>
                      <a:r>
                        <a:rPr lang="en-US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”</a:t>
                      </a: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字的睡相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粗俗、不拘小节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令人厌烦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0722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烦琐的规矩、麻烦的礼节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纯朴、善良、真诚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不耐烦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0722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讲</a:t>
                      </a:r>
                      <a:r>
                        <a:rPr lang="en-US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“</a:t>
                      </a: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长毛</a:t>
                      </a:r>
                      <a:r>
                        <a:rPr lang="en-US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”</a:t>
                      </a: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的故事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无知、纯朴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特别的敬意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扬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0722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谋害</a:t>
                      </a:r>
                      <a:r>
                        <a:rPr lang="en-US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“</a:t>
                      </a: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我</a:t>
                      </a:r>
                      <a:r>
                        <a:rPr lang="en-US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”</a:t>
                      </a: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的隐鼠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粗鲁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憎恶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抑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后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(</a:t>
                      </a:r>
                      <a:r>
                        <a:rPr lang="zh-CN" sz="2400" b="1" kern="100" dirty="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扬</a:t>
                      </a:r>
                      <a:r>
                        <a:rPr lang="en-US" sz="2400" b="1" kern="100" dirty="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)</a:t>
                      </a:r>
                      <a:endParaRPr lang="zh-CN" sz="2400" b="1" kern="100" dirty="0">
                        <a:solidFill>
                          <a:srgbClr val="FF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444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给</a:t>
                      </a:r>
                      <a:r>
                        <a:rPr lang="en-US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“</a:t>
                      </a: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我</a:t>
                      </a:r>
                      <a:r>
                        <a:rPr lang="en-US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”</a:t>
                      </a: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买来《山海经》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热情、善良、仁慈、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关爱孩子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新的敬意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扬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文章重点写了哪件事</a:t>
            </a:r>
            <a:r>
              <a:rPr lang="en-US" dirty="0" smtClean="0"/>
              <a:t>?</a:t>
            </a:r>
            <a:r>
              <a:rPr lang="zh-CN" altLang="en-US" dirty="0" smtClean="0"/>
              <a:t>为什么要这样安排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文章详略得当</a:t>
            </a:r>
            <a:r>
              <a:rPr lang="en-US" dirty="0" smtClean="0"/>
              <a:t>,</a:t>
            </a:r>
            <a:r>
              <a:rPr lang="zh-CN" altLang="en-US" dirty="0" smtClean="0"/>
              <a:t>重点写了长妈妈给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买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山海经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一事</a:t>
            </a:r>
            <a:r>
              <a:rPr lang="en-US" dirty="0" smtClean="0"/>
              <a:t>,</a:t>
            </a:r>
            <a:r>
              <a:rPr lang="zh-CN" altLang="en-US" dirty="0" smtClean="0"/>
              <a:t>其他事略写。略写的内容能使人对长妈妈有一个初步了解</a:t>
            </a:r>
            <a:r>
              <a:rPr lang="en-US" dirty="0" smtClean="0"/>
              <a:t>,</a:t>
            </a:r>
            <a:r>
              <a:rPr lang="zh-CN" altLang="en-US" dirty="0" smtClean="0"/>
              <a:t>起到丰富文章内容</a:t>
            </a:r>
            <a:r>
              <a:rPr lang="en-US" dirty="0" smtClean="0"/>
              <a:t>,</a:t>
            </a:r>
            <a:r>
              <a:rPr lang="zh-CN" altLang="en-US" dirty="0" smtClean="0"/>
              <a:t>更全面完整地刻画阿长这个人物形象</a:t>
            </a:r>
            <a:r>
              <a:rPr lang="en-US" dirty="0" smtClean="0"/>
              <a:t>,</a:t>
            </a:r>
            <a:r>
              <a:rPr lang="zh-CN" altLang="en-US" dirty="0" smtClean="0"/>
              <a:t>增强文章真实性的作用。详写长妈妈给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买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山海经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一事</a:t>
            </a:r>
            <a:r>
              <a:rPr lang="en-US" dirty="0" smtClean="0"/>
              <a:t>,</a:t>
            </a:r>
            <a:r>
              <a:rPr lang="zh-CN" altLang="en-US" dirty="0" smtClean="0"/>
              <a:t>令人对长妈妈刮目相看</a:t>
            </a:r>
            <a:r>
              <a:rPr lang="en-US" dirty="0" smtClean="0"/>
              <a:t>,</a:t>
            </a:r>
            <a:r>
              <a:rPr lang="zh-CN" altLang="en-US" dirty="0" smtClean="0"/>
              <a:t>在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看来</a:t>
            </a:r>
            <a:r>
              <a:rPr lang="en-US" dirty="0" smtClean="0"/>
              <a:t>“</a:t>
            </a:r>
            <a:r>
              <a:rPr lang="zh-CN" altLang="en-US" dirty="0" smtClean="0"/>
              <a:t>别人不肯做</a:t>
            </a:r>
            <a:r>
              <a:rPr lang="en-US" dirty="0" smtClean="0"/>
              <a:t>,</a:t>
            </a:r>
            <a:r>
              <a:rPr lang="zh-CN" altLang="en-US" dirty="0" smtClean="0"/>
              <a:t>或不能做的事情</a:t>
            </a:r>
            <a:r>
              <a:rPr lang="en-US" dirty="0" smtClean="0"/>
              <a:t>,</a:t>
            </a:r>
            <a:r>
              <a:rPr lang="zh-CN" altLang="en-US" dirty="0" smtClean="0"/>
              <a:t>她却能够做成功</a:t>
            </a:r>
            <a:r>
              <a:rPr lang="en-US" dirty="0" smtClean="0"/>
              <a:t>”</a:t>
            </a:r>
            <a:r>
              <a:rPr lang="zh-CN" altLang="en-US" dirty="0" smtClean="0"/>
              <a:t>。这样安排详略得当</a:t>
            </a:r>
            <a:r>
              <a:rPr lang="en-US" dirty="0" smtClean="0"/>
              <a:t>,</a:t>
            </a:r>
            <a:r>
              <a:rPr lang="zh-CN" altLang="en-US" dirty="0" smtClean="0"/>
              <a:t>突出表现长妈妈真诚、善良、富有爱心的一面</a:t>
            </a:r>
            <a:r>
              <a:rPr lang="en-US" dirty="0" smtClean="0"/>
              <a:t>,</a:t>
            </a:r>
            <a:r>
              <a:rPr lang="zh-CN" altLang="en-US" dirty="0" smtClean="0"/>
              <a:t>也表现出幼小的鲁迅对长妈妈的敬佩和感激之情。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整体把握内容</a:t>
            </a:r>
            <a:r>
              <a:rPr lang="en-US" dirty="0" smtClean="0"/>
              <a:t>,</a:t>
            </a:r>
            <a:r>
              <a:rPr lang="zh-CN" altLang="en-US" dirty="0" smtClean="0"/>
              <a:t>学习选取典型事例、详略得当表现人物的手法。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理解作者思想情感的变化</a:t>
            </a:r>
            <a:r>
              <a:rPr lang="en-US" dirty="0" smtClean="0"/>
              <a:t>,</a:t>
            </a:r>
            <a:r>
              <a:rPr lang="zh-CN" altLang="en-US" dirty="0" smtClean="0"/>
              <a:t>学习欲扬先抑的写作手法。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体会语句的深层含意</a:t>
            </a:r>
            <a:r>
              <a:rPr lang="en-US" dirty="0" smtClean="0"/>
              <a:t>,</a:t>
            </a:r>
            <a:r>
              <a:rPr lang="zh-CN" altLang="en-US" dirty="0" smtClean="0"/>
              <a:t>品味其中所蕴含的思想感情</a:t>
            </a:r>
            <a:r>
              <a:rPr lang="en-US" dirty="0" smtClean="0"/>
              <a:t>,</a:t>
            </a:r>
            <a:r>
              <a:rPr lang="zh-CN" altLang="en-US" dirty="0" smtClean="0"/>
              <a:t>把握文章主旨。</a:t>
            </a:r>
          </a:p>
          <a:p>
            <a:r>
              <a:rPr lang="zh-CN" altLang="en-US" dirty="0" smtClean="0"/>
              <a:t>　　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809588" y="5357826"/>
            <a:ext cx="10358510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r>
              <a:rPr lang="zh-CN" altLang="en-US" dirty="0" smtClean="0"/>
              <a:t>理解、体会文章所蕴含的思想感情</a:t>
            </a:r>
            <a:r>
              <a:rPr lang="en-US" dirty="0" smtClean="0"/>
              <a:t>,</a:t>
            </a:r>
            <a:r>
              <a:rPr lang="zh-CN" altLang="en-US" dirty="0" smtClean="0"/>
              <a:t>把握文章主旨。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跳读课文</a:t>
            </a:r>
            <a:r>
              <a:rPr lang="en-US" dirty="0" smtClean="0"/>
              <a:t>,</a:t>
            </a:r>
            <a:r>
              <a:rPr lang="zh-CN" altLang="en-US" dirty="0" smtClean="0"/>
              <a:t>梳理作者思想情感变化的历程。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阅读写人散文</a:t>
            </a:r>
            <a:r>
              <a:rPr lang="en-US" dirty="0" smtClean="0"/>
              <a:t>,</a:t>
            </a:r>
            <a:r>
              <a:rPr lang="zh-CN" altLang="en-US" dirty="0" smtClean="0"/>
              <a:t>必须明确作者绝非只为写人而写人</a:t>
            </a:r>
            <a:r>
              <a:rPr lang="en-US" dirty="0" smtClean="0"/>
              <a:t>,</a:t>
            </a:r>
            <a:r>
              <a:rPr lang="zh-CN" altLang="en-US" dirty="0" smtClean="0"/>
              <a:t>而是借助对人物的描写来抒发自己的感情。作者的感情往往借助细腻的描写来暗示</a:t>
            </a:r>
            <a:r>
              <a:rPr lang="en-US" dirty="0" smtClean="0"/>
              <a:t>,</a:t>
            </a:r>
            <a:r>
              <a:rPr lang="zh-CN" altLang="en-US" dirty="0" smtClean="0"/>
              <a:t>也有的是借助环境描写来渲染</a:t>
            </a:r>
            <a:r>
              <a:rPr lang="en-US" dirty="0" smtClean="0"/>
              <a:t>,</a:t>
            </a:r>
            <a:r>
              <a:rPr lang="zh-CN" altLang="en-US" dirty="0" smtClean="0"/>
              <a:t>还有的是直接抒发。学习时通过找出文章感情色彩发生变化的词语</a:t>
            </a:r>
            <a:r>
              <a:rPr lang="en-US" dirty="0" smtClean="0"/>
              <a:t>,</a:t>
            </a:r>
            <a:r>
              <a:rPr lang="zh-CN" altLang="en-US" dirty="0" smtClean="0"/>
              <a:t>感悟作者对长妈妈的深厚情感。通过对前后事件的比照</a:t>
            </a:r>
            <a:r>
              <a:rPr lang="en-US" dirty="0" smtClean="0"/>
              <a:t>,</a:t>
            </a:r>
            <a:r>
              <a:rPr lang="zh-CN" altLang="en-US" dirty="0" smtClean="0"/>
              <a:t>学习本文的写法。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自由朗读课文</a:t>
            </a:r>
            <a:r>
              <a:rPr lang="en-US" dirty="0" smtClean="0"/>
              <a:t>,</a:t>
            </a:r>
            <a:r>
              <a:rPr lang="zh-CN" altLang="en-US" dirty="0" smtClean="0"/>
              <a:t>同桌之间互相讨论。标出课文中表现作者对阿长感情变化的语句。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课文前半部分</a:t>
            </a:r>
            <a:r>
              <a:rPr lang="en-US" dirty="0" smtClean="0"/>
              <a:t>,</a:t>
            </a:r>
            <a:r>
              <a:rPr lang="zh-CN" altLang="en-US" dirty="0" smtClean="0"/>
              <a:t>作者用了大量笔墨写他如何</a:t>
            </a:r>
            <a:r>
              <a:rPr lang="en-US" dirty="0" smtClean="0"/>
              <a:t>“</a:t>
            </a:r>
            <a:r>
              <a:rPr lang="zh-CN" altLang="en-US" dirty="0" smtClean="0"/>
              <a:t>憎恶</a:t>
            </a:r>
            <a:r>
              <a:rPr lang="en-US" dirty="0" smtClean="0"/>
              <a:t>”“</a:t>
            </a:r>
            <a:r>
              <a:rPr lang="zh-CN" altLang="en-US" dirty="0" smtClean="0"/>
              <a:t>讨厌</a:t>
            </a:r>
            <a:r>
              <a:rPr lang="en-US" dirty="0" smtClean="0"/>
              <a:t>”</a:t>
            </a:r>
            <a:r>
              <a:rPr lang="zh-CN" altLang="en-US" dirty="0" smtClean="0"/>
              <a:t>阿长</a:t>
            </a:r>
            <a:r>
              <a:rPr lang="en-US" dirty="0" smtClean="0"/>
              <a:t>,</a:t>
            </a:r>
            <a:r>
              <a:rPr lang="zh-CN" altLang="en-US" dirty="0" smtClean="0"/>
              <a:t>但后文却写他对阿长的敬意和深切的怀念</a:t>
            </a:r>
            <a:r>
              <a:rPr lang="en-US" dirty="0" smtClean="0"/>
              <a:t>,</a:t>
            </a:r>
            <a:r>
              <a:rPr lang="zh-CN" altLang="en-US" dirty="0" smtClean="0"/>
              <a:t>你知道这种写法叫什么吗</a:t>
            </a:r>
            <a:r>
              <a:rPr lang="en-US" dirty="0" smtClean="0"/>
              <a:t>?</a:t>
            </a:r>
            <a:r>
              <a:rPr lang="zh-CN" altLang="en-US" dirty="0" smtClean="0"/>
              <a:t>有什么作用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这是运用了欲扬先抑的手法。使得描写的人物形象给人意料之外的惊喜和惊叹</a:t>
            </a:r>
            <a:r>
              <a:rPr lang="en-US" dirty="0" smtClean="0"/>
              <a:t>,</a:t>
            </a:r>
            <a:r>
              <a:rPr lang="zh-CN" altLang="en-US" dirty="0" smtClean="0"/>
              <a:t>起到出乎意料的效果</a:t>
            </a:r>
            <a:r>
              <a:rPr lang="en-US" dirty="0" smtClean="0"/>
              <a:t>,</a:t>
            </a:r>
            <a:r>
              <a:rPr lang="zh-CN" altLang="en-US" dirty="0" smtClean="0"/>
              <a:t>使人物形象更加真实可感</a:t>
            </a:r>
            <a:r>
              <a:rPr lang="en-US" dirty="0" smtClean="0"/>
              <a:t>,</a:t>
            </a:r>
            <a:r>
              <a:rPr lang="zh-CN" altLang="en-US" dirty="0" smtClean="0"/>
              <a:t>鲜明突出。使得故事情节更加曲折动人</a:t>
            </a:r>
            <a:r>
              <a:rPr lang="en-US" dirty="0" smtClean="0"/>
              <a:t>,</a:t>
            </a:r>
            <a:r>
              <a:rPr lang="zh-CN" altLang="en-US" dirty="0" smtClean="0"/>
              <a:t>有层次</a:t>
            </a:r>
            <a:r>
              <a:rPr lang="en-US" dirty="0" smtClean="0"/>
              <a:t>,</a:t>
            </a:r>
            <a:r>
              <a:rPr lang="zh-CN" altLang="en-US" dirty="0" smtClean="0"/>
              <a:t>跌宕起伏</a:t>
            </a:r>
            <a:r>
              <a:rPr lang="en-US" dirty="0" smtClean="0"/>
              <a:t>,</a:t>
            </a:r>
            <a:r>
              <a:rPr lang="zh-CN" altLang="en-US" dirty="0" smtClean="0"/>
              <a:t>也使情感更加真挚动人。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本文的记叙线索是什么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en-US" dirty="0" smtClean="0"/>
              <a:t>(1)</a:t>
            </a:r>
            <a:r>
              <a:rPr lang="zh-CN" altLang="en-US" dirty="0" smtClean="0"/>
              <a:t>以作者的思想感情变化为线索</a:t>
            </a:r>
            <a:r>
              <a:rPr lang="en-US" dirty="0" smtClean="0"/>
              <a:t>;(2)</a:t>
            </a:r>
            <a:r>
              <a:rPr lang="zh-CN" altLang="en-US" dirty="0" smtClean="0"/>
              <a:t>以阿长为线索。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文中哪个事件写得最详细</a:t>
            </a:r>
            <a:r>
              <a:rPr lang="en-US" dirty="0" smtClean="0"/>
              <a:t>,</a:t>
            </a:r>
            <a:r>
              <a:rPr lang="zh-CN" altLang="en-US" dirty="0" smtClean="0"/>
              <a:t>最精彩</a:t>
            </a:r>
            <a:r>
              <a:rPr lang="en-US" dirty="0" smtClean="0"/>
              <a:t>?</a:t>
            </a:r>
            <a:r>
              <a:rPr lang="zh-CN" altLang="en-US" dirty="0" smtClean="0"/>
              <a:t>请找出来</a:t>
            </a:r>
            <a:r>
              <a:rPr lang="en-US" dirty="0" smtClean="0"/>
              <a:t>,</a:t>
            </a:r>
            <a:r>
              <a:rPr lang="zh-CN" altLang="en-US" dirty="0" smtClean="0"/>
              <a:t>并用</a:t>
            </a:r>
            <a:r>
              <a:rPr lang="en-US" dirty="0" smtClean="0"/>
              <a:t>“</a:t>
            </a:r>
            <a:r>
              <a:rPr lang="en-US" u="sng" dirty="0" smtClean="0"/>
              <a:t> </a:t>
            </a:r>
            <a:r>
              <a:rPr lang="zh-CN" altLang="en-US" dirty="0" smtClean="0"/>
              <a:t>写得好</a:t>
            </a:r>
            <a:r>
              <a:rPr lang="en-US" dirty="0" smtClean="0"/>
              <a:t>,</a:t>
            </a:r>
            <a:r>
              <a:rPr lang="zh-CN" altLang="en-US" dirty="0" smtClean="0"/>
              <a:t>它写出了</a:t>
            </a:r>
            <a:r>
              <a:rPr lang="zh-CN" altLang="en-US" u="sng" dirty="0" smtClean="0"/>
              <a:t> </a:t>
            </a:r>
            <a:r>
              <a:rPr lang="en-US" dirty="0" smtClean="0"/>
              <a:t>”</a:t>
            </a:r>
            <a:r>
              <a:rPr lang="zh-CN" altLang="en-US" dirty="0" smtClean="0"/>
              <a:t>的句式进行品析。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阿长买来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山海经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这件事写得好</a:t>
            </a:r>
            <a:r>
              <a:rPr lang="en-US" dirty="0" smtClean="0"/>
              <a:t>,</a:t>
            </a:r>
            <a:r>
              <a:rPr lang="zh-CN" altLang="en-US" dirty="0" smtClean="0"/>
              <a:t>它写出了作者发自内心的、深切的、永久的敬意。因为作者说</a:t>
            </a:r>
            <a:r>
              <a:rPr lang="en-US" dirty="0" smtClean="0"/>
              <a:t>“</a:t>
            </a:r>
            <a:r>
              <a:rPr lang="zh-CN" altLang="en-US" dirty="0" smtClean="0"/>
              <a:t>书的模样</a:t>
            </a:r>
            <a:r>
              <a:rPr lang="en-US" dirty="0" smtClean="0"/>
              <a:t>,</a:t>
            </a:r>
            <a:r>
              <a:rPr lang="zh-CN" altLang="en-US" dirty="0" smtClean="0"/>
              <a:t>到现在还在眼前</a:t>
            </a:r>
            <a:r>
              <a:rPr lang="en-US" dirty="0" smtClean="0"/>
              <a:t>”</a:t>
            </a:r>
            <a:r>
              <a:rPr lang="zh-CN" altLang="en-US" dirty="0" smtClean="0"/>
              <a:t>。这表现出了作者对长妈妈真挚的感激和怀念之情。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《</a:t>
            </a:r>
            <a:r>
              <a:rPr lang="zh-CN" altLang="en-US" dirty="0" smtClean="0"/>
              <a:t>山海经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是我国第一部描述山川、物产、风俗、民情的大型地理著作</a:t>
            </a:r>
            <a:r>
              <a:rPr lang="en-US" dirty="0" smtClean="0"/>
              <a:t>,</a:t>
            </a:r>
            <a:r>
              <a:rPr lang="zh-CN" altLang="en-US" dirty="0" smtClean="0"/>
              <a:t>又是我国古代第一部神话传说的大汇编。全书共十八篇</a:t>
            </a:r>
            <a:r>
              <a:rPr lang="en-US" dirty="0" smtClean="0"/>
              <a:t>,</a:t>
            </a:r>
            <a:r>
              <a:rPr lang="zh-CN" altLang="en-US" dirty="0" smtClean="0"/>
              <a:t>分为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山经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和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海经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两个部分。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山经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即</a:t>
            </a:r>
            <a:r>
              <a:rPr lang="en-US" altLang="zh-CN" dirty="0" smtClean="0"/>
              <a:t>《</a:t>
            </a:r>
            <a:r>
              <a:rPr lang="zh-CN" altLang="en-US" dirty="0" smtClean="0"/>
              <a:t>五藏山经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五篇</a:t>
            </a:r>
            <a:r>
              <a:rPr lang="en-US" dirty="0" smtClean="0"/>
              <a:t>;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海经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包括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海外经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四篇、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海内经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四篇、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大荒经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四篇和又一篇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海内经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。它以描述各地山川为纲</a:t>
            </a:r>
            <a:r>
              <a:rPr lang="en-US" dirty="0" smtClean="0"/>
              <a:t>,</a:t>
            </a:r>
            <a:r>
              <a:rPr lang="zh-CN" altLang="en-US" dirty="0" smtClean="0"/>
              <a:t>记述了许多当地的神话传说。其中精卫填海、夸父逐日、共工怒触不周山、女娲补天、后羿射日、大禹治水、黄帝擒蚩尤等神话传说</a:t>
            </a:r>
            <a:r>
              <a:rPr lang="en-US" dirty="0" smtClean="0"/>
              <a:t>,</a:t>
            </a:r>
            <a:r>
              <a:rPr lang="zh-CN" altLang="en-US" dirty="0" smtClean="0"/>
              <a:t>反映了中华民族的英雄气概</a:t>
            </a:r>
            <a:r>
              <a:rPr lang="en-US" dirty="0" smtClean="0"/>
              <a:t>,</a:t>
            </a:r>
            <a:r>
              <a:rPr lang="zh-CN" altLang="en-US" dirty="0" smtClean="0"/>
              <a:t>因而早已成为全民族的精神财富。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:a16="http://schemas.microsoft.com/office/drawing/2014/main" xmlns="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:a16="http://schemas.microsoft.com/office/drawing/2014/main" xmlns="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:a16="http://schemas.microsoft.com/office/drawing/2014/main" xmlns="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:a16="http://schemas.microsoft.com/office/drawing/2014/main" xmlns="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:a16="http://schemas.microsoft.com/office/drawing/2014/main" xmlns="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:a16="http://schemas.microsoft.com/office/drawing/2014/main" xmlns="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:a16="http://schemas.microsoft.com/office/drawing/2014/main" xmlns="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:a16="http://schemas.microsoft.com/office/drawing/2014/main" xmlns="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:a16="http://schemas.microsoft.com/office/drawing/2014/main" xmlns="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:a16="http://schemas.microsoft.com/office/drawing/2014/main" xmlns="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001452" cy="4357718"/>
          </a:xfrm>
        </p:spPr>
        <p:txBody>
          <a:bodyPr/>
          <a:lstStyle/>
          <a:p>
            <a:r>
              <a:rPr lang="zh-CN" altLang="en-US" dirty="0" smtClean="0"/>
              <a:t>在鲁迅先生的散文</a:t>
            </a:r>
            <a:r>
              <a:rPr lang="en-US" altLang="zh-CN" dirty="0" smtClean="0"/>
              <a:t>《</a:t>
            </a:r>
            <a:r>
              <a:rPr lang="zh-CN" altLang="en-US" dirty="0" smtClean="0"/>
              <a:t>从百草园到三味书屋</a:t>
            </a:r>
            <a:r>
              <a:rPr lang="en-US" altLang="zh-CN" dirty="0" smtClean="0"/>
              <a:t>》</a:t>
            </a:r>
            <a:r>
              <a:rPr lang="zh-CN" altLang="en-US" dirty="0" smtClean="0"/>
              <a:t>里</a:t>
            </a:r>
            <a:r>
              <a:rPr lang="en-US" dirty="0" smtClean="0"/>
              <a:t>,</a:t>
            </a:r>
            <a:r>
              <a:rPr lang="zh-CN" altLang="en-US" dirty="0" smtClean="0"/>
              <a:t>鲁迅除了写自己的老师寿镜吾先生之外</a:t>
            </a:r>
            <a:r>
              <a:rPr lang="en-US" dirty="0" smtClean="0"/>
              <a:t>,</a:t>
            </a:r>
            <a:r>
              <a:rPr lang="zh-CN" altLang="en-US" dirty="0" smtClean="0"/>
              <a:t>还写到一个人</a:t>
            </a:r>
            <a:r>
              <a:rPr lang="en-US" dirty="0" smtClean="0"/>
              <a:t>,</a:t>
            </a:r>
            <a:r>
              <a:rPr lang="zh-CN" altLang="en-US" dirty="0" smtClean="0"/>
              <a:t>这个人是谁呢</a:t>
            </a:r>
            <a:r>
              <a:rPr lang="en-US" dirty="0" smtClean="0"/>
              <a:t>?(</a:t>
            </a:r>
            <a:r>
              <a:rPr lang="zh-CN" altLang="en-US" dirty="0" smtClean="0"/>
              <a:t>生答</a:t>
            </a:r>
            <a:r>
              <a:rPr lang="en-US" dirty="0" smtClean="0"/>
              <a:t>)</a:t>
            </a:r>
            <a:r>
              <a:rPr lang="zh-CN" altLang="en-US" dirty="0" smtClean="0"/>
              <a:t>对</a:t>
            </a:r>
            <a:r>
              <a:rPr lang="en-US" dirty="0" smtClean="0"/>
              <a:t>,</a:t>
            </a:r>
            <a:r>
              <a:rPr lang="zh-CN" altLang="en-US" dirty="0" smtClean="0"/>
              <a:t>是长妈妈。阿长</a:t>
            </a:r>
            <a:r>
              <a:rPr lang="en-US" dirty="0" smtClean="0"/>
              <a:t>,</a:t>
            </a:r>
            <a:r>
              <a:rPr lang="zh-CN" altLang="en-US" dirty="0" smtClean="0"/>
              <a:t>是鲁迅儿时的保姆。在鲁迅的童年生活中</a:t>
            </a:r>
            <a:r>
              <a:rPr lang="en-US" dirty="0" smtClean="0"/>
              <a:t>,</a:t>
            </a:r>
            <a:r>
              <a:rPr lang="zh-CN" altLang="en-US" dirty="0" smtClean="0"/>
              <a:t>长妈妈是一个很有影响力的人物。鲁迅除了在多篇文章中提到过她之外</a:t>
            </a:r>
            <a:r>
              <a:rPr lang="en-US" dirty="0" smtClean="0"/>
              <a:t>,</a:t>
            </a:r>
            <a:r>
              <a:rPr lang="zh-CN" altLang="en-US" dirty="0" smtClean="0"/>
              <a:t>还专门写过一篇怀念她的文章</a:t>
            </a:r>
            <a:r>
              <a:rPr lang="en-US" dirty="0" smtClean="0"/>
              <a:t>——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阿长与</a:t>
            </a:r>
            <a:r>
              <a:rPr lang="en-US" dirty="0" smtClean="0"/>
              <a:t>&lt;</a:t>
            </a:r>
            <a:r>
              <a:rPr lang="zh-CN" altLang="en-US" dirty="0" smtClean="0"/>
              <a:t>山海经</a:t>
            </a:r>
            <a:r>
              <a:rPr lang="en-US" dirty="0" smtClean="0"/>
              <a:t>&gt;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可见其对长妈妈的深厚感情。那么</a:t>
            </a:r>
            <a:r>
              <a:rPr lang="en-US" dirty="0" smtClean="0"/>
              <a:t>,</a:t>
            </a:r>
            <a:r>
              <a:rPr lang="zh-CN" altLang="en-US" dirty="0" smtClean="0"/>
              <a:t>长妈妈究竟是个怎样的人呢</a:t>
            </a:r>
            <a:r>
              <a:rPr lang="en-US" dirty="0" smtClean="0"/>
              <a:t>?</a:t>
            </a:r>
            <a:r>
              <a:rPr lang="zh-CN" altLang="en-US" dirty="0" smtClean="0"/>
              <a:t>今天</a:t>
            </a:r>
            <a:r>
              <a:rPr lang="en-US" dirty="0" smtClean="0"/>
              <a:t>,</a:t>
            </a:r>
            <a:r>
              <a:rPr lang="zh-CN" altLang="en-US" dirty="0" smtClean="0"/>
              <a:t>我们一起来学习鲁迅的回忆性散文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阿长与</a:t>
            </a:r>
            <a:r>
              <a:rPr lang="en-US" dirty="0" smtClean="0"/>
              <a:t>&lt;</a:t>
            </a:r>
            <a:r>
              <a:rPr lang="zh-CN" altLang="en-US" dirty="0" smtClean="0"/>
              <a:t>山海经</a:t>
            </a:r>
            <a:r>
              <a:rPr lang="en-US" dirty="0" smtClean="0"/>
              <a:t>&gt;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走进鲁迅的童年时代</a:t>
            </a:r>
            <a:r>
              <a:rPr lang="en-US" dirty="0" smtClean="0"/>
              <a:t>,</a:t>
            </a:r>
            <a:r>
              <a:rPr lang="zh-CN" altLang="en-US" dirty="0" smtClean="0"/>
              <a:t>一探究竟。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:a16="http://schemas.microsoft.com/office/drawing/2014/main" xmlns="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9072626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下面是某同学制作的知识卡片</a:t>
            </a:r>
            <a:r>
              <a:rPr lang="en-US" dirty="0" smtClean="0"/>
              <a:t>,</a:t>
            </a:r>
            <a:r>
              <a:rPr lang="zh-CN" altLang="en-US" dirty="0" smtClean="0"/>
              <a:t>请你补充完整。</a:t>
            </a:r>
          </a:p>
          <a:p>
            <a:r>
              <a:rPr lang="zh-CN" altLang="en-US" dirty="0" smtClean="0"/>
              <a:t>鲁迅</a:t>
            </a:r>
            <a:r>
              <a:rPr lang="en-US" dirty="0" smtClean="0"/>
              <a:t>(1881—1936),</a:t>
            </a:r>
            <a:r>
              <a:rPr lang="zh-CN" altLang="en-US" dirty="0" smtClean="0"/>
              <a:t>浙江绍兴人</a:t>
            </a:r>
            <a:r>
              <a:rPr lang="en-US" dirty="0" smtClean="0"/>
              <a:t>,</a:t>
            </a:r>
            <a:r>
              <a:rPr lang="zh-CN" altLang="en-US" dirty="0" smtClean="0"/>
              <a:t>原名</a:t>
            </a:r>
            <a:r>
              <a:rPr lang="zh-CN" altLang="en-US" u="sng" dirty="0" smtClean="0"/>
              <a:t>　        　</a:t>
            </a:r>
            <a:r>
              <a:rPr lang="zh-CN" altLang="en-US" dirty="0" smtClean="0"/>
              <a:t>。伟大的无产阶级文学家、思想家、革命家</a:t>
            </a:r>
            <a:r>
              <a:rPr lang="en-US" dirty="0" smtClean="0"/>
              <a:t>,</a:t>
            </a:r>
            <a:r>
              <a:rPr lang="zh-CN" altLang="en-US" dirty="0" smtClean="0"/>
              <a:t>也被人称为</a:t>
            </a:r>
            <a:r>
              <a:rPr lang="en-US" dirty="0" smtClean="0"/>
              <a:t>“</a:t>
            </a:r>
            <a:r>
              <a:rPr lang="zh-CN" altLang="en-US" dirty="0" smtClean="0"/>
              <a:t>民族魂</a:t>
            </a:r>
            <a:r>
              <a:rPr lang="en-US" dirty="0" smtClean="0"/>
              <a:t>”</a:t>
            </a:r>
            <a:r>
              <a:rPr lang="zh-CN" altLang="en-US" dirty="0" smtClean="0"/>
              <a:t>。主要作品有小说集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      　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彷徨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散文集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              　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杂文集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坟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华盖集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等</a:t>
            </a:r>
            <a:r>
              <a:rPr lang="en-US" dirty="0" smtClean="0"/>
              <a:t>,</a:t>
            </a:r>
            <a:r>
              <a:rPr lang="zh-CN" altLang="en-US" dirty="0" smtClean="0"/>
              <a:t>被选入课本的篇目有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社戏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从百草园到三味书屋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藤野先生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阿长与</a:t>
            </a:r>
            <a:r>
              <a:rPr lang="en-US" dirty="0" smtClean="0"/>
              <a:t>&lt;</a:t>
            </a:r>
            <a:r>
              <a:rPr lang="zh-CN" altLang="en-US" dirty="0" smtClean="0"/>
              <a:t>山海经</a:t>
            </a:r>
            <a:r>
              <a:rPr lang="en-US" dirty="0" smtClean="0"/>
              <a:t>&gt;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故乡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等。</a:t>
            </a:r>
            <a:r>
              <a:rPr lang="en-US" dirty="0" smtClean="0"/>
              <a:t> 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7310446" y="1643050"/>
            <a:ext cx="1857388" cy="857256"/>
          </a:xfrm>
        </p:spPr>
        <p:txBody>
          <a:bodyPr/>
          <a:lstStyle/>
          <a:p>
            <a:r>
              <a:rPr lang="zh-CN" altLang="en-US" dirty="0" smtClean="0"/>
              <a:t>周树人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鲁迅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10096528" y="2143116"/>
            <a:ext cx="1791437" cy="1857388"/>
          </a:xfrm>
          <a:prstGeom prst="rect">
            <a:avLst/>
          </a:prstGeom>
        </p:spPr>
      </p:pic>
      <p:sp>
        <p:nvSpPr>
          <p:cNvPr id="12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5381620" y="2928934"/>
            <a:ext cx="1857388" cy="857256"/>
          </a:xfrm>
        </p:spPr>
        <p:txBody>
          <a:bodyPr/>
          <a:lstStyle/>
          <a:p>
            <a:r>
              <a:rPr lang="zh-CN" altLang="en-US" dirty="0" smtClean="0"/>
              <a:t>呐喊</a:t>
            </a:r>
            <a:endParaRPr lang="zh-CN" altLang="en-US" dirty="0"/>
          </a:p>
        </p:txBody>
      </p:sp>
      <p:sp>
        <p:nvSpPr>
          <p:cNvPr id="13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1381092" y="3571876"/>
            <a:ext cx="1857388" cy="857256"/>
          </a:xfrm>
        </p:spPr>
        <p:txBody>
          <a:bodyPr/>
          <a:lstStyle/>
          <a:p>
            <a:r>
              <a:rPr lang="zh-CN" altLang="en-US" dirty="0" smtClean="0"/>
              <a:t>朝花夕拾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build="p"/>
      <p:bldP spid="12" grpId="0" build="p"/>
      <p:bldP spid="1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给下列加点的字注音或根据拼音写汉字。</a:t>
            </a:r>
          </a:p>
          <a:p>
            <a:r>
              <a:rPr lang="zh-CN" altLang="en-US" dirty="0" smtClean="0"/>
              <a:t>惊骇</a:t>
            </a:r>
            <a:r>
              <a:rPr lang="en-US" dirty="0" smtClean="0"/>
              <a:t>(		)</a:t>
            </a:r>
            <a:r>
              <a:rPr lang="zh-CN" altLang="en-US" dirty="0" smtClean="0"/>
              <a:t>　</a:t>
            </a:r>
            <a:r>
              <a:rPr lang="en-US" altLang="zh-CN" dirty="0" smtClean="0"/>
              <a:t>			</a:t>
            </a:r>
            <a:r>
              <a:rPr lang="zh-CN" altLang="en-US" dirty="0" smtClean="0"/>
              <a:t>疮疤</a:t>
            </a:r>
            <a:r>
              <a:rPr lang="en-US" dirty="0" smtClean="0"/>
              <a:t>(		    )</a:t>
            </a:r>
            <a:endParaRPr lang="zh-CN" altLang="en-US" dirty="0" smtClean="0"/>
          </a:p>
          <a:p>
            <a:r>
              <a:rPr lang="zh-CN" altLang="en-US" dirty="0" smtClean="0"/>
              <a:t>诘问</a:t>
            </a:r>
            <a:r>
              <a:rPr lang="en-US" dirty="0" smtClean="0"/>
              <a:t>(		)			</a:t>
            </a:r>
            <a:r>
              <a:rPr lang="zh-CN" altLang="en-US" dirty="0" smtClean="0"/>
              <a:t>毛骨悚然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掳获</a:t>
            </a:r>
            <a:r>
              <a:rPr lang="en-US" dirty="0" smtClean="0"/>
              <a:t>(		)			</a:t>
            </a:r>
            <a:r>
              <a:rPr lang="en-US" dirty="0" err="1" smtClean="0"/>
              <a:t>pī</a:t>
            </a:r>
            <a:r>
              <a:rPr lang="en-US" dirty="0" smtClean="0"/>
              <a:t> </a:t>
            </a:r>
            <a:r>
              <a:rPr lang="en-US" dirty="0" err="1" smtClean="0"/>
              <a:t>lì</a:t>
            </a:r>
            <a:r>
              <a:rPr lang="en-US" dirty="0" smtClean="0"/>
              <a:t>(	     )(	         )</a:t>
            </a:r>
            <a:endParaRPr lang="zh-CN" altLang="en-US" dirty="0" smtClean="0"/>
          </a:p>
          <a:p>
            <a:r>
              <a:rPr lang="zh-CN" altLang="en-US" dirty="0" smtClean="0"/>
              <a:t>孤</a:t>
            </a:r>
            <a:r>
              <a:rPr lang="en-US" dirty="0" err="1" smtClean="0"/>
              <a:t>shuāng</a:t>
            </a:r>
            <a:r>
              <a:rPr lang="en-US" dirty="0" smtClean="0"/>
              <a:t>(		)		</a:t>
            </a:r>
            <a:r>
              <a:rPr lang="zh-CN" altLang="en-US" dirty="0" smtClean="0"/>
              <a:t>守</a:t>
            </a:r>
            <a:r>
              <a:rPr lang="en-US" dirty="0" err="1" smtClean="0"/>
              <a:t>guǎ</a:t>
            </a:r>
            <a:r>
              <a:rPr lang="en-US" dirty="0" smtClean="0"/>
              <a:t>(       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738414" y="1785926"/>
            <a:ext cx="1000132" cy="714380"/>
          </a:xfrm>
        </p:spPr>
        <p:txBody>
          <a:bodyPr/>
          <a:lstStyle/>
          <a:p>
            <a:pPr indent="0"/>
            <a:r>
              <a:rPr lang="en-US" dirty="0" err="1" smtClean="0"/>
              <a:t>hài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7096132" y="1785926"/>
            <a:ext cx="1785950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chuāng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809852" y="2357430"/>
            <a:ext cx="928694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jié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2857520" y="3000372"/>
            <a:ext cx="109534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lǔ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7096132" y="3071810"/>
            <a:ext cx="71438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霹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8167702" y="2428868"/>
            <a:ext cx="1214446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sǒng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3786214" y="3714752"/>
            <a:ext cx="109534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孀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8167702" y="3071810"/>
            <a:ext cx="64294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雳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7667636" y="3643314"/>
            <a:ext cx="1000132" cy="85723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寡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024034" y="221229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6453190" y="221455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533080" y="2857496"/>
            <a:ext cx="723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 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 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738282" y="285523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1666844" y="349817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2452662" y="414338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6381752" y="350043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6747262" y="350043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6953256" y="414338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  <p:bldP spid="9" grpId="0"/>
      <p:bldP spid="10" grpId="0"/>
      <p:bldP spid="11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拓展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952728" y="2071678"/>
            <a:ext cx="1428760" cy="857256"/>
          </a:xfrm>
        </p:spPr>
        <p:txBody>
          <a:bodyPr/>
          <a:lstStyle/>
          <a:p>
            <a:pPr indent="0"/>
            <a:r>
              <a:rPr lang="en-US" altLang="zh-CN" dirty="0" err="1" smtClean="0"/>
              <a:t>xiàng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949450" y="2147883"/>
          <a:ext cx="7265988" cy="2335213"/>
        </p:xfrm>
        <a:graphic>
          <a:graphicData uri="http://schemas.openxmlformats.org/presentationml/2006/ole">
            <p:oleObj spid="_x0000_s1026" name="文档" r:id="rId3" imgW="7450445" imgH="2377440" progId="Word.Document.12">
              <p:embed/>
            </p:oleObj>
          </a:graphicData>
        </a:graphic>
      </p:graphicFrame>
      <p:sp>
        <p:nvSpPr>
          <p:cNvPr id="12" name="文本占位符 2"/>
          <p:cNvSpPr txBox="1">
            <a:spLocks/>
          </p:cNvSpPr>
          <p:nvPr/>
        </p:nvSpPr>
        <p:spPr>
          <a:xfrm>
            <a:off x="2952728" y="2571744"/>
            <a:ext cx="142876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xiāng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5595934" y="2071678"/>
            <a:ext cx="1428760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m ú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5595934" y="2571744"/>
            <a:ext cx="1428760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m ó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5" name="文本占位符 2"/>
          <p:cNvSpPr txBox="1">
            <a:spLocks/>
          </p:cNvSpPr>
          <p:nvPr/>
        </p:nvSpPr>
        <p:spPr>
          <a:xfrm>
            <a:off x="3095604" y="3214686"/>
            <a:ext cx="1428760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膊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6" name="文本占位符 2"/>
          <p:cNvSpPr txBox="1">
            <a:spLocks/>
          </p:cNvSpPr>
          <p:nvPr/>
        </p:nvSpPr>
        <p:spPr>
          <a:xfrm>
            <a:off x="3095604" y="3786190"/>
            <a:ext cx="1428760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博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7" name="文本占位符 2"/>
          <p:cNvSpPr txBox="1">
            <a:spLocks/>
          </p:cNvSpPr>
          <p:nvPr/>
        </p:nvSpPr>
        <p:spPr>
          <a:xfrm>
            <a:off x="5738810" y="3214686"/>
            <a:ext cx="1428760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拙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6238876" y="3857628"/>
            <a:ext cx="1428760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绌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12" grpId="0" build="p"/>
      <p:bldP spid="13" grpId="0" build="p"/>
      <p:bldP spid="14" grpId="0" build="p"/>
      <p:bldP spid="15" grpId="0" build="p"/>
      <p:bldP spid="16" grpId="0" build="p"/>
      <p:bldP spid="17" grpId="0" build="p"/>
      <p:bldP spid="1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解释词义或根据词义写出相应的词语</a:t>
            </a:r>
            <a:r>
              <a:rPr lang="en-US" dirty="0" smtClean="0"/>
              <a:t>,</a:t>
            </a:r>
            <a:r>
              <a:rPr lang="zh-CN" altLang="en-US" dirty="0" smtClean="0"/>
              <a:t>并给指定的词语造句。</a:t>
            </a:r>
          </a:p>
          <a:p>
            <a:r>
              <a:rPr lang="en-US" dirty="0" smtClean="0"/>
              <a:t>(1)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:</a:t>
            </a:r>
            <a:r>
              <a:rPr lang="zh-CN" altLang="en-US" dirty="0" smtClean="0"/>
              <a:t>追问</a:t>
            </a:r>
            <a:r>
              <a:rPr lang="en-US" dirty="0" smtClean="0"/>
              <a:t>,</a:t>
            </a:r>
            <a:r>
              <a:rPr lang="zh-CN" altLang="en-US" dirty="0" smtClean="0"/>
              <a:t>责问。</a:t>
            </a:r>
          </a:p>
          <a:p>
            <a:r>
              <a:rPr lang="en-US" dirty="0" smtClean="0"/>
              <a:t>(2)</a:t>
            </a:r>
            <a:r>
              <a:rPr lang="zh-CN" altLang="en-US" u="sng" dirty="0" smtClean="0"/>
              <a:t>　   　</a:t>
            </a:r>
            <a:r>
              <a:rPr lang="en-US" dirty="0" smtClean="0"/>
              <a:t>:</a:t>
            </a:r>
            <a:r>
              <a:rPr lang="zh-CN" altLang="en-US" dirty="0" smtClean="0"/>
              <a:t>害怕</a:t>
            </a:r>
            <a:r>
              <a:rPr lang="en-US" dirty="0" smtClean="0"/>
              <a:t>,</a:t>
            </a:r>
            <a:r>
              <a:rPr lang="zh-CN" altLang="en-US" dirty="0" smtClean="0"/>
              <a:t>畏惧。</a:t>
            </a:r>
          </a:p>
          <a:p>
            <a:r>
              <a:rPr lang="en-US" dirty="0" smtClean="0"/>
              <a:t>(3)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:</a:t>
            </a:r>
            <a:r>
              <a:rPr lang="zh-CN" altLang="en-US" dirty="0" smtClean="0"/>
              <a:t>迫切地羡慕</a:t>
            </a:r>
            <a:r>
              <a:rPr lang="en-US" dirty="0" smtClean="0"/>
              <a:t>,</a:t>
            </a:r>
            <a:r>
              <a:rPr lang="zh-CN" altLang="en-US" dirty="0" smtClean="0"/>
              <a:t>文中有想得到的意思。</a:t>
            </a:r>
            <a:endParaRPr lang="en-US" altLang="zh-CN" dirty="0" smtClean="0"/>
          </a:p>
          <a:p>
            <a:r>
              <a:rPr lang="en-US" dirty="0" smtClean="0"/>
              <a:t>(4)</a:t>
            </a:r>
            <a:r>
              <a:rPr lang="zh-CN" altLang="en-US" dirty="0" smtClean="0"/>
              <a:t>疮疤</a:t>
            </a:r>
            <a:r>
              <a:rPr lang="en-US" dirty="0" smtClean="0"/>
              <a:t>:</a:t>
            </a:r>
            <a:r>
              <a:rPr lang="zh-CN" altLang="en-US" dirty="0" smtClean="0"/>
              <a:t>疮好了留下的疤</a:t>
            </a:r>
            <a:r>
              <a:rPr lang="en-US" dirty="0" smtClean="0"/>
              <a:t>,</a:t>
            </a:r>
            <a:r>
              <a:rPr lang="zh-CN" altLang="en-US" dirty="0" smtClean="0"/>
              <a:t>常比喻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</a:t>
            </a:r>
            <a:r>
              <a:rPr lang="zh-CN" altLang="en-US" dirty="0" smtClean="0"/>
              <a:t>。</a:t>
            </a:r>
          </a:p>
          <a:p>
            <a:r>
              <a:rPr lang="en-US" dirty="0" smtClean="0"/>
              <a:t>(5)</a:t>
            </a:r>
            <a:r>
              <a:rPr lang="zh-CN" altLang="en-US" dirty="0" smtClean="0"/>
              <a:t>霹雳</a:t>
            </a:r>
            <a:r>
              <a:rPr lang="en-US" dirty="0" smtClean="0"/>
              <a:t>:</a:t>
            </a:r>
            <a:r>
              <a:rPr lang="zh-CN" altLang="en-US" dirty="0" smtClean="0"/>
              <a:t>云和地面之间发生的一种强烈的雷电现象。</a:t>
            </a:r>
            <a:endParaRPr lang="en-US" altLang="zh-CN" dirty="0" smtClean="0"/>
          </a:p>
          <a:p>
            <a:r>
              <a:rPr lang="zh-CN" altLang="en-US" dirty="0" smtClean="0"/>
              <a:t>这里指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</a:t>
            </a:r>
            <a:r>
              <a:rPr lang="zh-CN" altLang="en-US" u="sng" dirty="0" smtClean="0"/>
              <a:t>　 </a:t>
            </a:r>
            <a:r>
              <a:rPr lang="zh-CN" altLang="en-US" dirty="0" smtClean="0"/>
              <a:t>。</a:t>
            </a:r>
          </a:p>
          <a:p>
            <a:r>
              <a:rPr lang="en-US" dirty="0" smtClean="0"/>
              <a:t>(6)</a:t>
            </a:r>
            <a:r>
              <a:rPr lang="zh-CN" altLang="en-US" dirty="0" smtClean="0"/>
              <a:t>情有可原</a:t>
            </a:r>
            <a:r>
              <a:rPr lang="en-US" dirty="0" smtClean="0"/>
              <a:t>:</a:t>
            </a:r>
            <a:r>
              <a:rPr lang="en-US" altLang="zh-CN" u="sng" dirty="0" smtClean="0"/>
              <a:t>				</a:t>
            </a:r>
            <a:r>
              <a:rPr lang="zh-CN" altLang="en-US" u="sng" dirty="0" smtClean="0"/>
              <a:t>       。</a:t>
            </a:r>
            <a:endParaRPr lang="zh-CN" altLang="en-US" dirty="0" smtClean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238348" y="1714488"/>
            <a:ext cx="1214446" cy="571504"/>
          </a:xfrm>
        </p:spPr>
        <p:txBody>
          <a:bodyPr/>
          <a:lstStyle/>
          <a:p>
            <a:pPr indent="0"/>
            <a:r>
              <a:rPr lang="zh-CN" altLang="en-US" dirty="0" smtClean="0"/>
              <a:t>诘问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2238348" y="2357430"/>
            <a:ext cx="300039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惧惮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166910" y="3000372"/>
            <a:ext cx="928694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渴慕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6738942" y="3643314"/>
            <a:ext cx="3929090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痛处、短处或隐私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2666976" y="4929198"/>
            <a:ext cx="3929090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作者受到了极大的震撼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3524232" y="5572140"/>
            <a:ext cx="3929090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从情理上可以被原谅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(7)</a:t>
            </a:r>
            <a:r>
              <a:rPr lang="zh-CN" altLang="en-US" dirty="0" smtClean="0"/>
              <a:t>面如土色</a:t>
            </a:r>
            <a:r>
              <a:rPr lang="en-US" dirty="0" smtClean="0"/>
              <a:t>:</a:t>
            </a:r>
            <a:r>
              <a:rPr lang="en-US" altLang="zh-CN" u="sng" dirty="0" smtClean="0"/>
              <a:t>							</a:t>
            </a:r>
            <a:r>
              <a:rPr lang="zh-CN" altLang="en-US" u="sng" dirty="0" smtClean="0"/>
              <a:t>。</a:t>
            </a:r>
            <a:endParaRPr lang="zh-CN" altLang="en-US" dirty="0" smtClean="0"/>
          </a:p>
          <a:p>
            <a:r>
              <a:rPr lang="zh-CN" altLang="en-US" dirty="0" smtClean="0"/>
              <a:t>造句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(8)</a:t>
            </a:r>
            <a:r>
              <a:rPr lang="zh-CN" altLang="en-US" dirty="0" smtClean="0"/>
              <a:t>深不可测</a:t>
            </a:r>
            <a:r>
              <a:rPr lang="en-US" dirty="0" smtClean="0"/>
              <a:t>:</a:t>
            </a:r>
            <a:r>
              <a:rPr lang="en-US" altLang="zh-CN" u="sng" dirty="0" smtClean="0"/>
              <a:t>									  </a:t>
            </a:r>
            <a:r>
              <a:rPr lang="zh-CN" altLang="en-US" u="sng" dirty="0" smtClean="0"/>
              <a:t>。</a:t>
            </a:r>
            <a:endParaRPr lang="zh-CN" altLang="en-US" dirty="0" smtClean="0"/>
          </a:p>
          <a:p>
            <a:r>
              <a:rPr lang="zh-CN" altLang="en-US" dirty="0" smtClean="0"/>
              <a:t>造句</a:t>
            </a:r>
            <a:r>
              <a:rPr lang="en-US" dirty="0" smtClean="0"/>
              <a:t>:</a:t>
            </a:r>
            <a:r>
              <a:rPr lang="en-US" altLang="zh-CN" u="sng" dirty="0" smtClean="0"/>
              <a:t>								</a:t>
            </a:r>
            <a:r>
              <a:rPr lang="zh-CN" altLang="en-US" u="sng" dirty="0" smtClean="0"/>
              <a:t>。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667108" y="1071546"/>
            <a:ext cx="5214974" cy="857256"/>
          </a:xfrm>
        </p:spPr>
        <p:txBody>
          <a:bodyPr/>
          <a:lstStyle/>
          <a:p>
            <a:pPr indent="0"/>
            <a:r>
              <a:rPr lang="zh-CN" altLang="en-US" dirty="0" smtClean="0"/>
              <a:t>脸色像泥土一样</a:t>
            </a:r>
            <a:r>
              <a:rPr lang="en-US" dirty="0" smtClean="0"/>
              <a:t>,</a:t>
            </a:r>
            <a:r>
              <a:rPr lang="zh-CN" altLang="en-US" dirty="0" smtClean="0"/>
              <a:t>形容极端惊恐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2452662" y="1785926"/>
            <a:ext cx="7215238" cy="50006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u="sng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							</a:t>
            </a:r>
            <a:r>
              <a:rPr lang="zh-CN" altLang="en-US" sz="2800" u="sng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。</a:t>
            </a:r>
            <a:endParaRPr kumimoji="0" lang="zh-CN" altLang="en-US" sz="2800" b="1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571768" y="1714488"/>
            <a:ext cx="9024958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他得知这一消息后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吓得面如土色 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	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3595670" y="2357430"/>
            <a:ext cx="778674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深得难以测量。比喻对人或事物的情况捉摸不透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2524100" y="3000372"/>
            <a:ext cx="7715304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他性格古怪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一副深不可测的样子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10" grpId="0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2543</TotalTime>
  <Words>1565</Words>
  <Application>Microsoft Office PowerPoint</Application>
  <PresentationFormat>自定义</PresentationFormat>
  <Paragraphs>167</Paragraphs>
  <Slides>30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3" baseType="lpstr">
      <vt:lpstr>1_Office 主题</vt:lpstr>
      <vt:lpstr>章</vt:lpstr>
      <vt:lpstr>文档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600</cp:revision>
  <dcterms:created xsi:type="dcterms:W3CDTF">2017-02-11T06:33:00Z</dcterms:created>
  <dcterms:modified xsi:type="dcterms:W3CDTF">2019-12-13T05:23:55Z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