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3"/>
  </p:notesMasterIdLst>
  <p:handoutMasterIdLst>
    <p:handoutMasterId r:id="rId24"/>
  </p:handoutMasterIdLst>
  <p:sldIdLst>
    <p:sldId id="371" r:id="rId3"/>
    <p:sldId id="429" r:id="rId4"/>
    <p:sldId id="444" r:id="rId5"/>
    <p:sldId id="428" r:id="rId6"/>
    <p:sldId id="445" r:id="rId7"/>
    <p:sldId id="443" r:id="rId8"/>
    <p:sldId id="536" r:id="rId9"/>
    <p:sldId id="477" r:id="rId10"/>
    <p:sldId id="524" r:id="rId11"/>
    <p:sldId id="397" r:id="rId12"/>
    <p:sldId id="511" r:id="rId13"/>
    <p:sldId id="537" r:id="rId14"/>
    <p:sldId id="538" r:id="rId15"/>
    <p:sldId id="539" r:id="rId16"/>
    <p:sldId id="494" r:id="rId17"/>
    <p:sldId id="495" r:id="rId18"/>
    <p:sldId id="500" r:id="rId19"/>
    <p:sldId id="501" r:id="rId20"/>
    <p:sldId id="476" r:id="rId21"/>
    <p:sldId id="395" r:id="rId2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6" y="-318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第六单元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24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10116" y="4000504"/>
            <a:ext cx="26084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24.</a:t>
            </a:r>
            <a:r>
              <a:rPr lang="zh-CN" altLang="en-US" sz="3600" dirty="0" smtClean="0"/>
              <a:t>河中石兽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52423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9" name="第6单元.eps" descr="id:21475007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452530" y="1571612"/>
            <a:ext cx="9637906" cy="171451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779055" y="4925809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第一课时</a:t>
            </a:r>
            <a:endParaRPr lang="zh-CN" alt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自由朗读课文</a:t>
            </a:r>
            <a:r>
              <a:rPr lang="en-US" dirty="0" smtClean="0"/>
              <a:t>,</a:t>
            </a:r>
            <a:r>
              <a:rPr lang="zh-CN" altLang="en-US" dirty="0" smtClean="0"/>
              <a:t>给下列句子划分节奏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(1)</a:t>
            </a:r>
            <a:r>
              <a:rPr lang="zh-CN" altLang="en-US" dirty="0" smtClean="0"/>
              <a:t>僧  募 金</a:t>
            </a:r>
            <a:r>
              <a:rPr lang="en-US" dirty="0" smtClean="0"/>
              <a:t>  </a:t>
            </a:r>
            <a:r>
              <a:rPr lang="zh-CN" altLang="en-US" dirty="0" smtClean="0"/>
              <a:t>重 </a:t>
            </a:r>
            <a:r>
              <a:rPr lang="zh-CN" altLang="en-US" dirty="0" smtClean="0"/>
              <a:t>修</a:t>
            </a:r>
            <a:r>
              <a:rPr lang="en-US" dirty="0" smtClean="0"/>
              <a:t>,</a:t>
            </a:r>
            <a:r>
              <a:rPr lang="zh-CN" altLang="en-US" dirty="0" smtClean="0"/>
              <a:t>求 二 石 </a:t>
            </a:r>
            <a:r>
              <a:rPr lang="zh-CN" altLang="en-US" dirty="0" smtClean="0"/>
              <a:t>兽</a:t>
            </a:r>
            <a:r>
              <a:rPr lang="en-US" dirty="0" smtClean="0"/>
              <a:t>   </a:t>
            </a:r>
            <a:r>
              <a:rPr lang="zh-CN" altLang="en-US" dirty="0" smtClean="0"/>
              <a:t>于 </a:t>
            </a:r>
            <a:r>
              <a:rPr lang="zh-CN" altLang="en-US" dirty="0" smtClean="0"/>
              <a:t>水 中</a:t>
            </a:r>
            <a:r>
              <a:rPr lang="en-US" dirty="0" smtClean="0"/>
              <a:t>, </a:t>
            </a:r>
            <a:r>
              <a:rPr lang="zh-CN" altLang="en-US" dirty="0" smtClean="0"/>
              <a:t>竟</a:t>
            </a:r>
            <a:r>
              <a:rPr lang="en-US" dirty="0" smtClean="0"/>
              <a:t>  </a:t>
            </a:r>
            <a:r>
              <a:rPr lang="zh-CN" altLang="en-US" dirty="0" smtClean="0"/>
              <a:t>不 </a:t>
            </a:r>
            <a:r>
              <a:rPr lang="zh-CN" altLang="en-US" dirty="0" smtClean="0"/>
              <a:t>可 得。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然 </a:t>
            </a:r>
            <a:r>
              <a:rPr lang="zh-CN" altLang="en-US" dirty="0" smtClean="0"/>
              <a:t>则</a:t>
            </a:r>
            <a:r>
              <a:rPr lang="en-US" dirty="0" smtClean="0"/>
              <a:t>   </a:t>
            </a:r>
            <a:r>
              <a:rPr lang="zh-CN" altLang="en-US" dirty="0" smtClean="0"/>
              <a:t>天 </a:t>
            </a:r>
            <a:r>
              <a:rPr lang="zh-CN" altLang="en-US" dirty="0" smtClean="0"/>
              <a:t>下 之 事</a:t>
            </a:r>
            <a:r>
              <a:rPr lang="en-US" dirty="0" smtClean="0"/>
              <a:t>,</a:t>
            </a:r>
            <a:r>
              <a:rPr lang="zh-CN" altLang="en-US" dirty="0" smtClean="0"/>
              <a:t>但 知 其 一</a:t>
            </a:r>
            <a:r>
              <a:rPr lang="en-US" dirty="0" smtClean="0"/>
              <a:t>,</a:t>
            </a:r>
            <a:r>
              <a:rPr lang="zh-CN" altLang="en-US" dirty="0" smtClean="0"/>
              <a:t>不 知 其 二 </a:t>
            </a:r>
            <a:r>
              <a:rPr lang="zh-CN" altLang="en-US" dirty="0" smtClean="0"/>
              <a:t>者</a:t>
            </a:r>
            <a:r>
              <a:rPr lang="en-US" dirty="0" smtClean="0"/>
              <a:t>   </a:t>
            </a:r>
            <a:r>
              <a:rPr lang="zh-CN" altLang="en-US" dirty="0" smtClean="0"/>
              <a:t>多 矣</a:t>
            </a:r>
            <a:r>
              <a:rPr lang="en-US" dirty="0" smtClean="0"/>
              <a:t>,</a:t>
            </a:r>
            <a:r>
              <a:rPr lang="zh-CN" altLang="en-US" dirty="0" smtClean="0"/>
              <a:t>可 据 理</a:t>
            </a:r>
            <a:r>
              <a:rPr lang="en-US" dirty="0" smtClean="0"/>
              <a:t>   </a:t>
            </a:r>
            <a:r>
              <a:rPr lang="zh-CN" altLang="en-US" dirty="0" smtClean="0"/>
              <a:t>臆 断 欤</a:t>
            </a:r>
            <a:r>
              <a:rPr lang="en-US" dirty="0" smtClean="0"/>
              <a:t>?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8167702" y="2285992"/>
            <a:ext cx="500066" cy="785818"/>
          </a:xfrm>
        </p:spPr>
        <p:txBody>
          <a:bodyPr/>
          <a:lstStyle/>
          <a:p>
            <a:r>
              <a:rPr lang="en-US" dirty="0" smtClean="0"/>
              <a:t>/</a:t>
            </a:r>
            <a:endParaRPr lang="zh-CN" altLang="en-US" dirty="0"/>
          </a:p>
        </p:txBody>
      </p:sp>
      <p:sp>
        <p:nvSpPr>
          <p:cNvPr id="3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5"/>
          <p:cNvSpPr txBox="1">
            <a:spLocks/>
          </p:cNvSpPr>
          <p:nvPr/>
        </p:nvSpPr>
        <p:spPr>
          <a:xfrm>
            <a:off x="1033426" y="4214818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①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句首关联词或语气词之后要停顿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;②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古今异义词朗读时须分开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;③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主语和谓语之间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,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谓语和宾语、补语之间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,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一般要停顿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;④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需要着重强调的地方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,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一般要停顿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;⑤“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也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”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用在句中时表停顿语气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,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朗读时应停顿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;⑥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省略句中省略的地方一般要停顿。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7" name="文本占位符 5"/>
          <p:cNvSpPr txBox="1">
            <a:spLocks/>
          </p:cNvSpPr>
          <p:nvPr/>
        </p:nvSpPr>
        <p:spPr>
          <a:xfrm>
            <a:off x="3381356" y="2285992"/>
            <a:ext cx="500066" cy="78581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8" name="文本占位符 5"/>
          <p:cNvSpPr txBox="1">
            <a:spLocks/>
          </p:cNvSpPr>
          <p:nvPr/>
        </p:nvSpPr>
        <p:spPr>
          <a:xfrm>
            <a:off x="2381224" y="2357430"/>
            <a:ext cx="500066" cy="78581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9" name="文本占位符 5"/>
          <p:cNvSpPr txBox="1">
            <a:spLocks/>
          </p:cNvSpPr>
          <p:nvPr/>
        </p:nvSpPr>
        <p:spPr>
          <a:xfrm>
            <a:off x="6167438" y="2285992"/>
            <a:ext cx="500066" cy="78581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5"/>
          <p:cNvSpPr txBox="1">
            <a:spLocks/>
          </p:cNvSpPr>
          <p:nvPr/>
        </p:nvSpPr>
        <p:spPr>
          <a:xfrm>
            <a:off x="2881290" y="2928934"/>
            <a:ext cx="500066" cy="78581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占位符 5"/>
          <p:cNvSpPr txBox="1">
            <a:spLocks/>
          </p:cNvSpPr>
          <p:nvPr/>
        </p:nvSpPr>
        <p:spPr>
          <a:xfrm>
            <a:off x="8882082" y="2928934"/>
            <a:ext cx="500066" cy="78581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3" name="文本占位符 5"/>
          <p:cNvSpPr txBox="1">
            <a:spLocks/>
          </p:cNvSpPr>
          <p:nvPr/>
        </p:nvSpPr>
        <p:spPr>
          <a:xfrm>
            <a:off x="1238216" y="3643314"/>
            <a:ext cx="500066" cy="78581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6" grpId="0" uiExpand="1" build="p"/>
      <p:bldP spid="5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523836" y="1142984"/>
            <a:ext cx="11358642" cy="5214974"/>
          </a:xfrm>
        </p:spPr>
        <p:txBody>
          <a:bodyPr/>
          <a:lstStyle/>
          <a:p>
            <a:r>
              <a:rPr lang="zh-CN" altLang="en-US" dirty="0" smtClean="0"/>
              <a:t>二、问题</a:t>
            </a:r>
            <a:r>
              <a:rPr lang="en-US" dirty="0" smtClean="0"/>
              <a:t>:</a:t>
            </a:r>
            <a:r>
              <a:rPr lang="zh-CN" altLang="en-US" dirty="0" smtClean="0"/>
              <a:t>默读课文</a:t>
            </a:r>
            <a:r>
              <a:rPr lang="en-US" dirty="0" smtClean="0"/>
              <a:t>,</a:t>
            </a:r>
            <a:r>
              <a:rPr lang="zh-CN" altLang="en-US" dirty="0" smtClean="0"/>
              <a:t>梳理文言词汇</a:t>
            </a:r>
            <a:r>
              <a:rPr lang="en-US" dirty="0" smtClean="0"/>
              <a:t>,</a:t>
            </a:r>
            <a:r>
              <a:rPr lang="zh-CN" altLang="en-US" dirty="0" smtClean="0"/>
              <a:t>翻译句子。</a:t>
            </a:r>
            <a:endParaRPr lang="en-US" altLang="zh-CN" dirty="0" smtClean="0"/>
          </a:p>
          <a:p>
            <a:r>
              <a:rPr lang="en-US" dirty="0" smtClean="0"/>
              <a:t>(</a:t>
            </a:r>
            <a:r>
              <a:rPr lang="zh-CN" altLang="en-US" dirty="0" smtClean="0"/>
              <a:t>一</a:t>
            </a:r>
            <a:r>
              <a:rPr lang="en-US" dirty="0" smtClean="0"/>
              <a:t>)</a:t>
            </a:r>
            <a:r>
              <a:rPr lang="zh-CN" altLang="en-US" dirty="0" smtClean="0"/>
              <a:t>积累下列重点实词。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古今异义</a:t>
            </a:r>
          </a:p>
          <a:p>
            <a:r>
              <a:rPr lang="zh-CN" altLang="en-US" dirty="0" smtClean="0"/>
              <a:t>尔辈不能究物理　古义</a:t>
            </a:r>
            <a:r>
              <a:rPr lang="en-US" dirty="0" smtClean="0"/>
              <a:t>:</a:t>
            </a:r>
            <a:r>
              <a:rPr lang="zh-CN" altLang="en-US" u="sng" dirty="0" smtClean="0"/>
              <a:t>　　</a:t>
            </a:r>
            <a:endParaRPr lang="zh-CN" altLang="en-US" dirty="0" smtClean="0"/>
          </a:p>
          <a:p>
            <a:r>
              <a:rPr lang="en-US" dirty="0" smtClean="0"/>
              <a:t>	</a:t>
            </a:r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2.</a:t>
            </a:r>
            <a:r>
              <a:rPr lang="zh-CN" altLang="en-US" dirty="0" smtClean="0"/>
              <a:t>词类活用</a:t>
            </a:r>
          </a:p>
          <a:p>
            <a:r>
              <a:rPr lang="en-US" dirty="0" smtClean="0"/>
              <a:t> </a:t>
            </a:r>
            <a:r>
              <a:rPr lang="zh-CN" altLang="en-US" dirty="0" smtClean="0"/>
              <a:t>岂能为暴涨携之</a:t>
            </a:r>
            <a:r>
              <a:rPr lang="zh-CN" altLang="en-US" dirty="0" smtClean="0"/>
              <a:t>去</a:t>
            </a:r>
            <a:r>
              <a:rPr lang="en-US" altLang="zh-CN" dirty="0" smtClean="0"/>
              <a:t>	 </a:t>
            </a:r>
            <a:r>
              <a:rPr lang="zh-CN" altLang="en-US" dirty="0" smtClean="0"/>
              <a:t>暴涨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活用作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指</a:t>
            </a:r>
            <a:r>
              <a:rPr lang="en-US" altLang="zh-CN" dirty="0" smtClean="0"/>
              <a:t>_______________</a:t>
            </a:r>
            <a:endParaRPr lang="zh-CN" altLang="en-US" dirty="0" smtClean="0"/>
          </a:p>
        </p:txBody>
      </p:sp>
      <p:sp>
        <p:nvSpPr>
          <p:cNvPr id="3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占位符 2"/>
          <p:cNvSpPr txBox="1">
            <a:spLocks/>
          </p:cNvSpPr>
          <p:nvPr/>
        </p:nvSpPr>
        <p:spPr>
          <a:xfrm>
            <a:off x="5310182" y="4929198"/>
            <a:ext cx="1143008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u="sng" dirty="0" smtClean="0">
                <a:solidFill>
                  <a:srgbClr val="FF0000"/>
                </a:solidFill>
                <a:ea typeface="华文宋体" pitchFamily="2" charset="-122"/>
                <a:cs typeface="Times New Roman" pitchFamily="18" charset="0"/>
              </a:rPr>
              <a:t>动词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华文宋体" pitchFamily="2" charset="-122"/>
              <a:cs typeface="Times New Roman" pitchFamily="18" charset="0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7239008" y="4929198"/>
            <a:ext cx="114300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u="sng" dirty="0" smtClean="0">
                <a:solidFill>
                  <a:srgbClr val="FF0000"/>
                </a:solidFill>
                <a:ea typeface="华文宋体" pitchFamily="2" charset="-122"/>
                <a:cs typeface="Times New Roman" pitchFamily="18" charset="0"/>
              </a:rPr>
              <a:t>名词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华文宋体" pitchFamily="2" charset="-122"/>
              <a:cs typeface="Times New Roman" pitchFamily="18" charset="0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5095868" y="3000372"/>
            <a:ext cx="350046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ea typeface="华文宋体" pitchFamily="2" charset="-122"/>
                <a:cs typeface="Times New Roman" pitchFamily="18" charset="0"/>
              </a:rPr>
              <a:t>事物的道理、规律。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华文宋体" pitchFamily="2" charset="-122"/>
              <a:cs typeface="Times New Roman" pitchFamily="18" charset="0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452662" y="3643314"/>
            <a:ext cx="257176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ea typeface="华文宋体" pitchFamily="2" charset="-122"/>
                <a:cs typeface="Times New Roman" pitchFamily="18" charset="0"/>
              </a:rPr>
              <a:t>一</a:t>
            </a:r>
            <a:r>
              <a:rPr lang="zh-CN" altLang="en-US" sz="2800" dirty="0" smtClean="0">
                <a:solidFill>
                  <a:srgbClr val="FF0000"/>
                </a:solidFill>
                <a:ea typeface="华文宋体" pitchFamily="2" charset="-122"/>
                <a:cs typeface="Times New Roman" pitchFamily="18" charset="0"/>
              </a:rPr>
              <a:t>门学科。</a:t>
            </a:r>
            <a:r>
              <a:rPr lang="en-US" sz="2800" dirty="0" smtClean="0">
                <a:solidFill>
                  <a:srgbClr val="FF0000"/>
                </a:solidFill>
                <a:ea typeface="华文宋体" pitchFamily="2" charset="-122"/>
                <a:cs typeface="Times New Roman" pitchFamily="18" charset="0"/>
              </a:rPr>
              <a:t> 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华文宋体" pitchFamily="2" charset="-122"/>
              <a:cs typeface="Times New Roman" pitchFamily="18" charset="0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8667768" y="4929198"/>
            <a:ext cx="257176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u="sng" dirty="0" smtClean="0">
                <a:solidFill>
                  <a:srgbClr val="FF0000"/>
                </a:solidFill>
                <a:ea typeface="华文宋体" pitchFamily="2" charset="-122"/>
                <a:cs typeface="Times New Roman" pitchFamily="18" charset="0"/>
              </a:rPr>
              <a:t>凶猛的</a:t>
            </a:r>
            <a:r>
              <a:rPr lang="zh-CN" altLang="en-US" sz="2800" u="sng" dirty="0" smtClean="0">
                <a:solidFill>
                  <a:srgbClr val="FF0000"/>
                </a:solidFill>
                <a:ea typeface="华文宋体" pitchFamily="2" charset="-122"/>
                <a:cs typeface="Times New Roman" pitchFamily="18" charset="0"/>
              </a:rPr>
              <a:t>河水</a:t>
            </a:r>
            <a:r>
              <a:rPr lang="zh-CN" altLang="en-US" sz="2800" dirty="0" smtClean="0">
                <a:solidFill>
                  <a:srgbClr val="FF0000"/>
                </a:solidFill>
                <a:ea typeface="华文宋体" pitchFamily="2" charset="-122"/>
                <a:cs typeface="Times New Roman" pitchFamily="18" charset="0"/>
              </a:rPr>
              <a:t>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华文宋体" pitchFamily="2" charset="-122"/>
              <a:cs typeface="Times New Roman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095604" y="347728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480559" y="347728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381224" y="542926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66179" y="542926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523836" y="1142984"/>
            <a:ext cx="11358642" cy="5214974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dirty="0" smtClean="0"/>
              <a:t>.</a:t>
            </a:r>
            <a:r>
              <a:rPr lang="zh-CN" altLang="en-US" dirty="0" smtClean="0"/>
              <a:t>一词多义</a:t>
            </a:r>
          </a:p>
          <a:p>
            <a:r>
              <a:rPr lang="en-US" dirty="0" smtClean="0"/>
              <a:t> </a:t>
            </a:r>
            <a:r>
              <a:rPr lang="zh-CN" altLang="en-US" dirty="0" smtClean="0"/>
              <a:t>干</a:t>
            </a:r>
            <a:r>
              <a:rPr lang="en-US" dirty="0" smtClean="0"/>
              <a:t>:①</a:t>
            </a:r>
            <a:r>
              <a:rPr lang="zh-CN" altLang="en-US" dirty="0" smtClean="0"/>
              <a:t>名词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。如</a:t>
            </a:r>
            <a:r>
              <a:rPr lang="en-US" dirty="0" smtClean="0"/>
              <a:t>“</a:t>
            </a:r>
            <a:r>
              <a:rPr lang="zh-CN" altLang="en-US" dirty="0" smtClean="0"/>
              <a:t>寺临河干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r>
              <a:rPr lang="en-US" dirty="0" smtClean="0"/>
              <a:t> ②</a:t>
            </a:r>
            <a:r>
              <a:rPr lang="zh-CN" altLang="en-US" dirty="0" smtClean="0"/>
              <a:t>名词</a:t>
            </a:r>
            <a:r>
              <a:rPr lang="en-US" dirty="0" smtClean="0"/>
              <a:t>,</a:t>
            </a:r>
            <a:r>
              <a:rPr lang="zh-CN" altLang="en-US" dirty="0" smtClean="0"/>
              <a:t>盾</a:t>
            </a:r>
            <a:r>
              <a:rPr lang="en-US" dirty="0" smtClean="0"/>
              <a:t>,</a:t>
            </a:r>
            <a:r>
              <a:rPr lang="zh-CN" altLang="en-US" dirty="0" smtClean="0"/>
              <a:t>古代抵御刀枪的兵器。如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 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r>
              <a:rPr lang="en-US" dirty="0" smtClean="0"/>
              <a:t>③</a:t>
            </a:r>
            <a:r>
              <a:rPr lang="zh-CN" altLang="en-US" dirty="0" smtClean="0"/>
              <a:t>形容词</a:t>
            </a:r>
            <a:r>
              <a:rPr lang="en-US" dirty="0" smtClean="0"/>
              <a:t>,</a:t>
            </a:r>
            <a:r>
              <a:rPr lang="zh-CN" altLang="en-US" dirty="0" smtClean="0"/>
              <a:t>有才能的</a:t>
            </a:r>
            <a:r>
              <a:rPr lang="en-US" dirty="0" smtClean="0"/>
              <a:t>,</a:t>
            </a:r>
            <a:r>
              <a:rPr lang="zh-CN" altLang="en-US" dirty="0" smtClean="0"/>
              <a:t>如</a:t>
            </a:r>
            <a:r>
              <a:rPr lang="en-US" dirty="0" smtClean="0"/>
              <a:t>“</a:t>
            </a:r>
            <a:r>
              <a:rPr lang="zh-CN" altLang="en-US" dirty="0" smtClean="0"/>
              <a:t>得力干将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endParaRPr lang="zh-CN" altLang="en-US" dirty="0"/>
          </a:p>
        </p:txBody>
      </p:sp>
      <p:sp>
        <p:nvSpPr>
          <p:cNvPr id="3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占位符 2"/>
          <p:cNvSpPr txBox="1">
            <a:spLocks/>
          </p:cNvSpPr>
          <p:nvPr/>
        </p:nvSpPr>
        <p:spPr>
          <a:xfrm>
            <a:off x="3167042" y="1714488"/>
            <a:ext cx="128588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水边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2524100" y="2357430"/>
            <a:ext cx="185738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大动干戈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523836" y="1142984"/>
            <a:ext cx="11358642" cy="5214974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zh-CN" altLang="en-US" dirty="0" smtClean="0"/>
              <a:t>二</a:t>
            </a:r>
            <a:r>
              <a:rPr lang="en-US" dirty="0" smtClean="0"/>
              <a:t>)</a:t>
            </a:r>
            <a:r>
              <a:rPr lang="zh-CN" altLang="en-US" dirty="0" smtClean="0"/>
              <a:t>积累下列虚词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然则天下之事</a:t>
            </a:r>
            <a:r>
              <a:rPr lang="en-US" dirty="0" smtClean="0"/>
              <a:t>(                           )</a:t>
            </a:r>
            <a:endParaRPr lang="zh-CN" altLang="en-US" dirty="0" smtClean="0"/>
          </a:p>
          <a:p>
            <a:r>
              <a:rPr lang="zh-CN" altLang="en-US" dirty="0" smtClean="0"/>
              <a:t>但知其一</a:t>
            </a:r>
            <a:r>
              <a:rPr lang="en-US" dirty="0" smtClean="0"/>
              <a:t>(    )</a:t>
            </a:r>
            <a:endParaRPr lang="zh-CN" altLang="en-US" dirty="0" smtClean="0"/>
          </a:p>
          <a:p>
            <a:endParaRPr lang="zh-CN" alt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300163" y="1997075"/>
          <a:ext cx="5894387" cy="1876425"/>
        </p:xfrm>
        <a:graphic>
          <a:graphicData uri="http://schemas.openxmlformats.org/presentationml/2006/ole">
            <p:oleObj spid="_x0000_s1026" name="文档" r:id="rId3" imgW="6149579" imgH="1978200" progId="Word.Document.12">
              <p:embed/>
            </p:oleObj>
          </a:graphicData>
        </a:graphic>
      </p:graphicFrame>
      <p:sp>
        <p:nvSpPr>
          <p:cNvPr id="3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占位符 2"/>
          <p:cNvSpPr txBox="1">
            <a:spLocks/>
          </p:cNvSpPr>
          <p:nvPr/>
        </p:nvSpPr>
        <p:spPr>
          <a:xfrm>
            <a:off x="4167174" y="2428868"/>
            <a:ext cx="142876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介词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在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4738678" y="3071810"/>
            <a:ext cx="135732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介词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到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3595670" y="3714752"/>
            <a:ext cx="250033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既然这样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那么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809852" y="4357694"/>
            <a:ext cx="64294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只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华文细黑" pitchFamily="2" charset="-122"/>
                <a:ea typeface="华文细黑" pitchFamily="2" charset="-122"/>
                <a:cs typeface="Times New Roman" pitchFamily="18" charset="0"/>
              </a:rPr>
              <a:t>于</a:t>
            </a: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543050" cy="209550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6667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09654" y="478632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309654" y="414338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4881554" y="1857364"/>
            <a:ext cx="142876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介词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到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523836" y="1071546"/>
            <a:ext cx="11358642" cy="5214974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zh-CN" altLang="en-US" dirty="0" smtClean="0"/>
              <a:t>三</a:t>
            </a:r>
            <a:r>
              <a:rPr lang="en-US" dirty="0" smtClean="0"/>
              <a:t>)</a:t>
            </a:r>
            <a:r>
              <a:rPr lang="zh-CN" altLang="en-US" dirty="0" smtClean="0"/>
              <a:t>判断句式并翻译句子。</a:t>
            </a:r>
          </a:p>
          <a:p>
            <a:r>
              <a:rPr lang="en-US" dirty="0" smtClean="0"/>
              <a:t> (1)</a:t>
            </a:r>
            <a:r>
              <a:rPr lang="zh-CN" altLang="en-US" dirty="0" smtClean="0"/>
              <a:t>以为顺流下矣。</a:t>
            </a:r>
          </a:p>
          <a:p>
            <a:r>
              <a:rPr lang="en-US" dirty="0" smtClean="0"/>
              <a:t> </a:t>
            </a:r>
            <a:r>
              <a:rPr lang="zh-CN" altLang="en-US" dirty="0" smtClean="0"/>
              <a:t>这是一个省略句</a:t>
            </a:r>
            <a:r>
              <a:rPr lang="en-US" dirty="0" smtClean="0"/>
              <a:t>,</a:t>
            </a:r>
            <a:r>
              <a:rPr lang="zh-CN" altLang="en-US" dirty="0" smtClean="0"/>
              <a:t>省略了主语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意思</a:t>
            </a:r>
            <a:r>
              <a:rPr lang="zh-CN" altLang="en-US" dirty="0" smtClean="0"/>
              <a:t>是</a:t>
            </a:r>
            <a:r>
              <a:rPr lang="en-US" altLang="zh-CN" dirty="0" smtClean="0"/>
              <a:t>_____________________</a:t>
            </a:r>
          </a:p>
          <a:p>
            <a:pPr indent="0"/>
            <a:r>
              <a:rPr lang="en-US" altLang="zh-CN" dirty="0" smtClean="0"/>
              <a:t>_______________</a:t>
            </a:r>
            <a:r>
              <a:rPr lang="zh-CN" altLang="en-US" dirty="0" smtClean="0"/>
              <a:t>。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不亦颠乎</a:t>
            </a:r>
            <a:r>
              <a:rPr lang="en-US" dirty="0" smtClean="0"/>
              <a:t>?</a:t>
            </a:r>
            <a:endParaRPr lang="zh-CN" altLang="en-US" dirty="0" smtClean="0"/>
          </a:p>
          <a:p>
            <a:r>
              <a:rPr lang="en-US" dirty="0" smtClean="0"/>
              <a:t> </a:t>
            </a:r>
            <a:r>
              <a:rPr lang="zh-CN" altLang="en-US" dirty="0" smtClean="0"/>
              <a:t>这是一个反问句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表反问</a:t>
            </a:r>
            <a:r>
              <a:rPr lang="en-US" dirty="0" smtClean="0"/>
              <a:t>,</a:t>
            </a:r>
            <a:r>
              <a:rPr lang="zh-CN" altLang="en-US" dirty="0" smtClean="0"/>
              <a:t>意思</a:t>
            </a:r>
            <a:r>
              <a:rPr lang="zh-CN" altLang="en-US" dirty="0" smtClean="0"/>
              <a:t>是</a:t>
            </a:r>
            <a:r>
              <a:rPr lang="en-US" altLang="zh-CN" dirty="0" smtClean="0"/>
              <a:t>________________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可据理臆断欤</a:t>
            </a:r>
            <a:r>
              <a:rPr lang="en-US" dirty="0" smtClean="0"/>
              <a:t>?</a:t>
            </a:r>
            <a:endParaRPr lang="zh-CN" altLang="en-US" dirty="0" smtClean="0"/>
          </a:p>
          <a:p>
            <a:r>
              <a:rPr lang="zh-CN" altLang="en-US" dirty="0" smtClean="0"/>
              <a:t>这是一个</a:t>
            </a:r>
            <a:r>
              <a:rPr lang="zh-CN" altLang="en-US" u="sng" dirty="0" smtClean="0"/>
              <a:t>　　</a:t>
            </a:r>
            <a:r>
              <a:rPr lang="zh-CN" altLang="en-US" u="sng" dirty="0" smtClean="0"/>
              <a:t>  </a:t>
            </a:r>
            <a:r>
              <a:rPr lang="zh-CN" altLang="en-US" dirty="0" smtClean="0"/>
              <a:t>句</a:t>
            </a:r>
            <a:r>
              <a:rPr lang="en-US" dirty="0" smtClean="0"/>
              <a:t>,</a:t>
            </a:r>
            <a:r>
              <a:rPr lang="zh-CN" altLang="en-US" dirty="0" smtClean="0"/>
              <a:t>无疑而问</a:t>
            </a:r>
            <a:r>
              <a:rPr lang="en-US" dirty="0" smtClean="0"/>
              <a:t>,</a:t>
            </a:r>
            <a:r>
              <a:rPr lang="zh-CN" altLang="en-US" dirty="0" smtClean="0"/>
              <a:t>表反诘</a:t>
            </a:r>
            <a:r>
              <a:rPr lang="en-US" dirty="0" smtClean="0"/>
              <a:t>,</a:t>
            </a:r>
            <a:r>
              <a:rPr lang="zh-CN" altLang="en-US" dirty="0" smtClean="0"/>
              <a:t>意思</a:t>
            </a:r>
            <a:r>
              <a:rPr lang="zh-CN" altLang="en-US" dirty="0" smtClean="0"/>
              <a:t>是</a:t>
            </a:r>
            <a:r>
              <a:rPr lang="en-US" altLang="zh-CN" dirty="0" smtClean="0"/>
              <a:t>_____________________</a:t>
            </a:r>
          </a:p>
          <a:p>
            <a:pPr indent="0"/>
            <a:r>
              <a:rPr lang="en-US" altLang="zh-CN" dirty="0" smtClean="0"/>
              <a:t>_________________</a:t>
            </a:r>
            <a:r>
              <a:rPr lang="zh-CN" altLang="en-US" dirty="0" smtClean="0"/>
              <a:t>　</a:t>
            </a:r>
            <a:endParaRPr lang="zh-CN" altLang="en-US" dirty="0"/>
          </a:p>
        </p:txBody>
      </p:sp>
      <p:sp>
        <p:nvSpPr>
          <p:cNvPr id="3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占位符 2"/>
          <p:cNvSpPr txBox="1">
            <a:spLocks/>
          </p:cNvSpPr>
          <p:nvPr/>
        </p:nvSpPr>
        <p:spPr>
          <a:xfrm>
            <a:off x="5881686" y="2285992"/>
            <a:ext cx="128588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寺僧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7953388" y="2214554"/>
            <a:ext cx="457203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和尚们认为石兽顺着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水流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7310446" y="4143380"/>
            <a:ext cx="250033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不是疯了吗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?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4095736" y="4214818"/>
            <a:ext cx="100013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不亦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华文细黑" pitchFamily="2" charset="-122"/>
                <a:ea typeface="华文细黑" pitchFamily="2" charset="-122"/>
                <a:cs typeface="Times New Roman" pitchFamily="18" charset="0"/>
              </a:rPr>
              <a:t>于</a:t>
            </a: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6667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2738414" y="5500702"/>
            <a:ext cx="135732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反问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7953388" y="5429264"/>
            <a:ext cx="457203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难道可以根据自己所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知道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523836" y="2928934"/>
            <a:ext cx="278608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被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冲到下游去了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452398" y="6072206"/>
            <a:ext cx="364333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的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道理主观判断吗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?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2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三、问题</a:t>
            </a:r>
            <a:r>
              <a:rPr lang="en-US" dirty="0" smtClean="0"/>
              <a:t>:</a:t>
            </a:r>
            <a:r>
              <a:rPr lang="zh-CN" altLang="en-US" dirty="0" smtClean="0"/>
              <a:t>课文三个段落分别写了什么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52398" y="1000108"/>
            <a:ext cx="11144328" cy="2071702"/>
          </a:xfrm>
        </p:spPr>
        <p:txBody>
          <a:bodyPr/>
          <a:lstStyle/>
          <a:p>
            <a:r>
              <a:rPr lang="zh-CN" altLang="en-US" dirty="0" smtClean="0"/>
              <a:t>第</a:t>
            </a:r>
            <a:r>
              <a:rPr lang="en-US" dirty="0" smtClean="0"/>
              <a:t>1</a:t>
            </a:r>
            <a:r>
              <a:rPr lang="zh-CN" altLang="en-US" dirty="0" smtClean="0"/>
              <a:t>段</a:t>
            </a:r>
            <a:r>
              <a:rPr lang="en-US" dirty="0" smtClean="0"/>
              <a:t>:</a:t>
            </a:r>
            <a:r>
              <a:rPr lang="zh-CN" altLang="en-US" dirty="0" smtClean="0"/>
              <a:t>描述了寺僧错误地顺流寻找石兽的行为。</a:t>
            </a:r>
          </a:p>
          <a:p>
            <a:r>
              <a:rPr lang="en-US" dirty="0" smtClean="0"/>
              <a:t> </a:t>
            </a:r>
            <a:r>
              <a:rPr lang="zh-CN" altLang="en-US" dirty="0" smtClean="0"/>
              <a:t>第</a:t>
            </a:r>
            <a:r>
              <a:rPr lang="en-US" dirty="0" smtClean="0"/>
              <a:t>2</a:t>
            </a:r>
            <a:r>
              <a:rPr lang="zh-CN" altLang="en-US" dirty="0" smtClean="0"/>
              <a:t>段</a:t>
            </a:r>
            <a:r>
              <a:rPr lang="en-US" dirty="0" smtClean="0"/>
              <a:t>:</a:t>
            </a:r>
            <a:r>
              <a:rPr lang="zh-CN" altLang="en-US" dirty="0" smtClean="0"/>
              <a:t>叙述了讲学家的观点及众人的盲从心理。</a:t>
            </a:r>
          </a:p>
          <a:p>
            <a:r>
              <a:rPr lang="en-US" dirty="0" smtClean="0"/>
              <a:t> </a:t>
            </a:r>
            <a:r>
              <a:rPr lang="zh-CN" altLang="en-US" dirty="0" smtClean="0"/>
              <a:t>第</a:t>
            </a:r>
            <a:r>
              <a:rPr lang="en-US" dirty="0" smtClean="0"/>
              <a:t>3</a:t>
            </a:r>
            <a:r>
              <a:rPr lang="zh-CN" altLang="en-US" dirty="0" smtClean="0"/>
              <a:t>段</a:t>
            </a:r>
            <a:r>
              <a:rPr lang="en-US" dirty="0" smtClean="0"/>
              <a:t>:</a:t>
            </a:r>
            <a:r>
              <a:rPr lang="zh-CN" altLang="en-US" dirty="0" smtClean="0"/>
              <a:t>叙述老兵阐述自己的观点</a:t>
            </a:r>
            <a:r>
              <a:rPr lang="en-US" dirty="0" smtClean="0"/>
              <a:t>,</a:t>
            </a:r>
            <a:r>
              <a:rPr lang="zh-CN" altLang="en-US" dirty="0" smtClean="0"/>
              <a:t>又驳斥前两种观点。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●备选问题</a:t>
            </a:r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如其言</a:t>
            </a:r>
            <a:r>
              <a:rPr lang="en-US" dirty="0" smtClean="0"/>
              <a:t>,</a:t>
            </a:r>
            <a:r>
              <a:rPr lang="zh-CN" altLang="en-US" dirty="0" smtClean="0"/>
              <a:t>果得于数里外</a:t>
            </a:r>
            <a:r>
              <a:rPr lang="en-US" dirty="0" smtClean="0"/>
              <a:t>”</a:t>
            </a:r>
            <a:r>
              <a:rPr lang="zh-CN" altLang="en-US" dirty="0" smtClean="0"/>
              <a:t>说明老河兵的推断是正确的</a:t>
            </a:r>
            <a:r>
              <a:rPr lang="en-US" dirty="0" smtClean="0"/>
              <a:t>,</a:t>
            </a:r>
            <a:r>
              <a:rPr lang="zh-CN" altLang="en-US" dirty="0" smtClean="0"/>
              <a:t>是不是由此可以知道</a:t>
            </a:r>
            <a:r>
              <a:rPr lang="en-US" dirty="0" smtClean="0"/>
              <a:t>,</a:t>
            </a:r>
            <a:r>
              <a:rPr lang="zh-CN" altLang="en-US" dirty="0" smtClean="0"/>
              <a:t>凡重物坠入河里</a:t>
            </a:r>
            <a:r>
              <a:rPr lang="en-US" dirty="0" smtClean="0"/>
              <a:t>,</a:t>
            </a:r>
            <a:r>
              <a:rPr lang="zh-CN" altLang="en-US" dirty="0" smtClean="0"/>
              <a:t>就一定要到上游去找</a:t>
            </a:r>
            <a:r>
              <a:rPr lang="en-US" dirty="0" smtClean="0"/>
              <a:t>?</a:t>
            </a:r>
            <a:r>
              <a:rPr lang="zh-CN" altLang="en-US" dirty="0" smtClean="0"/>
              <a:t>如果不完全是</a:t>
            </a:r>
            <a:r>
              <a:rPr lang="en-US" dirty="0" smtClean="0"/>
              <a:t>,</a:t>
            </a:r>
            <a:r>
              <a:rPr lang="zh-CN" altLang="en-US" dirty="0" smtClean="0"/>
              <a:t>那么在原地或在下游或在上游寻找</a:t>
            </a:r>
            <a:r>
              <a:rPr lang="en-US" dirty="0" smtClean="0"/>
              <a:t>,</a:t>
            </a:r>
            <a:r>
              <a:rPr lang="zh-CN" altLang="en-US" dirty="0" smtClean="0"/>
              <a:t>分别应该具备什么条件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不完全是。重物坠入河里</a:t>
            </a:r>
            <a:r>
              <a:rPr lang="en-US" dirty="0" smtClean="0"/>
              <a:t>,</a:t>
            </a:r>
            <a:r>
              <a:rPr lang="zh-CN" altLang="en-US" dirty="0" smtClean="0"/>
              <a:t>要分几种情况</a:t>
            </a:r>
            <a:r>
              <a:rPr lang="en-US" dirty="0" smtClean="0"/>
              <a:t>:</a:t>
            </a:r>
            <a:r>
              <a:rPr lang="zh-CN" altLang="en-US" dirty="0" smtClean="0"/>
              <a:t>如果重物很重</a:t>
            </a:r>
            <a:r>
              <a:rPr lang="en-US" dirty="0" smtClean="0"/>
              <a:t>,</a:t>
            </a:r>
            <a:r>
              <a:rPr lang="zh-CN" altLang="en-US" dirty="0" smtClean="0"/>
              <a:t>流水又很慢</a:t>
            </a:r>
            <a:r>
              <a:rPr lang="en-US" dirty="0" smtClean="0"/>
              <a:t>,</a:t>
            </a:r>
            <a:r>
              <a:rPr lang="zh-CN" altLang="en-US" dirty="0" smtClean="0"/>
              <a:t>重物将不会被冲走</a:t>
            </a:r>
            <a:r>
              <a:rPr lang="en-US" dirty="0" smtClean="0"/>
              <a:t>,</a:t>
            </a:r>
            <a:r>
              <a:rPr lang="zh-CN" altLang="en-US" dirty="0" smtClean="0"/>
              <a:t>它就会慢慢地陷入泥沙中</a:t>
            </a:r>
            <a:r>
              <a:rPr lang="en-US" dirty="0" smtClean="0"/>
              <a:t>,</a:t>
            </a:r>
            <a:r>
              <a:rPr lang="zh-CN" altLang="en-US" dirty="0" smtClean="0"/>
              <a:t>在原地不动</a:t>
            </a:r>
            <a:r>
              <a:rPr lang="en-US" dirty="0" smtClean="0"/>
              <a:t>;</a:t>
            </a:r>
            <a:r>
              <a:rPr lang="zh-CN" altLang="en-US" dirty="0" smtClean="0"/>
              <a:t>如果河中泥沙很少</a:t>
            </a:r>
            <a:r>
              <a:rPr lang="en-US" dirty="0" smtClean="0"/>
              <a:t>,</a:t>
            </a:r>
            <a:r>
              <a:rPr lang="zh-CN" altLang="en-US" dirty="0" smtClean="0"/>
              <a:t>水的流速很快</a:t>
            </a:r>
            <a:r>
              <a:rPr lang="en-US" dirty="0" smtClean="0"/>
              <a:t>,</a:t>
            </a:r>
            <a:r>
              <a:rPr lang="zh-CN" altLang="en-US" dirty="0" smtClean="0"/>
              <a:t>那么重物将被冲走</a:t>
            </a:r>
            <a:r>
              <a:rPr lang="en-US" dirty="0" smtClean="0"/>
              <a:t>,</a:t>
            </a:r>
            <a:r>
              <a:rPr lang="zh-CN" altLang="en-US" dirty="0" smtClean="0"/>
              <a:t>带到下游</a:t>
            </a:r>
            <a:r>
              <a:rPr lang="en-US" dirty="0" smtClean="0"/>
              <a:t>;</a:t>
            </a:r>
            <a:r>
              <a:rPr lang="zh-CN" altLang="en-US" dirty="0" smtClean="0"/>
              <a:t>如文中所述情况</a:t>
            </a:r>
            <a:r>
              <a:rPr lang="en-US" dirty="0" smtClean="0"/>
              <a:t>,</a:t>
            </a:r>
            <a:r>
              <a:rPr lang="zh-CN" altLang="en-US" dirty="0" smtClean="0"/>
              <a:t>重物将在上游找到。总之</a:t>
            </a:r>
            <a:r>
              <a:rPr lang="en-US" dirty="0" smtClean="0"/>
              <a:t>,</a:t>
            </a:r>
            <a:r>
              <a:rPr lang="zh-CN" altLang="en-US" dirty="0" smtClean="0"/>
              <a:t>在原地或在下游或在上游寻找</a:t>
            </a:r>
            <a:r>
              <a:rPr lang="en-US" dirty="0" smtClean="0"/>
              <a:t>,</a:t>
            </a:r>
            <a:r>
              <a:rPr lang="zh-CN" altLang="en-US" dirty="0" smtClean="0"/>
              <a:t>与河水的流速、泥沙的多少有关系。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5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523836" y="1643050"/>
            <a:ext cx="11358642" cy="5214974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二、问题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r>
              <a:rPr lang="zh-CN" altLang="en-US" dirty="0" smtClean="0">
                <a:solidFill>
                  <a:schemeClr val="tx1"/>
                </a:solidFill>
              </a:rPr>
              <a:t>默读课文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  <a:r>
              <a:rPr lang="zh-CN" altLang="en-US" dirty="0" smtClean="0">
                <a:solidFill>
                  <a:schemeClr val="tx1"/>
                </a:solidFill>
              </a:rPr>
              <a:t>梳理文言词汇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  <a:r>
              <a:rPr lang="zh-CN" altLang="en-US" dirty="0" smtClean="0">
                <a:solidFill>
                  <a:schemeClr val="tx1"/>
                </a:solidFill>
              </a:rPr>
              <a:t>翻译句子。</a:t>
            </a:r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zh-CN" altLang="en-US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分类</a:t>
            </a:r>
            <a:r>
              <a:rPr lang="en-US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:</a:t>
            </a:r>
            <a:r>
              <a:rPr lang="en-US" altLang="zh-CN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_________</a:t>
            </a:r>
            <a:r>
              <a:rPr lang="zh-CN" altLang="en-US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　作者</a:t>
            </a:r>
            <a:r>
              <a:rPr lang="en-US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:</a:t>
            </a:r>
            <a:r>
              <a:rPr lang="en-US" altLang="zh-CN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__________</a:t>
            </a:r>
            <a:endParaRPr lang="zh-CN" altLang="en-US" dirty="0" smtClean="0">
              <a:solidFill>
                <a:schemeClr val="tx1"/>
              </a:solidFill>
              <a:latin typeface="华文细黑" pitchFamily="2" charset="-122"/>
              <a:ea typeface="华文细黑" pitchFamily="2" charset="-122"/>
            </a:endParaRPr>
          </a:p>
          <a:p>
            <a:r>
              <a:rPr lang="zh-CN" altLang="en-US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篇名</a:t>
            </a:r>
            <a:r>
              <a:rPr lang="en-US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:</a:t>
            </a:r>
            <a:r>
              <a:rPr lang="en-US" altLang="zh-CN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《</a:t>
            </a:r>
            <a:r>
              <a:rPr lang="zh-CN" altLang="en-US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河中石兽</a:t>
            </a:r>
            <a:r>
              <a:rPr lang="en-US" altLang="zh-CN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》</a:t>
            </a:r>
            <a:r>
              <a:rPr lang="en-US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	</a:t>
            </a:r>
            <a:endParaRPr lang="zh-CN" altLang="en-US" dirty="0" smtClean="0">
              <a:solidFill>
                <a:schemeClr val="tx1"/>
              </a:solidFill>
              <a:latin typeface="华文细黑" pitchFamily="2" charset="-122"/>
              <a:ea typeface="华文细黑" pitchFamily="2" charset="-122"/>
            </a:endParaRPr>
          </a:p>
          <a:p>
            <a:r>
              <a:rPr lang="zh-CN" altLang="en-US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内容摘录</a:t>
            </a:r>
            <a:r>
              <a:rPr lang="en-US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任意摘取一段并赏析</a:t>
            </a:r>
            <a:r>
              <a:rPr lang="en-US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):</a:t>
            </a:r>
            <a:endParaRPr lang="zh-CN" altLang="en-US" dirty="0" smtClean="0">
              <a:solidFill>
                <a:schemeClr val="tx1"/>
              </a:solidFill>
              <a:latin typeface="华文细黑" pitchFamily="2" charset="-122"/>
              <a:ea typeface="华文细黑" pitchFamily="2" charset="-122"/>
            </a:endParaRPr>
          </a:p>
          <a:p>
            <a:r>
              <a:rPr lang="zh-CN" altLang="en-US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内容</a:t>
            </a:r>
            <a:r>
              <a:rPr lang="en-US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:____________________________________________________</a:t>
            </a:r>
            <a:endParaRPr lang="zh-CN" altLang="en-US" dirty="0" smtClean="0">
              <a:solidFill>
                <a:schemeClr val="tx1"/>
              </a:solidFill>
              <a:latin typeface="华文细黑" pitchFamily="2" charset="-122"/>
              <a:ea typeface="华文细黑" pitchFamily="2" charset="-122"/>
            </a:endParaRPr>
          </a:p>
          <a:p>
            <a:r>
              <a:rPr lang="en-US" altLang="zh-CN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—————————————————————————————</a:t>
            </a:r>
          </a:p>
          <a:p>
            <a:r>
              <a:rPr lang="zh-CN" altLang="en-US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赏析</a:t>
            </a:r>
            <a:r>
              <a:rPr lang="en-US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:_________________________________________________</a:t>
            </a:r>
          </a:p>
          <a:p>
            <a:r>
              <a:rPr lang="en-US" altLang="zh-CN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	 </a:t>
            </a:r>
            <a:r>
              <a:rPr lang="en-US" altLang="zh-CN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       ————————————————————————</a:t>
            </a:r>
            <a:endParaRPr lang="zh-CN" altLang="en-US" dirty="0">
              <a:solidFill>
                <a:schemeClr val="tx1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1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文本占位符 2"/>
          <p:cNvSpPr txBox="1">
            <a:spLocks/>
          </p:cNvSpPr>
          <p:nvPr/>
        </p:nvSpPr>
        <p:spPr>
          <a:xfrm>
            <a:off x="2166910" y="2214554"/>
            <a:ext cx="178595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文言随笔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3" name="文本占位符 2"/>
          <p:cNvSpPr txBox="1">
            <a:spLocks/>
          </p:cNvSpPr>
          <p:nvPr/>
        </p:nvSpPr>
        <p:spPr>
          <a:xfrm>
            <a:off x="5453058" y="2214554"/>
            <a:ext cx="114300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纪昀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4" name="文本占位符 2"/>
          <p:cNvSpPr txBox="1">
            <a:spLocks/>
          </p:cNvSpPr>
          <p:nvPr/>
        </p:nvSpPr>
        <p:spPr>
          <a:xfrm>
            <a:off x="2309786" y="5572140"/>
            <a:ext cx="8572560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两个反问句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把讲学家自鸣得意的狂妄神态淋漓尽致地描绘了出来。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5" name="文本占位符 2"/>
          <p:cNvSpPr txBox="1">
            <a:spLocks/>
          </p:cNvSpPr>
          <p:nvPr/>
        </p:nvSpPr>
        <p:spPr>
          <a:xfrm>
            <a:off x="2166910" y="4143380"/>
            <a:ext cx="928694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尔辈不能究物理。是非木杮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 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岂能为暴涨携之去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? 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乃石性坚重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沙性松浮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湮于沙上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渐沉渐深耳。沿河求之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不亦颠乎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?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38084" y="1571612"/>
            <a:ext cx="11525288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积累有关作者及其作品的文学常识。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朗读课文</a:t>
            </a:r>
            <a:r>
              <a:rPr lang="en-US" dirty="0" smtClean="0"/>
              <a:t>,</a:t>
            </a:r>
            <a:r>
              <a:rPr lang="zh-CN" altLang="en-US" dirty="0" smtClean="0"/>
              <a:t>熟读成诵。理解课文的内容及其蕴含的道理。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积累文言词汇</a:t>
            </a:r>
            <a:r>
              <a:rPr lang="en-US" dirty="0" smtClean="0"/>
              <a:t>,</a:t>
            </a:r>
            <a:r>
              <a:rPr lang="zh-CN" altLang="en-US" dirty="0" smtClean="0"/>
              <a:t>疏通文意。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分析层层铺垫和细节描写的好处。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309522" y="4357694"/>
            <a:ext cx="11144328" cy="857256"/>
          </a:xfrm>
        </p:spPr>
        <p:txBody>
          <a:bodyPr/>
          <a:lstStyle/>
          <a:p>
            <a:r>
              <a:rPr lang="zh-CN" altLang="en-US" dirty="0" smtClean="0"/>
              <a:t>◉重点</a:t>
            </a:r>
            <a:r>
              <a:rPr lang="en-US" dirty="0" smtClean="0"/>
              <a:t>:</a:t>
            </a:r>
            <a:r>
              <a:rPr lang="zh-CN" altLang="en-US" dirty="0" smtClean="0"/>
              <a:t>疏通文意</a:t>
            </a:r>
            <a:r>
              <a:rPr lang="en-US" dirty="0" smtClean="0"/>
              <a:t>,</a:t>
            </a:r>
            <a:r>
              <a:rPr lang="zh-CN" altLang="en-US" dirty="0" smtClean="0"/>
              <a:t>理解课文蕴含的道理。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643050"/>
            <a:ext cx="10715700" cy="1857388"/>
          </a:xfrm>
        </p:spPr>
        <p:txBody>
          <a:bodyPr/>
          <a:lstStyle/>
          <a:p>
            <a:pPr algn="ctr"/>
            <a:r>
              <a:rPr lang="zh-CN" altLang="en-US" dirty="0" smtClean="0"/>
              <a:t>诵 读 点 拨</a:t>
            </a:r>
          </a:p>
          <a:p>
            <a:r>
              <a:rPr lang="en-US" dirty="0" smtClean="0"/>
              <a:t> </a:t>
            </a:r>
            <a:r>
              <a:rPr lang="zh-CN" altLang="en-US" dirty="0" smtClean="0"/>
              <a:t>本文以记叙为主</a:t>
            </a:r>
            <a:r>
              <a:rPr lang="en-US" dirty="0" smtClean="0"/>
              <a:t>,</a:t>
            </a:r>
            <a:r>
              <a:rPr lang="zh-CN" altLang="en-US" dirty="0" smtClean="0"/>
              <a:t>兼有语言描写和精彩的议论。朗读时要把握人物的性格特征</a:t>
            </a:r>
            <a:r>
              <a:rPr lang="en-US" dirty="0" smtClean="0"/>
              <a:t>:</a:t>
            </a:r>
            <a:r>
              <a:rPr lang="zh-CN" altLang="en-US" dirty="0" smtClean="0"/>
              <a:t>朗读第</a:t>
            </a:r>
            <a:r>
              <a:rPr lang="en-US" dirty="0" smtClean="0"/>
              <a:t>1</a:t>
            </a:r>
            <a:r>
              <a:rPr lang="zh-CN" altLang="en-US" dirty="0" smtClean="0"/>
              <a:t>段要读出寺僧们的坚定毅力和寻找石兽的辛苦以及寻不到的遗憾</a:t>
            </a:r>
            <a:r>
              <a:rPr lang="en-US" dirty="0" smtClean="0"/>
              <a:t>,</a:t>
            </a:r>
            <a:r>
              <a:rPr lang="zh-CN" altLang="en-US" dirty="0" smtClean="0"/>
              <a:t>声调宜多用平调</a:t>
            </a:r>
            <a:r>
              <a:rPr lang="en-US" dirty="0" smtClean="0"/>
              <a:t>;</a:t>
            </a:r>
            <a:r>
              <a:rPr lang="zh-CN" altLang="en-US" dirty="0" smtClean="0"/>
              <a:t>读第</a:t>
            </a:r>
            <a:r>
              <a:rPr lang="en-US" dirty="0" smtClean="0"/>
              <a:t>2</a:t>
            </a:r>
            <a:r>
              <a:rPr lang="zh-CN" altLang="en-US" dirty="0" smtClean="0"/>
              <a:t>段时</a:t>
            </a:r>
            <a:r>
              <a:rPr lang="en-US" dirty="0" smtClean="0"/>
              <a:t>,</a:t>
            </a:r>
            <a:r>
              <a:rPr lang="zh-CN" altLang="en-US" dirty="0" smtClean="0"/>
              <a:t>要读出讲学家一知半解而好为人师的自视清高和骄傲自满</a:t>
            </a:r>
            <a:r>
              <a:rPr lang="en-US" dirty="0" smtClean="0"/>
              <a:t>,</a:t>
            </a:r>
            <a:r>
              <a:rPr lang="zh-CN" altLang="en-US" dirty="0" smtClean="0"/>
              <a:t>语调宜多用升调</a:t>
            </a:r>
            <a:r>
              <a:rPr lang="en-US" dirty="0" smtClean="0"/>
              <a:t>,</a:t>
            </a:r>
            <a:r>
              <a:rPr lang="zh-CN" altLang="en-US" dirty="0" smtClean="0"/>
              <a:t>略带嘲讽</a:t>
            </a:r>
            <a:r>
              <a:rPr lang="en-US" dirty="0" smtClean="0"/>
              <a:t>;</a:t>
            </a:r>
            <a:r>
              <a:rPr lang="zh-CN" altLang="en-US" dirty="0" smtClean="0"/>
              <a:t>读第</a:t>
            </a:r>
            <a:r>
              <a:rPr lang="en-US" dirty="0" smtClean="0"/>
              <a:t>3</a:t>
            </a:r>
            <a:r>
              <a:rPr lang="zh-CN" altLang="en-US" dirty="0" smtClean="0"/>
              <a:t>段时</a:t>
            </a:r>
            <a:r>
              <a:rPr lang="en-US" dirty="0" smtClean="0"/>
              <a:t>,</a:t>
            </a:r>
            <a:r>
              <a:rPr lang="zh-CN" altLang="en-US" dirty="0" smtClean="0"/>
              <a:t>要读出老河兵的自信和胸有成竹</a:t>
            </a:r>
            <a:r>
              <a:rPr lang="en-US" dirty="0" smtClean="0"/>
              <a:t>,</a:t>
            </a:r>
            <a:r>
              <a:rPr lang="zh-CN" altLang="en-US" dirty="0" smtClean="0"/>
              <a:t>语调升中有降</a:t>
            </a:r>
            <a:r>
              <a:rPr lang="en-US" dirty="0" smtClean="0"/>
              <a:t>,</a:t>
            </a:r>
            <a:r>
              <a:rPr lang="zh-CN" altLang="en-US" dirty="0" smtClean="0"/>
              <a:t>带有赞美之意</a:t>
            </a:r>
            <a:r>
              <a:rPr lang="en-US" dirty="0" smtClean="0"/>
              <a:t>;</a:t>
            </a:r>
            <a:r>
              <a:rPr lang="zh-CN" altLang="en-US" dirty="0" smtClean="0"/>
              <a:t>结尾句发表议论</a:t>
            </a:r>
            <a:r>
              <a:rPr lang="en-US" dirty="0" smtClean="0"/>
              <a:t>,</a:t>
            </a:r>
            <a:r>
              <a:rPr lang="zh-CN" altLang="en-US" dirty="0" smtClean="0"/>
              <a:t>语速应较慢</a:t>
            </a:r>
            <a:r>
              <a:rPr lang="en-US" dirty="0" smtClean="0"/>
              <a:t>,</a:t>
            </a:r>
            <a:r>
              <a:rPr lang="zh-CN" altLang="en-US" dirty="0" smtClean="0"/>
              <a:t>吐字要饱满</a:t>
            </a:r>
            <a:r>
              <a:rPr lang="en-US" dirty="0" smtClean="0"/>
              <a:t>,</a:t>
            </a:r>
            <a:r>
              <a:rPr lang="zh-CN" altLang="en-US" dirty="0" smtClean="0"/>
              <a:t>读出作者对三种人的褒贬。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287204" cy="4357718"/>
          </a:xfrm>
        </p:spPr>
        <p:txBody>
          <a:bodyPr/>
          <a:lstStyle/>
          <a:p>
            <a:r>
              <a:rPr lang="zh-CN" altLang="en-US" dirty="0" smtClean="0"/>
              <a:t>俗话说</a:t>
            </a:r>
            <a:r>
              <a:rPr lang="en-US" dirty="0" smtClean="0"/>
              <a:t>:</a:t>
            </a:r>
            <a:r>
              <a:rPr lang="zh-CN" altLang="en-US" dirty="0" smtClean="0"/>
              <a:t>没有调查</a:t>
            </a:r>
            <a:r>
              <a:rPr lang="en-US" dirty="0" smtClean="0"/>
              <a:t>,</a:t>
            </a:r>
            <a:r>
              <a:rPr lang="zh-CN" altLang="en-US" dirty="0" smtClean="0"/>
              <a:t>就没有发言权。如果一块巨石掉入河中</a:t>
            </a:r>
            <a:r>
              <a:rPr lang="en-US" dirty="0" smtClean="0"/>
              <a:t>,</a:t>
            </a:r>
            <a:r>
              <a:rPr lang="zh-CN" altLang="en-US" dirty="0" smtClean="0"/>
              <a:t>十多年后应该去下游寻找</a:t>
            </a:r>
            <a:r>
              <a:rPr lang="en-US" dirty="0" smtClean="0"/>
              <a:t>,</a:t>
            </a:r>
            <a:r>
              <a:rPr lang="zh-CN" altLang="en-US" dirty="0" smtClean="0"/>
              <a:t>还是原地寻找</a:t>
            </a:r>
            <a:r>
              <a:rPr lang="en-US" dirty="0" smtClean="0"/>
              <a:t>,</a:t>
            </a:r>
            <a:r>
              <a:rPr lang="zh-CN" altLang="en-US" dirty="0" smtClean="0"/>
              <a:t>抑或是上游寻找呢</a:t>
            </a:r>
            <a:r>
              <a:rPr lang="en-US" dirty="0" smtClean="0"/>
              <a:t>?</a:t>
            </a:r>
            <a:r>
              <a:rPr lang="zh-CN" altLang="en-US" dirty="0" smtClean="0"/>
              <a:t>下面我们来学习纪昀的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河中石兽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一文</a:t>
            </a:r>
            <a:r>
              <a:rPr lang="en-US" dirty="0" smtClean="0"/>
              <a:t>,</a:t>
            </a:r>
            <a:r>
              <a:rPr lang="zh-CN" altLang="en-US" dirty="0" smtClean="0"/>
              <a:t>从中找出答案。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286940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查阅资料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pPr algn="just"/>
            <a:r>
              <a:rPr lang="zh-CN" altLang="en-US" dirty="0" smtClean="0"/>
              <a:t>纪昀</a:t>
            </a:r>
            <a:r>
              <a:rPr lang="en-US" dirty="0" smtClean="0"/>
              <a:t>(1724—1805),</a:t>
            </a:r>
            <a:r>
              <a:rPr lang="zh-CN" altLang="en-US" u="sng" dirty="0" smtClean="0"/>
              <a:t>　　</a:t>
            </a:r>
            <a:r>
              <a:rPr lang="zh-CN" altLang="en-US" dirty="0" smtClean="0"/>
              <a:t>代学者、文学家</a:t>
            </a:r>
            <a:r>
              <a:rPr lang="en-US" dirty="0" smtClean="0"/>
              <a:t>,</a:t>
            </a:r>
            <a:r>
              <a:rPr lang="zh-CN" altLang="en-US" dirty="0" smtClean="0"/>
              <a:t>字</a:t>
            </a:r>
            <a:r>
              <a:rPr lang="zh-CN" altLang="en-US" u="sng" dirty="0" smtClean="0"/>
              <a:t>　　</a:t>
            </a:r>
            <a:r>
              <a:rPr lang="en-US" dirty="0" smtClean="0"/>
              <a:t>,</a:t>
            </a:r>
            <a:r>
              <a:rPr lang="zh-CN" altLang="en-US" dirty="0" smtClean="0"/>
              <a:t>直隶献县</a:t>
            </a:r>
            <a:r>
              <a:rPr lang="en-US" dirty="0" smtClean="0"/>
              <a:t>(</a:t>
            </a:r>
            <a:r>
              <a:rPr lang="zh-CN" altLang="en-US" dirty="0" smtClean="0"/>
              <a:t>今河北献县</a:t>
            </a:r>
            <a:r>
              <a:rPr lang="en-US" dirty="0" smtClean="0"/>
              <a:t>)</a:t>
            </a:r>
            <a:r>
              <a:rPr lang="zh-CN" altLang="en-US" dirty="0" smtClean="0"/>
              <a:t>人。乾隆年间进士</a:t>
            </a:r>
            <a:r>
              <a:rPr lang="en-US" dirty="0" smtClean="0"/>
              <a:t>,</a:t>
            </a:r>
            <a:r>
              <a:rPr lang="zh-CN" altLang="en-US" dirty="0" smtClean="0"/>
              <a:t>晚年自号</a:t>
            </a:r>
            <a:r>
              <a:rPr lang="en-US" dirty="0" smtClean="0"/>
              <a:t>“</a:t>
            </a:r>
            <a:r>
              <a:rPr lang="zh-CN" altLang="en-US" dirty="0" smtClean="0"/>
              <a:t>石云</a:t>
            </a:r>
            <a:r>
              <a:rPr lang="en-US" dirty="0" smtClean="0"/>
              <a:t>”</a:t>
            </a:r>
            <a:r>
              <a:rPr lang="zh-CN" altLang="en-US" dirty="0" smtClean="0"/>
              <a:t>。他的主要作品为文言短篇志怪小说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　</a:t>
            </a:r>
            <a:r>
              <a:rPr lang="zh-CN" altLang="en-US" u="sng" dirty="0" smtClean="0"/>
              <a:t>                    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。他编纂的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</a:t>
            </a:r>
            <a:r>
              <a:rPr lang="zh-CN" altLang="en-US" u="sng" dirty="0" smtClean="0"/>
              <a:t>　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被称为文化史上的</a:t>
            </a:r>
            <a:r>
              <a:rPr lang="en-US" dirty="0" smtClean="0"/>
              <a:t>“</a:t>
            </a:r>
            <a:r>
              <a:rPr lang="zh-CN" altLang="en-US" dirty="0" smtClean="0"/>
              <a:t>万里长城</a:t>
            </a:r>
            <a:r>
              <a:rPr lang="en-US" dirty="0" smtClean="0"/>
              <a:t>”,</a:t>
            </a:r>
            <a:r>
              <a:rPr lang="zh-CN" altLang="en-US" dirty="0" smtClean="0"/>
              <a:t>对保存中国文化有很大的贡献。</a:t>
            </a:r>
            <a:r>
              <a:rPr lang="en-US" dirty="0" smtClean="0"/>
              <a:t> </a:t>
            </a:r>
            <a:endParaRPr lang="zh-CN" altLang="en-US" dirty="0" smtClean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4810116" y="1643050"/>
            <a:ext cx="785818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清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8310578" y="1714488"/>
            <a:ext cx="114300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晓岚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10" name="17DXACZYWRJB6T23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261355" y="1857364"/>
            <a:ext cx="1763999" cy="2000264"/>
          </a:xfrm>
          <a:prstGeom prst="rect">
            <a:avLst/>
          </a:prstGeom>
        </p:spPr>
      </p:pic>
      <p:sp>
        <p:nvSpPr>
          <p:cNvPr id="11" name="文本占位符 2"/>
          <p:cNvSpPr txBox="1">
            <a:spLocks/>
          </p:cNvSpPr>
          <p:nvPr/>
        </p:nvSpPr>
        <p:spPr>
          <a:xfrm>
            <a:off x="6810380" y="2928934"/>
            <a:ext cx="250033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阅微草堂笔记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2952728" y="3571876"/>
            <a:ext cx="171451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四库全书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4214842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给下列加点字注音。</a:t>
            </a:r>
          </a:p>
          <a:p>
            <a:r>
              <a:rPr lang="zh-CN" altLang="en-US" dirty="0" smtClean="0"/>
              <a:t>沧州</a:t>
            </a:r>
            <a:r>
              <a:rPr lang="en-US" dirty="0" smtClean="0"/>
              <a:t>(		)				</a:t>
            </a:r>
            <a:r>
              <a:rPr lang="zh-CN" altLang="en-US" dirty="0" smtClean="0"/>
              <a:t>河干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圮于河</a:t>
            </a:r>
            <a:r>
              <a:rPr lang="en-US" dirty="0" smtClean="0"/>
              <a:t>(	)</a:t>
            </a:r>
            <a:r>
              <a:rPr lang="en-US" dirty="0" smtClean="0"/>
              <a:t>	</a:t>
            </a:r>
            <a:r>
              <a:rPr lang="en-US" dirty="0" smtClean="0"/>
              <a:t>			</a:t>
            </a:r>
            <a:r>
              <a:rPr lang="zh-CN" altLang="en-US" dirty="0" smtClean="0"/>
              <a:t>棹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木杮</a:t>
            </a:r>
            <a:r>
              <a:rPr lang="en-US" dirty="0" smtClean="0"/>
              <a:t>(		) </a:t>
            </a:r>
            <a:r>
              <a:rPr lang="en-US" dirty="0" smtClean="0"/>
              <a:t>	</a:t>
            </a:r>
            <a:r>
              <a:rPr lang="en-US" dirty="0" smtClean="0"/>
              <a:t>			</a:t>
            </a:r>
            <a:r>
              <a:rPr lang="zh-CN" altLang="en-US" dirty="0" smtClean="0"/>
              <a:t>湮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曳铁钯</a:t>
            </a:r>
            <a:r>
              <a:rPr lang="en-US" dirty="0" smtClean="0"/>
              <a:t>(	)(	)</a:t>
            </a: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zh-CN" altLang="en-US" dirty="0" smtClean="0"/>
              <a:t>啮</a:t>
            </a:r>
            <a:r>
              <a:rPr lang="zh-CN" altLang="en-US" dirty="0" smtClean="0"/>
              <a:t>沙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募金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en-US" dirty="0" smtClean="0"/>
              <a:t>			</a:t>
            </a:r>
            <a:r>
              <a:rPr lang="zh-CN" altLang="en-US" dirty="0" smtClean="0"/>
              <a:t>溯</a:t>
            </a:r>
            <a:r>
              <a:rPr lang="zh-CN" altLang="en-US" dirty="0" smtClean="0"/>
              <a:t>流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臆断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en-US" dirty="0" smtClean="0"/>
              <a:t>			</a:t>
            </a:r>
            <a:r>
              <a:rPr lang="zh-CN" altLang="en-US" dirty="0" smtClean="0"/>
              <a:t>欤</a:t>
            </a:r>
            <a:r>
              <a:rPr lang="en-US" dirty="0" smtClean="0"/>
              <a:t>(	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666976" y="1785926"/>
            <a:ext cx="1285884" cy="714380"/>
          </a:xfrm>
        </p:spPr>
        <p:txBody>
          <a:bodyPr/>
          <a:lstStyle/>
          <a:p>
            <a:pPr indent="0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cāng</a:t>
            </a:r>
            <a:endParaRPr lang="zh-CN" altLang="en-US" dirty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3024166" y="2357430"/>
            <a:ext cx="642942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pǐ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华文细黑" pitchFamily="2" charset="-122"/>
              <a:cs typeface="Times New Roman" pitchFamily="18" charset="0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2881290" y="3071810"/>
            <a:ext cx="928694" cy="64296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fèi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华文细黑" pitchFamily="2" charset="-122"/>
              <a:cs typeface="Times New Roman" pitchFamily="18" charset="0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3024166" y="3714752"/>
            <a:ext cx="78581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yè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651728" y="221455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595406" y="347728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595406" y="278605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8239140" y="1714488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gān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华文细黑" pitchFamily="2" charset="-122"/>
              <a:cs typeface="Times New Roman" pitchFamily="18" charset="0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8024826" y="2428868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zhào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华文细黑" pitchFamily="2" charset="-122"/>
              <a:cs typeface="Times New Roman" pitchFamily="18" charset="0"/>
            </a:endParaRPr>
          </a:p>
        </p:txBody>
      </p:sp>
      <p:sp>
        <p:nvSpPr>
          <p:cNvPr id="16" name="文本占位符 2"/>
          <p:cNvSpPr txBox="1">
            <a:spLocks/>
          </p:cNvSpPr>
          <p:nvPr/>
        </p:nvSpPr>
        <p:spPr>
          <a:xfrm>
            <a:off x="8096264" y="3071810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yān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华文细黑" pitchFamily="2" charset="-122"/>
              <a:cs typeface="Times New Roman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239008" y="350043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266773" y="283434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623171" y="219140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9" name="文本占位符 2"/>
          <p:cNvSpPr txBox="1">
            <a:spLocks/>
          </p:cNvSpPr>
          <p:nvPr/>
        </p:nvSpPr>
        <p:spPr>
          <a:xfrm>
            <a:off x="4024298" y="3643314"/>
            <a:ext cx="714380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pá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4" name="文本占位符 2"/>
          <p:cNvSpPr txBox="1">
            <a:spLocks/>
          </p:cNvSpPr>
          <p:nvPr/>
        </p:nvSpPr>
        <p:spPr>
          <a:xfrm>
            <a:off x="8382016" y="3714752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niè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9" name="文本占位符 2"/>
          <p:cNvSpPr txBox="1">
            <a:spLocks/>
          </p:cNvSpPr>
          <p:nvPr/>
        </p:nvSpPr>
        <p:spPr>
          <a:xfrm>
            <a:off x="2809852" y="4286256"/>
            <a:ext cx="928694" cy="64296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mù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华文细黑" pitchFamily="2" charset="-122"/>
              <a:cs typeface="Times New Roman" pitchFamily="18" charset="0"/>
            </a:endParaRPr>
          </a:p>
        </p:txBody>
      </p:sp>
      <p:sp>
        <p:nvSpPr>
          <p:cNvPr id="21" name="文本占位符 2"/>
          <p:cNvSpPr txBox="1">
            <a:spLocks/>
          </p:cNvSpPr>
          <p:nvPr/>
        </p:nvSpPr>
        <p:spPr>
          <a:xfrm>
            <a:off x="2881290" y="5000636"/>
            <a:ext cx="714380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yì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595406" y="547754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595406" y="478632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313781" y="412022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908923" y="412022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266773" y="412022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266773" y="476316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239008" y="540611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3" name="文本占位符 2"/>
          <p:cNvSpPr txBox="1">
            <a:spLocks/>
          </p:cNvSpPr>
          <p:nvPr/>
        </p:nvSpPr>
        <p:spPr>
          <a:xfrm>
            <a:off x="8453454" y="4286256"/>
            <a:ext cx="714380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sù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5" name="文本占位符 2"/>
          <p:cNvSpPr txBox="1">
            <a:spLocks/>
          </p:cNvSpPr>
          <p:nvPr/>
        </p:nvSpPr>
        <p:spPr>
          <a:xfrm>
            <a:off x="8167702" y="5000636"/>
            <a:ext cx="857256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yú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8" grpId="0"/>
      <p:bldP spid="11" grpId="0"/>
      <p:bldP spid="14" grpId="0" build="p"/>
      <p:bldP spid="15" grpId="0" build="p"/>
      <p:bldP spid="16" grpId="0" build="p"/>
      <p:bldP spid="29" grpId="0"/>
      <p:bldP spid="34" grpId="0" build="p"/>
      <p:bldP spid="19" grpId="0"/>
      <p:bldP spid="21" grpId="0"/>
      <p:bldP spid="33" grpId="0" build="p"/>
      <p:bldP spid="3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09588" y="1000108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拓展</a:t>
            </a:r>
            <a:r>
              <a:rPr lang="en-US" dirty="0" smtClean="0"/>
              <a:t>:(1)“</a:t>
            </a:r>
            <a:r>
              <a:rPr lang="zh-CN" altLang="en-US" dirty="0" smtClean="0"/>
              <a:t>干</a:t>
            </a:r>
            <a:r>
              <a:rPr lang="en-US" dirty="0" smtClean="0"/>
              <a:t>”</a:t>
            </a:r>
            <a:r>
              <a:rPr lang="zh-CN" altLang="en-US" dirty="0" smtClean="0"/>
              <a:t>是多音字</a:t>
            </a:r>
            <a:r>
              <a:rPr lang="en-US" dirty="0" smtClean="0"/>
              <a:t>,</a:t>
            </a:r>
            <a:r>
              <a:rPr lang="zh-CN" altLang="en-US" dirty="0" smtClean="0"/>
              <a:t>作名词</a:t>
            </a:r>
            <a:r>
              <a:rPr lang="en-US" dirty="0" smtClean="0"/>
              <a:t>“</a:t>
            </a:r>
            <a:r>
              <a:rPr lang="zh-CN" altLang="en-US" dirty="0" smtClean="0"/>
              <a:t>水边</a:t>
            </a:r>
            <a:r>
              <a:rPr lang="en-US" dirty="0" smtClean="0"/>
              <a:t>”</a:t>
            </a:r>
            <a:r>
              <a:rPr lang="zh-CN" altLang="en-US" dirty="0" smtClean="0"/>
              <a:t>之义时读</a:t>
            </a:r>
            <a:r>
              <a:rPr lang="en-US" dirty="0" smtClean="0"/>
              <a:t>“</a:t>
            </a:r>
            <a:r>
              <a:rPr lang="zh-CN" altLang="en-US" u="sng" dirty="0" smtClean="0"/>
              <a:t>　　</a:t>
            </a:r>
            <a:r>
              <a:rPr lang="en-US" dirty="0" smtClean="0"/>
              <a:t>”,</a:t>
            </a:r>
            <a:r>
              <a:rPr lang="zh-CN" altLang="en-US" dirty="0" smtClean="0"/>
              <a:t>作动词</a:t>
            </a:r>
            <a:r>
              <a:rPr lang="en-US" dirty="0" smtClean="0"/>
              <a:t>“</a:t>
            </a:r>
            <a:r>
              <a:rPr lang="zh-CN" altLang="en-US" dirty="0" smtClean="0"/>
              <a:t>做</a:t>
            </a:r>
            <a:r>
              <a:rPr lang="en-US" dirty="0" smtClean="0"/>
              <a:t>”</a:t>
            </a:r>
            <a:r>
              <a:rPr lang="zh-CN" altLang="en-US" dirty="0" smtClean="0"/>
              <a:t>或形容词</a:t>
            </a:r>
            <a:r>
              <a:rPr lang="en-US" dirty="0" smtClean="0"/>
              <a:t>“</a:t>
            </a:r>
            <a:r>
              <a:rPr lang="zh-CN" altLang="en-US" dirty="0" smtClean="0"/>
              <a:t>有才能的</a:t>
            </a:r>
            <a:r>
              <a:rPr lang="en-US" dirty="0" smtClean="0"/>
              <a:t>”</a:t>
            </a:r>
            <a:r>
              <a:rPr lang="zh-CN" altLang="en-US" dirty="0" smtClean="0"/>
              <a:t>之义时读</a:t>
            </a:r>
            <a:r>
              <a:rPr lang="en-US" dirty="0" smtClean="0"/>
              <a:t>“</a:t>
            </a:r>
            <a:r>
              <a:rPr lang="zh-CN" altLang="en-US" u="sng" dirty="0" smtClean="0"/>
              <a:t>　　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湮</a:t>
            </a:r>
            <a:r>
              <a:rPr lang="en-US" dirty="0" smtClean="0"/>
              <a:t>:“</a:t>
            </a:r>
            <a:r>
              <a:rPr lang="zh-CN" altLang="en-US" dirty="0" smtClean="0"/>
              <a:t>垔</a:t>
            </a:r>
            <a:r>
              <a:rPr lang="en-US" dirty="0" smtClean="0"/>
              <a:t>”</a:t>
            </a:r>
            <a:r>
              <a:rPr lang="zh-CN" altLang="en-US" dirty="0" smtClean="0"/>
              <a:t>本指</a:t>
            </a:r>
            <a:r>
              <a:rPr lang="en-US" dirty="0" smtClean="0"/>
              <a:t>“</a:t>
            </a:r>
            <a:r>
              <a:rPr lang="zh-CN" altLang="en-US" dirty="0" smtClean="0"/>
              <a:t>西部黄土高原</a:t>
            </a:r>
            <a:r>
              <a:rPr lang="en-US" dirty="0" smtClean="0"/>
              <a:t>”,</a:t>
            </a:r>
            <a:r>
              <a:rPr lang="zh-CN" altLang="en-US" dirty="0" smtClean="0"/>
              <a:t>转指</a:t>
            </a:r>
            <a:r>
              <a:rPr lang="en-US" dirty="0" smtClean="0"/>
              <a:t>“</a:t>
            </a:r>
            <a:r>
              <a:rPr lang="zh-CN" altLang="en-US" dirty="0" smtClean="0"/>
              <a:t>江河源头</a:t>
            </a:r>
            <a:r>
              <a:rPr lang="en-US" dirty="0" smtClean="0"/>
              <a:t>”,</a:t>
            </a:r>
            <a:r>
              <a:rPr lang="zh-CN" altLang="en-US" dirty="0" smtClean="0"/>
              <a:t>引申指</a:t>
            </a:r>
            <a:r>
              <a:rPr lang="en-US" dirty="0" smtClean="0"/>
              <a:t>“</a:t>
            </a:r>
            <a:r>
              <a:rPr lang="zh-CN" altLang="en-US" dirty="0" smtClean="0"/>
              <a:t>地势高的水源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r>
              <a:rPr lang="en-US" dirty="0" smtClean="0"/>
              <a:t>“</a:t>
            </a:r>
            <a:r>
              <a:rPr lang="zh-CN" altLang="en-US" dirty="0" smtClean="0"/>
              <a:t>水</a:t>
            </a:r>
            <a:r>
              <a:rPr lang="en-US" dirty="0" smtClean="0"/>
              <a:t>”</a:t>
            </a:r>
            <a:r>
              <a:rPr lang="zh-CN" altLang="en-US" dirty="0" smtClean="0"/>
              <a:t>与</a:t>
            </a:r>
            <a:r>
              <a:rPr lang="en-US" dirty="0" smtClean="0"/>
              <a:t>“</a:t>
            </a:r>
            <a:r>
              <a:rPr lang="zh-CN" altLang="en-US" dirty="0" smtClean="0"/>
              <a:t>垔</a:t>
            </a:r>
            <a:r>
              <a:rPr lang="en-US" dirty="0" smtClean="0"/>
              <a:t>”</a:t>
            </a:r>
            <a:r>
              <a:rPr lang="zh-CN" altLang="en-US" dirty="0" smtClean="0"/>
              <a:t>联合起来表示</a:t>
            </a:r>
            <a:r>
              <a:rPr lang="en-US" dirty="0" smtClean="0"/>
              <a:t>“__________</a:t>
            </a:r>
          </a:p>
          <a:p>
            <a:pPr indent="0"/>
            <a:r>
              <a:rPr lang="en-US" dirty="0" smtClean="0"/>
              <a:t>__________”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9739338" y="928670"/>
            <a:ext cx="1143008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gān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8024826" y="1785926"/>
            <a:ext cx="928694" cy="642942"/>
          </a:xfrm>
          <a:prstGeom prst="rect">
            <a:avLst/>
          </a:prstGeom>
        </p:spPr>
        <p:txBody>
          <a:bodyPr/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gàn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9096396" y="2928934"/>
            <a:ext cx="2500330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水从高处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漫溢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952464" y="3643314"/>
            <a:ext cx="2143140" cy="642942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四散而下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0" grpId="0" build="p"/>
      <p:bldP spid="11" grpId="0" build="p"/>
      <p:bldP spid="12" grpId="0" build="p"/>
      <p:bldP spid="1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09588" y="1000108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解释下列句中加点的词。</a:t>
            </a:r>
          </a:p>
          <a:p>
            <a:r>
              <a:rPr lang="en-US" dirty="0" smtClean="0"/>
              <a:t> (1)</a:t>
            </a:r>
            <a:r>
              <a:rPr lang="zh-CN" altLang="en-US" dirty="0" smtClean="0"/>
              <a:t>阅十余岁</a:t>
            </a:r>
            <a:r>
              <a:rPr lang="en-US" dirty="0" smtClean="0"/>
              <a:t>(                       )</a:t>
            </a:r>
            <a:endParaRPr lang="zh-CN" altLang="en-US" dirty="0" smtClean="0"/>
          </a:p>
          <a:p>
            <a:r>
              <a:rPr lang="en-US" dirty="0" smtClean="0"/>
              <a:t> (2)</a:t>
            </a:r>
            <a:r>
              <a:rPr lang="zh-CN" altLang="en-US" dirty="0" smtClean="0"/>
              <a:t>曳铁钯</a:t>
            </a:r>
            <a:r>
              <a:rPr lang="en-US" dirty="0" smtClean="0"/>
              <a:t>(        )</a:t>
            </a:r>
            <a:endParaRPr lang="zh-CN" altLang="en-US" dirty="0" smtClean="0"/>
          </a:p>
          <a:p>
            <a:r>
              <a:rPr lang="en-US" dirty="0" smtClean="0"/>
              <a:t> (3)</a:t>
            </a:r>
            <a:r>
              <a:rPr lang="zh-CN" altLang="en-US" dirty="0" smtClean="0"/>
              <a:t>遂反溯流逆上矣</a:t>
            </a:r>
            <a:r>
              <a:rPr lang="en-US" dirty="0" smtClean="0"/>
              <a:t>(          )</a:t>
            </a:r>
            <a:endParaRPr lang="zh-CN" altLang="en-US" dirty="0" smtClean="0"/>
          </a:p>
          <a:p>
            <a:r>
              <a:rPr lang="en-US" dirty="0" smtClean="0"/>
              <a:t> (4)</a:t>
            </a:r>
            <a:r>
              <a:rPr lang="zh-CN" altLang="en-US" dirty="0" smtClean="0"/>
              <a:t>可据理臆断欤</a:t>
            </a:r>
            <a:r>
              <a:rPr lang="en-US" dirty="0" smtClean="0"/>
              <a:t>(                       )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3809984" y="1643050"/>
            <a:ext cx="2143140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经过、经历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3452794" y="2428868"/>
            <a:ext cx="714380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拖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4810116" y="3071810"/>
            <a:ext cx="1000132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逆流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4452926" y="3714752"/>
            <a:ext cx="2143140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主观地判断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51799" y="207167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95472" y="269146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82087" y="333440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167042" y="333440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167042" y="392906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551997" y="392906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0" grpId="0" build="p"/>
      <p:bldP spid="11" grpId="0" build="p"/>
      <p:bldP spid="12" grpId="0" build="p"/>
      <p:bldP spid="1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666712" y="1000108"/>
            <a:ext cx="11072890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阅读课文</a:t>
            </a:r>
            <a:r>
              <a:rPr lang="en-US" dirty="0" smtClean="0"/>
              <a:t>,</a:t>
            </a:r>
            <a:r>
              <a:rPr lang="zh-CN" altLang="en-US" dirty="0" smtClean="0"/>
              <a:t>用简洁的语言概括故事的主要内容。</a:t>
            </a:r>
          </a:p>
          <a:p>
            <a:r>
              <a:rPr lang="zh-CN" altLang="en-US" dirty="0" smtClean="0"/>
              <a:t>寺僧</a:t>
            </a:r>
            <a:r>
              <a:rPr lang="zh-CN" altLang="en-US" u="sng" dirty="0" smtClean="0"/>
              <a:t>　　</a:t>
            </a:r>
            <a:r>
              <a:rPr lang="zh-CN" altLang="en-US" u="sng" dirty="0" smtClean="0"/>
              <a:t>             </a:t>
            </a:r>
            <a:r>
              <a:rPr lang="zh-CN" altLang="en-US" dirty="0" smtClean="0"/>
              <a:t>寻找</a:t>
            </a:r>
            <a:r>
              <a:rPr lang="zh-CN" altLang="en-US" dirty="0" smtClean="0"/>
              <a:t>石兽未果</a:t>
            </a:r>
            <a:r>
              <a:rPr lang="en-US" dirty="0" smtClean="0"/>
              <a:t>;</a:t>
            </a:r>
            <a:r>
              <a:rPr lang="zh-CN" altLang="en-US" dirty="0" smtClean="0"/>
              <a:t>讲学家嘲笑寺僧</a:t>
            </a:r>
            <a:r>
              <a:rPr lang="en-US" dirty="0" smtClean="0"/>
              <a:t>,</a:t>
            </a:r>
            <a:r>
              <a:rPr lang="zh-CN" altLang="en-US" dirty="0" smtClean="0"/>
              <a:t>认为石兽在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</a:t>
            </a:r>
            <a:r>
              <a:rPr lang="zh-CN" altLang="en-US" u="sng" dirty="0" smtClean="0"/>
              <a:t>　</a:t>
            </a:r>
            <a:r>
              <a:rPr lang="en-US" dirty="0" smtClean="0"/>
              <a:t>;</a:t>
            </a:r>
            <a:r>
              <a:rPr lang="zh-CN" altLang="en-US" dirty="0" smtClean="0"/>
              <a:t>老河兵认为石兽在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并最终找到。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3667108" y="2214554"/>
            <a:ext cx="1071570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宋体" pitchFamily="2" charset="-122"/>
                <a:ea typeface="华文宋体" pitchFamily="2" charset="-122"/>
              </a:rPr>
              <a:t>上游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宋体" pitchFamily="2" charset="-122"/>
              <a:ea typeface="华文宋体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10596594" y="1643050"/>
            <a:ext cx="100013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宋体" pitchFamily="2" charset="-122"/>
                <a:ea typeface="华文宋体" pitchFamily="2" charset="-122"/>
              </a:rPr>
              <a:t>原地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宋体" pitchFamily="2" charset="-122"/>
              <a:ea typeface="华文宋体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309786" y="1643050"/>
            <a:ext cx="164307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宋体" pitchFamily="2" charset="-122"/>
                <a:ea typeface="华文宋体" pitchFamily="2" charset="-122"/>
              </a:rPr>
              <a:t>顺流而下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宋体" pitchFamily="2" charset="-122"/>
              <a:ea typeface="华文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0" grpId="0" build="p"/>
      <p:bldP spid="9" grpId="0" build="p"/>
      <p:bldP spid="6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2857</TotalTime>
  <Words>1100</Words>
  <Application>Microsoft Office PowerPoint</Application>
  <PresentationFormat>自定义</PresentationFormat>
  <Paragraphs>182</Paragraphs>
  <Slides>20</Slides>
  <Notes>3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3" baseType="lpstr">
      <vt:lpstr>1_Office 主题</vt:lpstr>
      <vt:lpstr>章</vt:lpstr>
      <vt:lpstr>Microsoft Office Word 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647</cp:revision>
  <dcterms:created xsi:type="dcterms:W3CDTF">2017-02-11T06:33:00Z</dcterms:created>
  <dcterms:modified xsi:type="dcterms:W3CDTF">2019-12-15T09:45:51Z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