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5"/>
  </p:notesMasterIdLst>
  <p:handoutMasterIdLst>
    <p:handoutMasterId r:id="rId26"/>
  </p:handoutMasterIdLst>
  <p:sldIdLst>
    <p:sldId id="371" r:id="rId3"/>
    <p:sldId id="429" r:id="rId4"/>
    <p:sldId id="444" r:id="rId5"/>
    <p:sldId id="428" r:id="rId6"/>
    <p:sldId id="445" r:id="rId7"/>
    <p:sldId id="443" r:id="rId8"/>
    <p:sldId id="477" r:id="rId9"/>
    <p:sldId id="518" r:id="rId10"/>
    <p:sldId id="397" r:id="rId11"/>
    <p:sldId id="524" r:id="rId12"/>
    <p:sldId id="511" r:id="rId13"/>
    <p:sldId id="521" r:id="rId14"/>
    <p:sldId id="525" r:id="rId15"/>
    <p:sldId id="526" r:id="rId16"/>
    <p:sldId id="527" r:id="rId17"/>
    <p:sldId id="494" r:id="rId18"/>
    <p:sldId id="495" r:id="rId19"/>
    <p:sldId id="500" r:id="rId20"/>
    <p:sldId id="501" r:id="rId21"/>
    <p:sldId id="516" r:id="rId22"/>
    <p:sldId id="476" r:id="rId23"/>
    <p:sldId id="395" r:id="rId2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6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第五单元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18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32239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18.</a:t>
            </a:r>
            <a:r>
              <a:rPr lang="en-US" sz="3600" baseline="30000" dirty="0" smtClean="0"/>
              <a:t>*</a:t>
            </a:r>
            <a:r>
              <a:rPr lang="zh-CN" altLang="en-US" sz="3600" dirty="0" smtClean="0"/>
              <a:t>一棵小桃树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81620" y="4643446"/>
            <a:ext cx="2492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第 一 课 时 </a:t>
            </a:r>
            <a:endParaRPr lang="zh-CN" altLang="en-US" sz="3600" dirty="0"/>
          </a:p>
        </p:txBody>
      </p:sp>
      <p:pic>
        <p:nvPicPr>
          <p:cNvPr id="8" name="第5单元.eps" descr="id:21474995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66778" y="1571612"/>
            <a:ext cx="10001320" cy="177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928670"/>
            <a:ext cx="11215766" cy="857256"/>
          </a:xfrm>
        </p:spPr>
        <p:txBody>
          <a:bodyPr/>
          <a:lstStyle/>
          <a:p>
            <a:r>
              <a:rPr lang="zh-CN" altLang="en-US" dirty="0" smtClean="0"/>
              <a:t>略读课文</a:t>
            </a:r>
            <a:r>
              <a:rPr lang="en-US" dirty="0" smtClean="0"/>
              <a:t>,</a:t>
            </a:r>
            <a:r>
              <a:rPr lang="zh-CN" altLang="en-US" dirty="0" smtClean="0"/>
              <a:t>勾画出课文中写小桃树遭受磨难的句子以及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和小桃树之间关系的句子</a:t>
            </a:r>
            <a:r>
              <a:rPr lang="en-US" dirty="0" smtClean="0"/>
              <a:t>,</a:t>
            </a:r>
            <a:r>
              <a:rPr lang="zh-CN" altLang="en-US" dirty="0" smtClean="0"/>
              <a:t>然后进行概述和总结。</a:t>
            </a:r>
          </a:p>
          <a:p>
            <a:r>
              <a:rPr lang="zh-CN" altLang="en-US" dirty="0" smtClean="0"/>
              <a:t>小桃树是在几乎被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忘却时破土而出的。一出土</a:t>
            </a:r>
            <a:r>
              <a:rPr lang="en-US" dirty="0" smtClean="0"/>
              <a:t>,</a:t>
            </a:r>
            <a:r>
              <a:rPr lang="zh-CN" altLang="en-US" dirty="0" smtClean="0"/>
              <a:t>大家都笑它</a:t>
            </a:r>
            <a:r>
              <a:rPr lang="en-US" dirty="0" smtClean="0"/>
              <a:t>,</a:t>
            </a:r>
            <a:r>
              <a:rPr lang="zh-CN" altLang="en-US" dirty="0" smtClean="0"/>
              <a:t>连奶奶也说它没出息。它在生长过程中被猪拱折过、险些被砍掉、历经风雨的摧残。</a:t>
            </a:r>
          </a:p>
          <a:p>
            <a:r>
              <a:rPr lang="zh-CN" altLang="en-US" dirty="0" smtClean="0"/>
              <a:t>文章一开头就饱含着作者对小桃树的一往情深</a:t>
            </a:r>
            <a:r>
              <a:rPr lang="en-US" dirty="0" smtClean="0"/>
              <a:t>:</a:t>
            </a:r>
            <a:r>
              <a:rPr lang="zh-CN" altLang="en-US" dirty="0" smtClean="0"/>
              <a:t>当初怀着它能给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带来幸福的希望</a:t>
            </a:r>
            <a:r>
              <a:rPr lang="en-US" dirty="0" smtClean="0"/>
              <a:t>,</a:t>
            </a:r>
            <a:r>
              <a:rPr lang="zh-CN" altLang="en-US" dirty="0" smtClean="0"/>
              <a:t>让它</a:t>
            </a:r>
            <a:r>
              <a:rPr lang="en-US" dirty="0" smtClean="0"/>
              <a:t>“</a:t>
            </a:r>
            <a:r>
              <a:rPr lang="zh-CN" altLang="en-US" dirty="0" smtClean="0"/>
              <a:t>孕育着我的梦</a:t>
            </a:r>
            <a:r>
              <a:rPr lang="en-US" dirty="0" smtClean="0"/>
              <a:t>”</a:t>
            </a:r>
            <a:r>
              <a:rPr lang="zh-CN" altLang="en-US" dirty="0" smtClean="0"/>
              <a:t>而种下它</a:t>
            </a:r>
            <a:r>
              <a:rPr lang="en-US" dirty="0" smtClean="0"/>
              <a:t>,</a:t>
            </a:r>
            <a:r>
              <a:rPr lang="zh-CN" altLang="en-US" dirty="0" smtClean="0"/>
              <a:t>所以</a:t>
            </a:r>
            <a:r>
              <a:rPr lang="en-US" dirty="0" smtClean="0"/>
              <a:t>,“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偏爱它。在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看来</a:t>
            </a:r>
            <a:r>
              <a:rPr lang="en-US" dirty="0" smtClean="0"/>
              <a:t>,</a:t>
            </a:r>
            <a:r>
              <a:rPr lang="zh-CN" altLang="en-US" dirty="0" smtClean="0"/>
              <a:t>这棵</a:t>
            </a:r>
            <a:r>
              <a:rPr lang="en-US" dirty="0" smtClean="0"/>
              <a:t>“</a:t>
            </a:r>
            <a:r>
              <a:rPr lang="zh-CN" altLang="en-US" dirty="0" smtClean="0"/>
              <a:t>野的</a:t>
            </a:r>
            <a:r>
              <a:rPr lang="en-US" dirty="0" smtClean="0"/>
              <a:t>”</a:t>
            </a:r>
            <a:r>
              <a:rPr lang="zh-CN" altLang="en-US" dirty="0" smtClean="0"/>
              <a:t>、</a:t>
            </a:r>
            <a:r>
              <a:rPr lang="en-US" dirty="0" smtClean="0"/>
              <a:t>“</a:t>
            </a:r>
            <a:r>
              <a:rPr lang="zh-CN" altLang="en-US" dirty="0" smtClean="0"/>
              <a:t>没出息的</a:t>
            </a:r>
            <a:r>
              <a:rPr lang="en-US" dirty="0" smtClean="0"/>
              <a:t>”</a:t>
            </a:r>
            <a:r>
              <a:rPr lang="zh-CN" altLang="en-US" dirty="0" smtClean="0"/>
              <a:t>、不美的小桃树</a:t>
            </a:r>
            <a:r>
              <a:rPr lang="en-US" dirty="0" smtClean="0"/>
              <a:t>,</a:t>
            </a:r>
            <a:r>
              <a:rPr lang="zh-CN" altLang="en-US" dirty="0" smtClean="0"/>
              <a:t>与自己有着特殊的情感联系。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精读细品</a:t>
            </a:r>
            <a:r>
              <a:rPr lang="en-US" dirty="0" smtClean="0"/>
              <a:t>,</a:t>
            </a:r>
            <a:r>
              <a:rPr lang="zh-CN" altLang="en-US" dirty="0" smtClean="0"/>
              <a:t>理解形象。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阅读课文</a:t>
            </a:r>
            <a:r>
              <a:rPr lang="en-US" dirty="0" smtClean="0"/>
              <a:t>,</a:t>
            </a:r>
            <a:r>
              <a:rPr lang="zh-CN" altLang="en-US" dirty="0" smtClean="0"/>
              <a:t>思考</a:t>
            </a:r>
            <a:r>
              <a:rPr lang="en-US" dirty="0" smtClean="0"/>
              <a:t>:</a:t>
            </a:r>
            <a:r>
              <a:rPr lang="zh-CN" altLang="en-US" dirty="0" smtClean="0"/>
              <a:t>这到底是一棵怎样的小桃树呢</a:t>
            </a:r>
            <a:r>
              <a:rPr lang="en-US" dirty="0" smtClean="0"/>
              <a:t>?</a:t>
            </a:r>
          </a:p>
          <a:p>
            <a:r>
              <a:rPr lang="zh-CN" altLang="en-US" dirty="0" smtClean="0"/>
              <a:t>请同学们默读课文</a:t>
            </a:r>
            <a:r>
              <a:rPr lang="en-US" dirty="0" smtClean="0"/>
              <a:t>,</a:t>
            </a:r>
            <a:r>
              <a:rPr lang="zh-CN" altLang="en-US" dirty="0" smtClean="0"/>
              <a:t>将相关的句子勾画下来</a:t>
            </a:r>
            <a:r>
              <a:rPr lang="en-US" dirty="0" smtClean="0"/>
              <a:t>,</a:t>
            </a:r>
            <a:r>
              <a:rPr lang="zh-CN" altLang="en-US" dirty="0" smtClean="0"/>
              <a:t>边读边体会</a:t>
            </a:r>
            <a:r>
              <a:rPr lang="en-US" dirty="0" smtClean="0"/>
              <a:t>,</a:t>
            </a:r>
            <a:r>
              <a:rPr lang="zh-CN" altLang="en-US" dirty="0" smtClean="0"/>
              <a:t>并在书中做一些批注</a:t>
            </a:r>
            <a:r>
              <a:rPr lang="en-US" dirty="0" smtClean="0"/>
              <a:t>,</a:t>
            </a:r>
            <a:r>
              <a:rPr lang="zh-CN" altLang="en-US" dirty="0" smtClean="0"/>
              <a:t>写下自己的理解。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en-US" dirty="0" smtClean="0"/>
              <a:t>(1)</a:t>
            </a:r>
            <a:r>
              <a:rPr lang="zh-CN" altLang="en-US" dirty="0" smtClean="0"/>
              <a:t>它长得很委屈</a:t>
            </a:r>
            <a:r>
              <a:rPr lang="en-US" dirty="0" smtClean="0"/>
              <a:t>,</a:t>
            </a:r>
            <a:r>
              <a:rPr lang="zh-CN" altLang="en-US" dirty="0" smtClean="0"/>
              <a:t>是弯了头</a:t>
            </a:r>
            <a:r>
              <a:rPr lang="en-US" dirty="0" smtClean="0"/>
              <a:t>,</a:t>
            </a:r>
            <a:r>
              <a:rPr lang="zh-CN" altLang="en-US" dirty="0" smtClean="0"/>
              <a:t>紧抱着身子的。第二天才舒开身来</a:t>
            </a:r>
            <a:r>
              <a:rPr lang="en-US" dirty="0" smtClean="0"/>
              <a:t>,</a:t>
            </a:r>
            <a:r>
              <a:rPr lang="zh-CN" altLang="en-US" dirty="0" smtClean="0"/>
              <a:t>瘦瘦的</a:t>
            </a:r>
            <a:r>
              <a:rPr lang="en-US" dirty="0" smtClean="0"/>
              <a:t>,</a:t>
            </a:r>
            <a:r>
              <a:rPr lang="zh-CN" altLang="en-US" dirty="0" smtClean="0"/>
              <a:t>黄黄的</a:t>
            </a:r>
            <a:r>
              <a:rPr lang="en-US" dirty="0" smtClean="0"/>
              <a:t>,</a:t>
            </a:r>
            <a:r>
              <a:rPr lang="zh-CN" altLang="en-US" dirty="0" smtClean="0"/>
              <a:t>似乎一碰</a:t>
            </a:r>
            <a:r>
              <a:rPr lang="en-US" dirty="0" smtClean="0"/>
              <a:t>,</a:t>
            </a:r>
            <a:r>
              <a:rPr lang="zh-CN" altLang="en-US" dirty="0" smtClean="0"/>
              <a:t>便立即会断了去。</a:t>
            </a:r>
          </a:p>
          <a:p>
            <a:r>
              <a:rPr lang="zh-CN" altLang="en-US" dirty="0" smtClean="0"/>
              <a:t>这个句子运用了拟人的修辞手法</a:t>
            </a:r>
            <a:r>
              <a:rPr lang="en-US" dirty="0" smtClean="0"/>
              <a:t>,</a:t>
            </a:r>
            <a:r>
              <a:rPr lang="zh-CN" altLang="en-US" dirty="0" smtClean="0"/>
              <a:t>把小桃树人格化</a:t>
            </a:r>
            <a:r>
              <a:rPr lang="en-US" dirty="0" smtClean="0"/>
              <a:t>,</a:t>
            </a:r>
            <a:r>
              <a:rPr lang="zh-CN" altLang="en-US" dirty="0" smtClean="0"/>
              <a:t>不仅写出了小桃树芽的样子、神态</a:t>
            </a:r>
            <a:r>
              <a:rPr lang="en-US" dirty="0" smtClean="0"/>
              <a:t>,</a:t>
            </a:r>
            <a:r>
              <a:rPr lang="zh-CN" altLang="en-US" dirty="0" smtClean="0"/>
              <a:t>还表达了作者对它的情感</a:t>
            </a:r>
            <a:r>
              <a:rPr lang="en-US" dirty="0" smtClean="0"/>
              <a:t>——</a:t>
            </a:r>
            <a:r>
              <a:rPr lang="zh-CN" altLang="en-US" dirty="0" smtClean="0"/>
              <a:t>同情、怜悯。这是一棵先天不足的小桃树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它长得很慢</a:t>
            </a:r>
            <a:r>
              <a:rPr lang="en-US" dirty="0" smtClean="0"/>
              <a:t>,</a:t>
            </a:r>
            <a:r>
              <a:rPr lang="zh-CN" altLang="en-US" dirty="0" smtClean="0"/>
              <a:t>一个春天</a:t>
            </a:r>
            <a:r>
              <a:rPr lang="en-US" dirty="0" smtClean="0"/>
              <a:t>,</a:t>
            </a:r>
            <a:r>
              <a:rPr lang="zh-CN" altLang="en-US" dirty="0" smtClean="0"/>
              <a:t>才长上二尺来高</a:t>
            </a:r>
            <a:r>
              <a:rPr lang="en-US" dirty="0" smtClean="0"/>
              <a:t>,</a:t>
            </a:r>
            <a:r>
              <a:rPr lang="zh-CN" altLang="en-US" dirty="0" smtClean="0"/>
              <a:t>样子也极猥琐。</a:t>
            </a:r>
          </a:p>
          <a:p>
            <a:r>
              <a:rPr lang="en-US" dirty="0" smtClean="0"/>
              <a:t>“</a:t>
            </a:r>
            <a:r>
              <a:rPr lang="zh-CN" altLang="en-US" dirty="0" smtClean="0"/>
              <a:t>一个春天</a:t>
            </a:r>
            <a:r>
              <a:rPr lang="en-US" dirty="0" smtClean="0"/>
              <a:t>”</a:t>
            </a:r>
            <a:r>
              <a:rPr lang="zh-CN" altLang="en-US" dirty="0" smtClean="0"/>
              <a:t>强调时间之长</a:t>
            </a:r>
            <a:r>
              <a:rPr lang="en-US" dirty="0" smtClean="0"/>
              <a:t>,“</a:t>
            </a:r>
            <a:r>
              <a:rPr lang="zh-CN" altLang="en-US" dirty="0" smtClean="0"/>
              <a:t>二尺来高</a:t>
            </a:r>
            <a:r>
              <a:rPr lang="en-US" dirty="0" smtClean="0"/>
              <a:t>”</a:t>
            </a:r>
            <a:r>
              <a:rPr lang="zh-CN" altLang="en-US" dirty="0" smtClean="0"/>
              <a:t>强调小桃树之矮</a:t>
            </a:r>
            <a:r>
              <a:rPr lang="en-US" dirty="0" smtClean="0"/>
              <a:t>,</a:t>
            </a:r>
            <a:r>
              <a:rPr lang="zh-CN" altLang="en-US" dirty="0" smtClean="0"/>
              <a:t>两相对比</a:t>
            </a:r>
            <a:r>
              <a:rPr lang="en-US" dirty="0" smtClean="0"/>
              <a:t>,</a:t>
            </a:r>
            <a:r>
              <a:rPr lang="zh-CN" altLang="en-US" dirty="0" smtClean="0"/>
              <a:t>再用上一个</a:t>
            </a:r>
            <a:r>
              <a:rPr lang="en-US" dirty="0" smtClean="0"/>
              <a:t>“</a:t>
            </a:r>
            <a:r>
              <a:rPr lang="zh-CN" altLang="en-US" dirty="0" smtClean="0"/>
              <a:t>才</a:t>
            </a:r>
            <a:r>
              <a:rPr lang="en-US" dirty="0" smtClean="0"/>
              <a:t>”</a:t>
            </a:r>
            <a:r>
              <a:rPr lang="zh-CN" altLang="en-US" dirty="0" smtClean="0"/>
              <a:t>字</a:t>
            </a:r>
            <a:r>
              <a:rPr lang="en-US" dirty="0" smtClean="0"/>
              <a:t>,</a:t>
            </a:r>
            <a:r>
              <a:rPr lang="zh-CN" altLang="en-US" dirty="0" smtClean="0"/>
              <a:t>更突出其生长缓慢</a:t>
            </a:r>
            <a:r>
              <a:rPr lang="en-US" dirty="0" smtClean="0"/>
              <a:t>,</a:t>
            </a:r>
            <a:r>
              <a:rPr lang="zh-CN" altLang="en-US" dirty="0" smtClean="0"/>
              <a:t>生命力弱。</a:t>
            </a:r>
          </a:p>
          <a:p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en-US" dirty="0" smtClean="0"/>
              <a:t>(3)</a:t>
            </a:r>
            <a:r>
              <a:rPr lang="zh-CN" altLang="en-US" dirty="0" smtClean="0"/>
              <a:t>他们曾嫌它长得不是地方</a:t>
            </a:r>
            <a:r>
              <a:rPr lang="en-US" dirty="0" smtClean="0"/>
              <a:t>,</a:t>
            </a:r>
            <a:r>
              <a:rPr lang="zh-CN" altLang="en-US" dirty="0" smtClean="0"/>
              <a:t>又不好看</a:t>
            </a:r>
            <a:r>
              <a:rPr lang="en-US" dirty="0" smtClean="0"/>
              <a:t>,</a:t>
            </a:r>
            <a:r>
              <a:rPr lang="zh-CN" altLang="en-US" dirty="0" smtClean="0"/>
              <a:t>想砍掉它</a:t>
            </a:r>
            <a:r>
              <a:rPr lang="en-US" dirty="0" smtClean="0"/>
              <a:t>,</a:t>
            </a:r>
            <a:r>
              <a:rPr lang="zh-CN" altLang="en-US" dirty="0" smtClean="0"/>
              <a:t>奶奶却不同意</a:t>
            </a:r>
            <a:r>
              <a:rPr lang="en-US" dirty="0" smtClean="0"/>
              <a:t>,</a:t>
            </a:r>
            <a:r>
              <a:rPr lang="zh-CN" altLang="en-US" dirty="0" smtClean="0"/>
              <a:t>常常护着给它浇水。</a:t>
            </a:r>
          </a:p>
          <a:p>
            <a:r>
              <a:rPr lang="zh-CN" altLang="en-US" dirty="0" smtClean="0"/>
              <a:t>这一句写家人对它的态度</a:t>
            </a:r>
            <a:r>
              <a:rPr lang="en-US" dirty="0" smtClean="0"/>
              <a:t>,</a:t>
            </a:r>
            <a:r>
              <a:rPr lang="zh-CN" altLang="en-US" dirty="0" smtClean="0"/>
              <a:t>可以看出因为弱小</a:t>
            </a:r>
            <a:r>
              <a:rPr lang="en-US" dirty="0" smtClean="0"/>
              <a:t>,</a:t>
            </a:r>
            <a:r>
              <a:rPr lang="zh-CN" altLang="en-US" dirty="0" smtClean="0"/>
              <a:t>除了奶奶</a:t>
            </a:r>
            <a:r>
              <a:rPr lang="en-US" dirty="0" smtClean="0"/>
              <a:t>,</a:t>
            </a:r>
            <a:r>
              <a:rPr lang="zh-CN" altLang="en-US" dirty="0" smtClean="0"/>
              <a:t>其他人都不喜欢它、不欣赏它。</a:t>
            </a:r>
          </a:p>
          <a:p>
            <a:r>
              <a:rPr lang="en-US" dirty="0" smtClean="0"/>
              <a:t>(4)</a:t>
            </a:r>
            <a:r>
              <a:rPr lang="zh-CN" altLang="en-US" dirty="0" smtClean="0"/>
              <a:t>它竟然还在长着</a:t>
            </a:r>
            <a:r>
              <a:rPr lang="en-US" dirty="0" smtClean="0"/>
              <a:t>,</a:t>
            </a:r>
            <a:r>
              <a:rPr lang="zh-CN" altLang="en-US" dirty="0" smtClean="0"/>
              <a:t>弯弯的身子</a:t>
            </a:r>
            <a:r>
              <a:rPr lang="en-US" dirty="0" smtClean="0"/>
              <a:t>,</a:t>
            </a:r>
            <a:r>
              <a:rPr lang="zh-CN" altLang="en-US" dirty="0" smtClean="0"/>
              <a:t>努力撑着的枝条</a:t>
            </a:r>
            <a:r>
              <a:rPr lang="en-US" dirty="0" smtClean="0"/>
              <a:t>,</a:t>
            </a:r>
            <a:r>
              <a:rPr lang="zh-CN" altLang="en-US" dirty="0" smtClean="0"/>
              <a:t>已经有院墙高了。</a:t>
            </a:r>
          </a:p>
          <a:p>
            <a:r>
              <a:rPr lang="en-US" dirty="0" smtClean="0"/>
              <a:t>“</a:t>
            </a:r>
            <a:r>
              <a:rPr lang="zh-CN" altLang="en-US" dirty="0" smtClean="0"/>
              <a:t>竟然</a:t>
            </a:r>
            <a:r>
              <a:rPr lang="en-US" dirty="0" smtClean="0"/>
              <a:t>”</a:t>
            </a:r>
            <a:r>
              <a:rPr lang="zh-CN" altLang="en-US" dirty="0" smtClean="0"/>
              <a:t>一词</a:t>
            </a:r>
            <a:r>
              <a:rPr lang="en-US" dirty="0" smtClean="0"/>
              <a:t>,</a:t>
            </a:r>
            <a:r>
              <a:rPr lang="zh-CN" altLang="en-US" dirty="0" smtClean="0"/>
              <a:t>写出了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看到小桃树的意外</a:t>
            </a:r>
            <a:r>
              <a:rPr lang="en-US" dirty="0" smtClean="0"/>
              <a:t>,</a:t>
            </a:r>
            <a:r>
              <a:rPr lang="zh-CN" altLang="en-US" dirty="0" smtClean="0"/>
              <a:t>没有想到它还活着。</a:t>
            </a:r>
            <a:r>
              <a:rPr lang="en-US" dirty="0" smtClean="0"/>
              <a:t>“</a:t>
            </a:r>
            <a:r>
              <a:rPr lang="zh-CN" altLang="en-US" dirty="0" smtClean="0"/>
              <a:t>撑着</a:t>
            </a:r>
            <a:r>
              <a:rPr lang="en-US" dirty="0" smtClean="0"/>
              <a:t>”</a:t>
            </a:r>
            <a:r>
              <a:rPr lang="zh-CN" altLang="en-US" dirty="0" smtClean="0"/>
              <a:t>一词</a:t>
            </a:r>
            <a:r>
              <a:rPr lang="en-US" dirty="0" smtClean="0"/>
              <a:t>,</a:t>
            </a:r>
            <a:r>
              <a:rPr lang="zh-CN" altLang="en-US" dirty="0" smtClean="0"/>
              <a:t>似乎让我们看到小桃树顶着磨难苦苦地在世上生长的情态</a:t>
            </a:r>
            <a:r>
              <a:rPr lang="en-US" dirty="0" smtClean="0"/>
              <a:t>,</a:t>
            </a:r>
            <a:r>
              <a:rPr lang="zh-CN" altLang="en-US" dirty="0" smtClean="0"/>
              <a:t>尽管如此</a:t>
            </a:r>
            <a:r>
              <a:rPr lang="en-US" dirty="0" smtClean="0"/>
              <a:t>,“</a:t>
            </a:r>
            <a:r>
              <a:rPr lang="zh-CN" altLang="en-US" dirty="0" smtClean="0"/>
              <a:t>已经有院墙高了</a:t>
            </a:r>
            <a:r>
              <a:rPr lang="en-US" dirty="0" smtClean="0"/>
              <a:t>”,</a:t>
            </a:r>
            <a:r>
              <a:rPr lang="zh-CN" altLang="en-US" dirty="0" smtClean="0"/>
              <a:t>这就是生命的力量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en-US" dirty="0" smtClean="0"/>
              <a:t>(5)</a:t>
            </a:r>
            <a:r>
              <a:rPr lang="zh-CN" altLang="en-US" dirty="0" smtClean="0"/>
              <a:t>雨还在下着</a:t>
            </a:r>
            <a:r>
              <a:rPr lang="en-US" dirty="0" smtClean="0"/>
              <a:t>,</a:t>
            </a:r>
            <a:r>
              <a:rPr lang="zh-CN" altLang="en-US" dirty="0" smtClean="0"/>
              <a:t>我的小桃树千百次地俯下身去</a:t>
            </a:r>
            <a:r>
              <a:rPr lang="en-US" dirty="0" smtClean="0"/>
              <a:t>,</a:t>
            </a:r>
            <a:r>
              <a:rPr lang="zh-CN" altLang="en-US" dirty="0" smtClean="0"/>
              <a:t>又千百次地挣扎起来</a:t>
            </a:r>
            <a:r>
              <a:rPr lang="en-US" dirty="0" smtClean="0"/>
              <a:t>,</a:t>
            </a:r>
            <a:r>
              <a:rPr lang="zh-CN" altLang="en-US" dirty="0" smtClean="0"/>
              <a:t>一树的桃花</a:t>
            </a:r>
            <a:r>
              <a:rPr lang="en-US" dirty="0" smtClean="0"/>
              <a:t>,</a:t>
            </a:r>
            <a:r>
              <a:rPr lang="zh-CN" altLang="en-US" dirty="0" smtClean="0"/>
              <a:t>一片</a:t>
            </a:r>
            <a:r>
              <a:rPr lang="en-US" dirty="0" smtClean="0"/>
              <a:t>,</a:t>
            </a:r>
            <a:r>
              <a:rPr lang="zh-CN" altLang="en-US" dirty="0" smtClean="0"/>
              <a:t>一片</a:t>
            </a:r>
            <a:r>
              <a:rPr lang="en-US" dirty="0" smtClean="0"/>
              <a:t>,</a:t>
            </a:r>
            <a:r>
              <a:rPr lang="zh-CN" altLang="en-US" dirty="0" smtClean="0"/>
              <a:t>湿得深重</a:t>
            </a:r>
            <a:r>
              <a:rPr lang="en-US" dirty="0" smtClean="0"/>
              <a:t>,</a:t>
            </a:r>
            <a:r>
              <a:rPr lang="zh-CN" altLang="en-US" dirty="0" smtClean="0"/>
              <a:t>像一只天鹅</a:t>
            </a:r>
            <a:r>
              <a:rPr lang="en-US" dirty="0" smtClean="0"/>
              <a:t>,</a:t>
            </a:r>
            <a:r>
              <a:rPr lang="zh-CN" altLang="en-US" dirty="0" smtClean="0"/>
              <a:t>羽毛渐渐剥脱</a:t>
            </a:r>
            <a:r>
              <a:rPr lang="en-US" dirty="0" smtClean="0"/>
              <a:t>,</a:t>
            </a:r>
            <a:r>
              <a:rPr lang="zh-CN" altLang="en-US" dirty="0" smtClean="0"/>
              <a:t>变得赤裸的了</a:t>
            </a:r>
            <a:r>
              <a:rPr lang="en-US" dirty="0" smtClean="0"/>
              <a:t>,</a:t>
            </a:r>
            <a:r>
              <a:rPr lang="zh-CN" altLang="en-US" dirty="0" smtClean="0"/>
              <a:t>黑枯的了。</a:t>
            </a:r>
          </a:p>
          <a:p>
            <a:r>
              <a:rPr lang="en-US" dirty="0" smtClean="0"/>
              <a:t>“</a:t>
            </a:r>
            <a:r>
              <a:rPr lang="zh-CN" altLang="en-US" dirty="0" smtClean="0"/>
              <a:t>还在下着</a:t>
            </a:r>
            <a:r>
              <a:rPr lang="en-US" dirty="0" smtClean="0"/>
              <a:t>”</a:t>
            </a:r>
            <a:r>
              <a:rPr lang="zh-CN" altLang="en-US" dirty="0" smtClean="0"/>
              <a:t>写出雨下的时间之长</a:t>
            </a:r>
            <a:r>
              <a:rPr lang="en-US" dirty="0" smtClean="0"/>
              <a:t>,</a:t>
            </a:r>
            <a:r>
              <a:rPr lang="zh-CN" altLang="en-US" dirty="0" smtClean="0"/>
              <a:t>两个</a:t>
            </a:r>
            <a:r>
              <a:rPr lang="en-US" dirty="0" smtClean="0"/>
              <a:t>“</a:t>
            </a:r>
            <a:r>
              <a:rPr lang="zh-CN" altLang="en-US" dirty="0" smtClean="0"/>
              <a:t>千百次</a:t>
            </a:r>
            <a:r>
              <a:rPr lang="en-US" dirty="0" smtClean="0"/>
              <a:t>”</a:t>
            </a:r>
            <a:r>
              <a:rPr lang="zh-CN" altLang="en-US" dirty="0" smtClean="0"/>
              <a:t>运用反复</a:t>
            </a:r>
            <a:r>
              <a:rPr lang="en-US" dirty="0" smtClean="0"/>
              <a:t>,</a:t>
            </a:r>
            <a:r>
              <a:rPr lang="zh-CN" altLang="en-US" dirty="0" smtClean="0"/>
              <a:t>以</a:t>
            </a:r>
            <a:r>
              <a:rPr lang="en-US" dirty="0" smtClean="0"/>
              <a:t>“</a:t>
            </a:r>
            <a:r>
              <a:rPr lang="zh-CN" altLang="en-US" dirty="0" smtClean="0"/>
              <a:t>俯下身去</a:t>
            </a:r>
            <a:r>
              <a:rPr lang="en-US" dirty="0" smtClean="0"/>
              <a:t>”“</a:t>
            </a:r>
            <a:r>
              <a:rPr lang="zh-CN" altLang="en-US" dirty="0" smtClean="0"/>
              <a:t>挣扎起来</a:t>
            </a:r>
            <a:r>
              <a:rPr lang="en-US" dirty="0" smtClean="0"/>
              <a:t>”</a:t>
            </a:r>
            <a:r>
              <a:rPr lang="zh-CN" altLang="en-US" dirty="0" smtClean="0"/>
              <a:t>的次数之多突出它历经磨难</a:t>
            </a:r>
            <a:r>
              <a:rPr lang="en-US" dirty="0" smtClean="0"/>
              <a:t>,</a:t>
            </a:r>
            <a:r>
              <a:rPr lang="zh-CN" altLang="en-US" dirty="0" smtClean="0"/>
              <a:t>顽强不屈。把花瓣落下比作天鹅的羽毛剥脱</a:t>
            </a:r>
            <a:r>
              <a:rPr lang="en-US" dirty="0" smtClean="0"/>
              <a:t>,</a:t>
            </a:r>
            <a:r>
              <a:rPr lang="zh-CN" altLang="en-US" dirty="0" smtClean="0"/>
              <a:t>写出了小桃树在雨中落尽花瓣的凄凉</a:t>
            </a:r>
            <a:r>
              <a:rPr lang="en-US" dirty="0" smtClean="0"/>
              <a:t>,</a:t>
            </a:r>
            <a:r>
              <a:rPr lang="zh-CN" altLang="en-US" dirty="0" smtClean="0"/>
              <a:t>也暗含了作者对小桃树的同情与深切的怜爱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dirty="0" smtClean="0"/>
              <a:t>6)</a:t>
            </a:r>
            <a:r>
              <a:rPr lang="zh-CN" altLang="en-US" dirty="0" smtClean="0"/>
              <a:t>就在那俯地的刹那</a:t>
            </a:r>
            <a:r>
              <a:rPr lang="en-US" dirty="0" smtClean="0"/>
              <a:t>,</a:t>
            </a:r>
            <a:r>
              <a:rPr lang="zh-CN" altLang="en-US" dirty="0" smtClean="0"/>
              <a:t>我突然看见那树的顶端</a:t>
            </a:r>
            <a:r>
              <a:rPr lang="en-US" dirty="0" smtClean="0"/>
              <a:t>,</a:t>
            </a:r>
            <a:r>
              <a:rPr lang="zh-CN" altLang="en-US" dirty="0" smtClean="0"/>
              <a:t>高高的一枝儿上</a:t>
            </a:r>
            <a:r>
              <a:rPr lang="en-US" dirty="0" smtClean="0"/>
              <a:t>,</a:t>
            </a:r>
            <a:r>
              <a:rPr lang="zh-CN" altLang="en-US" dirty="0" smtClean="0"/>
              <a:t>竟还保留着一个欲绽的花苞</a:t>
            </a:r>
            <a:r>
              <a:rPr lang="en-US" dirty="0" smtClean="0"/>
              <a:t>,</a:t>
            </a:r>
            <a:r>
              <a:rPr lang="zh-CN" altLang="en-US" dirty="0" smtClean="0"/>
              <a:t>嫩黄的</a:t>
            </a:r>
            <a:r>
              <a:rPr lang="en-US" dirty="0" smtClean="0"/>
              <a:t>,</a:t>
            </a:r>
            <a:r>
              <a:rPr lang="zh-CN" altLang="en-US" dirty="0" smtClean="0"/>
              <a:t>嫩红的</a:t>
            </a:r>
            <a:r>
              <a:rPr lang="en-US" dirty="0" smtClean="0"/>
              <a:t>,</a:t>
            </a:r>
            <a:r>
              <a:rPr lang="zh-CN" altLang="en-US" dirty="0" smtClean="0"/>
              <a:t>在风中摇着</a:t>
            </a:r>
            <a:r>
              <a:rPr lang="en-US" dirty="0" smtClean="0"/>
              <a:t>,</a:t>
            </a:r>
            <a:r>
              <a:rPr lang="zh-CN" altLang="en-US" dirty="0" smtClean="0"/>
              <a:t>抖着满身的雨水</a:t>
            </a:r>
            <a:r>
              <a:rPr lang="en-US" dirty="0" smtClean="0"/>
              <a:t>,</a:t>
            </a:r>
            <a:r>
              <a:rPr lang="zh-CN" altLang="en-US" dirty="0" smtClean="0"/>
              <a:t>几次要掉下来了</a:t>
            </a:r>
            <a:r>
              <a:rPr lang="en-US" dirty="0" smtClean="0"/>
              <a:t>,</a:t>
            </a:r>
            <a:r>
              <a:rPr lang="zh-CN" altLang="en-US" dirty="0" smtClean="0"/>
              <a:t>但却没有掉下去</a:t>
            </a:r>
            <a:r>
              <a:rPr lang="en-US" dirty="0" smtClean="0"/>
              <a:t>,</a:t>
            </a:r>
            <a:r>
              <a:rPr lang="zh-CN" altLang="en-US" dirty="0" smtClean="0"/>
              <a:t>像风浪里航道上的指示灯</a:t>
            </a:r>
            <a:r>
              <a:rPr lang="en-US" dirty="0" smtClean="0"/>
              <a:t>,</a:t>
            </a:r>
            <a:r>
              <a:rPr lang="zh-CN" altLang="en-US" dirty="0" smtClean="0"/>
              <a:t>闪着时隐时现的嫩黄的光</a:t>
            </a:r>
            <a:r>
              <a:rPr lang="en-US" dirty="0" smtClean="0"/>
              <a:t>,</a:t>
            </a:r>
            <a:r>
              <a:rPr lang="zh-CN" altLang="en-US" dirty="0" smtClean="0"/>
              <a:t>嫩红的光。</a:t>
            </a:r>
          </a:p>
          <a:p>
            <a:r>
              <a:rPr lang="zh-CN" altLang="en-US" dirty="0" smtClean="0"/>
              <a:t>在作者眼中</a:t>
            </a:r>
            <a:r>
              <a:rPr lang="en-US" dirty="0" smtClean="0"/>
              <a:t>,</a:t>
            </a:r>
            <a:r>
              <a:rPr lang="zh-CN" altLang="en-US" dirty="0" smtClean="0"/>
              <a:t>这欲绽的花苞像是</a:t>
            </a:r>
            <a:r>
              <a:rPr lang="en-US" dirty="0" smtClean="0"/>
              <a:t>“</a:t>
            </a:r>
            <a:r>
              <a:rPr lang="zh-CN" altLang="en-US" dirty="0" smtClean="0"/>
              <a:t>风浪里航道上的指示灯</a:t>
            </a:r>
            <a:r>
              <a:rPr lang="en-US" dirty="0" smtClean="0"/>
              <a:t>”,</a:t>
            </a:r>
            <a:r>
              <a:rPr lang="zh-CN" altLang="en-US" dirty="0" smtClean="0"/>
              <a:t>它的光芒指引着生命走向光明。这花苞</a:t>
            </a:r>
            <a:r>
              <a:rPr lang="en-US" dirty="0" smtClean="0"/>
              <a:t>,</a:t>
            </a:r>
            <a:r>
              <a:rPr lang="zh-CN" altLang="en-US" dirty="0" smtClean="0"/>
              <a:t>是光芒</a:t>
            </a:r>
            <a:r>
              <a:rPr lang="en-US" dirty="0" smtClean="0"/>
              <a:t>,</a:t>
            </a:r>
            <a:r>
              <a:rPr lang="zh-CN" altLang="en-US" dirty="0" smtClean="0"/>
              <a:t>是希望</a:t>
            </a:r>
            <a:r>
              <a:rPr lang="en-US" dirty="0" smtClean="0"/>
              <a:t>,</a:t>
            </a:r>
            <a:r>
              <a:rPr lang="zh-CN" altLang="en-US" dirty="0" smtClean="0"/>
              <a:t>是生命。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总结</a:t>
            </a:r>
            <a:r>
              <a:rPr lang="en-US" dirty="0" smtClean="0"/>
              <a:t>:</a:t>
            </a:r>
            <a:r>
              <a:rPr lang="zh-CN" altLang="en-US" dirty="0" smtClean="0"/>
              <a:t>请把自学的成果总结出来</a:t>
            </a:r>
            <a:r>
              <a:rPr lang="en-US" dirty="0" smtClean="0"/>
              <a:t>,</a:t>
            </a:r>
            <a:r>
              <a:rPr lang="zh-CN" altLang="en-US" dirty="0" smtClean="0"/>
              <a:t>写一段评述小桃树的话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经过细读</a:t>
            </a:r>
            <a:r>
              <a:rPr lang="en-US" dirty="0" smtClean="0"/>
              <a:t>,</a:t>
            </a:r>
            <a:r>
              <a:rPr lang="zh-CN" altLang="en-US" dirty="0" smtClean="0"/>
              <a:t>你一定对小桃树这一形象有了一个立体全面的认识</a:t>
            </a:r>
            <a:r>
              <a:rPr lang="en-US" dirty="0" smtClean="0"/>
              <a:t>,</a:t>
            </a:r>
            <a:r>
              <a:rPr lang="zh-CN" altLang="en-US" dirty="0" smtClean="0"/>
              <a:t>把这些认识总结一下</a:t>
            </a:r>
            <a:r>
              <a:rPr lang="en-US" dirty="0" smtClean="0"/>
              <a:t>,</a:t>
            </a:r>
            <a:r>
              <a:rPr lang="zh-CN" altLang="en-US" dirty="0" smtClean="0"/>
              <a:t>写成一段连贯的、流畅的话</a:t>
            </a:r>
            <a:r>
              <a:rPr lang="en-US" dirty="0" smtClean="0"/>
              <a:t>,</a:t>
            </a:r>
            <a:r>
              <a:rPr lang="zh-CN" altLang="en-US" dirty="0" smtClean="0"/>
              <a:t>也可以适当引用文中的句子。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428736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小</a:t>
            </a:r>
            <a:r>
              <a:rPr lang="zh-CN" altLang="en-US" dirty="0" smtClean="0"/>
              <a:t>桃树因先天不足</a:t>
            </a:r>
            <a:r>
              <a:rPr lang="en-US" dirty="0" smtClean="0"/>
              <a:t>,</a:t>
            </a:r>
            <a:r>
              <a:rPr lang="zh-CN" altLang="en-US" dirty="0" smtClean="0"/>
              <a:t>矮小瘦弱</a:t>
            </a:r>
            <a:r>
              <a:rPr lang="en-US" dirty="0" smtClean="0"/>
              <a:t>,</a:t>
            </a:r>
            <a:r>
              <a:rPr lang="zh-CN" altLang="en-US" dirty="0" smtClean="0"/>
              <a:t>看起来弱不禁风</a:t>
            </a:r>
            <a:r>
              <a:rPr lang="en-US" dirty="0" smtClean="0"/>
              <a:t>,</a:t>
            </a:r>
            <a:r>
              <a:rPr lang="zh-CN" altLang="en-US" dirty="0" smtClean="0"/>
              <a:t>所以除了奶奶没有人喜欢它</a:t>
            </a:r>
            <a:r>
              <a:rPr lang="en-US" dirty="0" smtClean="0"/>
              <a:t>,</a:t>
            </a:r>
            <a:r>
              <a:rPr lang="zh-CN" altLang="en-US" dirty="0" smtClean="0"/>
              <a:t>它是孤独寂寞的</a:t>
            </a:r>
            <a:r>
              <a:rPr lang="en-US" dirty="0" smtClean="0"/>
              <a:t>,</a:t>
            </a:r>
            <a:r>
              <a:rPr lang="zh-CN" altLang="en-US" dirty="0" smtClean="0"/>
              <a:t>但是在面对风雨之时</a:t>
            </a:r>
            <a:r>
              <a:rPr lang="en-US" dirty="0" smtClean="0"/>
              <a:t>,</a:t>
            </a:r>
            <a:r>
              <a:rPr lang="zh-CN" altLang="en-US" dirty="0" smtClean="0"/>
              <a:t>即使虚弱无力</a:t>
            </a:r>
            <a:r>
              <a:rPr lang="en-US" dirty="0" smtClean="0"/>
              <a:t>,</a:t>
            </a:r>
            <a:r>
              <a:rPr lang="zh-CN" altLang="en-US" dirty="0" smtClean="0"/>
              <a:t>它依旧在和风雨对抗</a:t>
            </a:r>
            <a:r>
              <a:rPr lang="en-US" dirty="0" smtClean="0"/>
              <a:t>,</a:t>
            </a:r>
            <a:r>
              <a:rPr lang="zh-CN" altLang="en-US" dirty="0" smtClean="0"/>
              <a:t>顽强地绽放。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文章两次写到爷爷的那些花</a:t>
            </a:r>
            <a:r>
              <a:rPr lang="en-US" dirty="0" smtClean="0"/>
              <a:t>,</a:t>
            </a:r>
            <a:r>
              <a:rPr lang="zh-CN" altLang="en-US" dirty="0" smtClean="0"/>
              <a:t>目的分别是什么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第一次写</a:t>
            </a:r>
            <a:r>
              <a:rPr lang="en-US" dirty="0" smtClean="0"/>
              <a:t>“</a:t>
            </a:r>
            <a:r>
              <a:rPr lang="zh-CN" altLang="en-US" dirty="0" smtClean="0"/>
              <a:t>爷爷是喜欢服侍花的</a:t>
            </a:r>
            <a:r>
              <a:rPr lang="en-US" dirty="0" smtClean="0"/>
              <a:t>……</a:t>
            </a:r>
            <a:r>
              <a:rPr lang="zh-CN" altLang="en-US" dirty="0" smtClean="0"/>
              <a:t>春天花事一盛</a:t>
            </a:r>
            <a:r>
              <a:rPr lang="en-US" dirty="0" smtClean="0"/>
              <a:t>,</a:t>
            </a:r>
            <a:r>
              <a:rPr lang="zh-CN" altLang="en-US" dirty="0" smtClean="0"/>
              <a:t>远近的人都来赞赏</a:t>
            </a:r>
            <a:r>
              <a:rPr lang="en-US" dirty="0" smtClean="0"/>
              <a:t>,</a:t>
            </a:r>
            <a:r>
              <a:rPr lang="zh-CN" altLang="en-US" dirty="0" smtClean="0"/>
              <a:t>爷爷便每天一早喊我们从屋里一盆一盆端出来</a:t>
            </a:r>
            <a:r>
              <a:rPr lang="en-US" dirty="0" smtClean="0"/>
              <a:t>,</a:t>
            </a:r>
            <a:r>
              <a:rPr lang="zh-CN" altLang="en-US" dirty="0" smtClean="0"/>
              <a:t>天一晚又让我们一盆一盆端进去</a:t>
            </a:r>
            <a:r>
              <a:rPr lang="en-US" dirty="0" smtClean="0"/>
              <a:t>;</a:t>
            </a:r>
            <a:r>
              <a:rPr lang="zh-CN" altLang="en-US" dirty="0" smtClean="0"/>
              <a:t>却从来不想到我的小桃树</a:t>
            </a:r>
            <a:r>
              <a:rPr lang="en-US" dirty="0" smtClean="0"/>
              <a:t>”</a:t>
            </a:r>
            <a:r>
              <a:rPr lang="zh-CN" altLang="en-US" dirty="0" smtClean="0"/>
              <a:t>。这里是为了形成对比</a:t>
            </a:r>
            <a:r>
              <a:rPr lang="en-US" dirty="0" smtClean="0"/>
              <a:t>,</a:t>
            </a:r>
            <a:r>
              <a:rPr lang="zh-CN" altLang="en-US" dirty="0" smtClean="0"/>
              <a:t>爷爷对待那些盆花是小心服侍的</a:t>
            </a:r>
            <a:r>
              <a:rPr lang="en-US" dirty="0" smtClean="0"/>
              <a:t>,</a:t>
            </a:r>
            <a:r>
              <a:rPr lang="zh-CN" altLang="en-US" dirty="0" smtClean="0"/>
              <a:t>而对小桃树却不闻不问的</a:t>
            </a:r>
            <a:r>
              <a:rPr lang="en-US" dirty="0" smtClean="0"/>
              <a:t>,</a:t>
            </a:r>
            <a:r>
              <a:rPr lang="zh-CN" altLang="en-US" dirty="0" smtClean="0"/>
              <a:t>但是小桃树</a:t>
            </a:r>
            <a:r>
              <a:rPr lang="en-US" dirty="0" smtClean="0"/>
              <a:t>“</a:t>
            </a:r>
            <a:r>
              <a:rPr lang="zh-CN" altLang="en-US" dirty="0" smtClean="0"/>
              <a:t>却默默地长上来了</a:t>
            </a:r>
            <a:r>
              <a:rPr lang="en-US" dirty="0" smtClean="0"/>
              <a:t>”</a:t>
            </a:r>
            <a:r>
              <a:rPr lang="zh-CN" altLang="en-US" dirty="0" smtClean="0"/>
              <a:t>。在这种情况下</a:t>
            </a:r>
            <a:r>
              <a:rPr lang="en-US" dirty="0" smtClean="0"/>
              <a:t>,</a:t>
            </a:r>
            <a:r>
              <a:rPr lang="zh-CN" altLang="en-US" dirty="0" smtClean="0"/>
              <a:t>它仍然在不声不响地生长着</a:t>
            </a:r>
            <a:r>
              <a:rPr lang="en-US" dirty="0" smtClean="0"/>
              <a:t>,</a:t>
            </a:r>
            <a:r>
              <a:rPr lang="zh-CN" altLang="en-US" dirty="0" smtClean="0"/>
              <a:t>对小桃树的赞美蕴含其中。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第二次写奶奶去世之后</a:t>
            </a:r>
            <a:r>
              <a:rPr lang="en-US" dirty="0" smtClean="0"/>
              <a:t>,“</a:t>
            </a:r>
            <a:r>
              <a:rPr lang="zh-CN" altLang="en-US" dirty="0" smtClean="0"/>
              <a:t>爷爷的花事早不弄了</a:t>
            </a:r>
            <a:r>
              <a:rPr lang="en-US" dirty="0" smtClean="0"/>
              <a:t>,</a:t>
            </a:r>
            <a:r>
              <a:rPr lang="zh-CN" altLang="en-US" dirty="0" smtClean="0"/>
              <a:t>一摞一摞的花盆堆在墙根</a:t>
            </a:r>
            <a:r>
              <a:rPr lang="en-US" dirty="0" smtClean="0"/>
              <a:t>,</a:t>
            </a:r>
            <a:r>
              <a:rPr lang="zh-CN" altLang="en-US" dirty="0" smtClean="0"/>
              <a:t>它却长着</a:t>
            </a:r>
            <a:r>
              <a:rPr lang="en-US" dirty="0" smtClean="0"/>
              <a:t>”,</a:t>
            </a:r>
            <a:r>
              <a:rPr lang="zh-CN" altLang="en-US" dirty="0" smtClean="0"/>
              <a:t>一方面以花事写人事</a:t>
            </a:r>
            <a:r>
              <a:rPr lang="en-US" dirty="0" smtClean="0"/>
              <a:t>——</a:t>
            </a:r>
            <a:r>
              <a:rPr lang="zh-CN" altLang="en-US" dirty="0" smtClean="0"/>
              <a:t>奶奶去世后家中的混乱</a:t>
            </a:r>
            <a:r>
              <a:rPr lang="en-US" dirty="0" smtClean="0"/>
              <a:t>;</a:t>
            </a:r>
            <a:r>
              <a:rPr lang="zh-CN" altLang="en-US" dirty="0" smtClean="0"/>
              <a:t>另一方面又形成对比</a:t>
            </a:r>
            <a:r>
              <a:rPr lang="en-US" dirty="0" smtClean="0"/>
              <a:t>,</a:t>
            </a:r>
            <a:r>
              <a:rPr lang="zh-CN" altLang="en-US" dirty="0" smtClean="0"/>
              <a:t>盆花无人服侍全都死去了</a:t>
            </a:r>
            <a:r>
              <a:rPr lang="en-US" dirty="0" smtClean="0"/>
              <a:t>,</a:t>
            </a:r>
            <a:r>
              <a:rPr lang="zh-CN" altLang="en-US" dirty="0" smtClean="0"/>
              <a:t>小桃树却依旧在无人知的角落里顽强生长。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弄清文章的主要内容和写作顺序。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品析文章生动细致的语言。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理解重点句段的深刻含意</a:t>
            </a:r>
            <a:r>
              <a:rPr lang="en-US" dirty="0" smtClean="0"/>
              <a:t>,</a:t>
            </a:r>
            <a:r>
              <a:rPr lang="zh-CN" altLang="en-US" dirty="0" smtClean="0"/>
              <a:t>准确把握文章的主旨。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学习托物言志的写法</a:t>
            </a:r>
            <a:r>
              <a:rPr lang="en-US" dirty="0" smtClean="0"/>
              <a:t>,</a:t>
            </a:r>
            <a:r>
              <a:rPr lang="zh-CN" altLang="en-US" dirty="0" smtClean="0"/>
              <a:t>理解作者抒发的情感。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4429132"/>
            <a:ext cx="10572824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品析文章生动细致的语言。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朗读课文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“</a:t>
            </a:r>
            <a:r>
              <a:rPr lang="zh-CN" altLang="en-US" dirty="0" smtClean="0"/>
              <a:t>纤纤</a:t>
            </a:r>
            <a:r>
              <a:rPr lang="en-US" dirty="0" smtClean="0"/>
              <a:t>”“</a:t>
            </a:r>
            <a:r>
              <a:rPr lang="zh-CN" altLang="en-US" dirty="0" smtClean="0"/>
              <a:t>黄黄的</a:t>
            </a:r>
            <a:r>
              <a:rPr lang="en-US" dirty="0" smtClean="0"/>
              <a:t>”“</a:t>
            </a:r>
            <a:r>
              <a:rPr lang="zh-CN" altLang="en-US" dirty="0" smtClean="0"/>
              <a:t>瘦瘦的</a:t>
            </a:r>
            <a:r>
              <a:rPr lang="en-US" dirty="0" smtClean="0"/>
              <a:t>”“</a:t>
            </a:r>
            <a:r>
              <a:rPr lang="zh-CN" altLang="en-US" dirty="0" smtClean="0"/>
              <a:t>单薄</a:t>
            </a:r>
            <a:r>
              <a:rPr lang="en-US" dirty="0" smtClean="0"/>
              <a:t>”——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r>
              <a:rPr lang="en-US" dirty="0" smtClean="0"/>
              <a:t>“</a:t>
            </a:r>
            <a:r>
              <a:rPr lang="zh-CN" altLang="en-US" dirty="0" smtClean="0"/>
              <a:t>努力撑着</a:t>
            </a:r>
            <a:r>
              <a:rPr lang="en-US" dirty="0" smtClean="0"/>
              <a:t>”“</a:t>
            </a:r>
            <a:r>
              <a:rPr lang="zh-CN" altLang="en-US" dirty="0" smtClean="0"/>
              <a:t>挣扎</a:t>
            </a:r>
            <a:r>
              <a:rPr lang="en-US" dirty="0" smtClean="0"/>
              <a:t>”“</a:t>
            </a:r>
            <a:r>
              <a:rPr lang="zh-CN" altLang="en-US" dirty="0" smtClean="0"/>
              <a:t>摇着</a:t>
            </a:r>
            <a:r>
              <a:rPr lang="en-US" dirty="0" smtClean="0"/>
              <a:t>”“</a:t>
            </a:r>
            <a:r>
              <a:rPr lang="zh-CN" altLang="en-US" dirty="0" smtClean="0"/>
              <a:t>抖着</a:t>
            </a:r>
            <a:r>
              <a:rPr lang="en-US" dirty="0" smtClean="0"/>
              <a:t>”——</a:t>
            </a:r>
            <a:r>
              <a:rPr lang="zh-CN" altLang="en-US" dirty="0" smtClean="0"/>
              <a:t>顽强同命运抗争</a:t>
            </a:r>
            <a:r>
              <a:rPr lang="en-US" dirty="0" smtClean="0"/>
              <a:t>,</a:t>
            </a:r>
            <a:r>
              <a:rPr lang="zh-CN" altLang="en-US" dirty="0" smtClean="0"/>
              <a:t>主宰自己命运的主人</a:t>
            </a:r>
          </a:p>
          <a:p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8882082" y="2428868"/>
            <a:ext cx="1857388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弱小者</a:t>
            </a:r>
            <a:endParaRPr kumimoji="0" lang="zh-CN" altLang="en-US" sz="24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r>
              <a:rPr lang="zh-CN" altLang="en-US" dirty="0" smtClean="0"/>
              <a:t>中国是桃树的故乡。公元前十世纪左右</a:t>
            </a:r>
            <a:r>
              <a:rPr lang="en-US" dirty="0" smtClean="0"/>
              <a:t>,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诗经</a:t>
            </a:r>
            <a:r>
              <a:rPr lang="en-US" dirty="0" smtClean="0"/>
              <a:t>·</a:t>
            </a:r>
            <a:r>
              <a:rPr lang="zh-CN" altLang="en-US" dirty="0" smtClean="0"/>
              <a:t>风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中就有</a:t>
            </a:r>
            <a:r>
              <a:rPr lang="en-US" dirty="0" smtClean="0"/>
              <a:t>“</a:t>
            </a:r>
            <a:r>
              <a:rPr lang="zh-CN" altLang="en-US" dirty="0" smtClean="0"/>
              <a:t>园有桃</a:t>
            </a:r>
            <a:r>
              <a:rPr lang="en-US" dirty="0" smtClean="0"/>
              <a:t>,</a:t>
            </a:r>
            <a:r>
              <a:rPr lang="zh-CN" altLang="en-US" dirty="0" smtClean="0"/>
              <a:t>其实之肴</a:t>
            </a:r>
            <a:r>
              <a:rPr lang="en-US" dirty="0" smtClean="0"/>
              <a:t>”</a:t>
            </a:r>
            <a:r>
              <a:rPr lang="zh-CN" altLang="en-US" dirty="0" smtClean="0"/>
              <a:t>的句子。其他古籍如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管子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尚书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韩非子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山海经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吕氏春秋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等都有关于桃树的记载。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礼记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中还有把桃列为祭祀神仙的五果之一</a:t>
            </a:r>
            <a:r>
              <a:rPr lang="en-US" dirty="0" smtClean="0"/>
              <a:t>(</a:t>
            </a:r>
            <a:r>
              <a:rPr lang="zh-CN" altLang="en-US" dirty="0" smtClean="0"/>
              <a:t>其他四果为李、梅、杏、枣</a:t>
            </a:r>
            <a:r>
              <a:rPr lang="en-US" dirty="0" smtClean="0"/>
              <a:t>)</a:t>
            </a:r>
            <a:r>
              <a:rPr lang="zh-CN" altLang="en-US" dirty="0" smtClean="0"/>
              <a:t>的记载。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4357718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桃花红</a:t>
            </a:r>
            <a:r>
              <a:rPr lang="en-US" dirty="0" smtClean="0"/>
              <a:t>,</a:t>
            </a:r>
            <a:r>
              <a:rPr lang="zh-CN" altLang="en-US" dirty="0" smtClean="0"/>
              <a:t>桃花艳</a:t>
            </a:r>
            <a:r>
              <a:rPr lang="en-US" dirty="0" smtClean="0"/>
              <a:t>,</a:t>
            </a:r>
            <a:r>
              <a:rPr lang="zh-CN" altLang="en-US" dirty="0" smtClean="0"/>
              <a:t>开在那三月间。桃花儿红</a:t>
            </a:r>
            <a:r>
              <a:rPr lang="en-US" dirty="0" smtClean="0"/>
              <a:t>,</a:t>
            </a:r>
            <a:r>
              <a:rPr lang="zh-CN" altLang="en-US" dirty="0" smtClean="0"/>
              <a:t>女儿娇</a:t>
            </a:r>
            <a:r>
              <a:rPr lang="en-US" dirty="0" smtClean="0"/>
              <a:t>,</a:t>
            </a:r>
            <a:r>
              <a:rPr lang="zh-CN" altLang="en-US" dirty="0" smtClean="0"/>
              <a:t>梦儿飞满天。花儿捎去心上香</a:t>
            </a:r>
            <a:r>
              <a:rPr lang="en-US" dirty="0" smtClean="0"/>
              <a:t>,</a:t>
            </a:r>
            <a:r>
              <a:rPr lang="zh-CN" altLang="en-US" dirty="0" smtClean="0"/>
              <a:t>暗结那梦中缘。</a:t>
            </a:r>
            <a:r>
              <a:rPr lang="en-US" dirty="0" smtClean="0"/>
              <a:t>”</a:t>
            </a:r>
            <a:r>
              <a:rPr lang="zh-CN" altLang="en-US" dirty="0" smtClean="0"/>
              <a:t>作家贾平凹也曾和一棵小桃树结下不解之缘</a:t>
            </a:r>
            <a:r>
              <a:rPr lang="en-US" dirty="0" smtClean="0"/>
              <a:t>,</a:t>
            </a:r>
            <a:r>
              <a:rPr lang="zh-CN" altLang="en-US" dirty="0" smtClean="0"/>
              <a:t>让我们一起走近他的美文</a:t>
            </a:r>
            <a:r>
              <a:rPr lang="en-US" dirty="0" smtClean="0"/>
              <a:t>,</a:t>
            </a:r>
            <a:r>
              <a:rPr lang="zh-CN" altLang="en-US" dirty="0" smtClean="0"/>
              <a:t>欣赏那棵楚楚动人的小桃树。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286940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阅读下面小资料</a:t>
            </a:r>
            <a:r>
              <a:rPr lang="en-US" dirty="0" smtClean="0"/>
              <a:t>,</a:t>
            </a:r>
            <a:r>
              <a:rPr lang="zh-CN" altLang="en-US" dirty="0" smtClean="0"/>
              <a:t>完成填空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贾平凹</a:t>
            </a:r>
            <a:r>
              <a:rPr lang="en-US" dirty="0" smtClean="0"/>
              <a:t>,1952</a:t>
            </a:r>
            <a:r>
              <a:rPr lang="zh-CN" altLang="en-US" dirty="0" smtClean="0"/>
              <a:t>年</a:t>
            </a:r>
            <a:r>
              <a:rPr lang="en-US" dirty="0" smtClean="0"/>
              <a:t>2</a:t>
            </a:r>
            <a:r>
              <a:rPr lang="zh-CN" altLang="en-US" dirty="0" smtClean="0"/>
              <a:t>月</a:t>
            </a:r>
            <a:r>
              <a:rPr lang="en-US" dirty="0" smtClean="0"/>
              <a:t>21</a:t>
            </a:r>
            <a:r>
              <a:rPr lang="zh-CN" altLang="en-US" dirty="0" smtClean="0"/>
              <a:t>日生于陕西省商洛市丹凤县棣花镇</a:t>
            </a:r>
            <a:r>
              <a:rPr lang="en-US" dirty="0" smtClean="0"/>
              <a:t>,</a:t>
            </a:r>
            <a:r>
              <a:rPr lang="zh-CN" altLang="en-US" dirty="0" smtClean="0"/>
              <a:t>当代作家。</a:t>
            </a:r>
            <a:r>
              <a:rPr lang="en-US" dirty="0" smtClean="0"/>
              <a:t>1974</a:t>
            </a:r>
            <a:r>
              <a:rPr lang="zh-CN" altLang="en-US" dirty="0" smtClean="0"/>
              <a:t>年开始发表作品。</a:t>
            </a:r>
            <a:r>
              <a:rPr lang="en-US" dirty="0" smtClean="0"/>
              <a:t>1975</a:t>
            </a:r>
            <a:r>
              <a:rPr lang="zh-CN" altLang="en-US" dirty="0" smtClean="0"/>
              <a:t>年毕业于西北大学中文系。</a:t>
            </a:r>
            <a:r>
              <a:rPr lang="en-US" dirty="0" smtClean="0"/>
              <a:t>1982</a:t>
            </a:r>
            <a:r>
              <a:rPr lang="zh-CN" altLang="en-US" dirty="0" smtClean="0"/>
              <a:t>年发表作品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鬼城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二月杏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r>
              <a:rPr lang="en-US" dirty="0" smtClean="0"/>
              <a:t>1992</a:t>
            </a:r>
            <a:r>
              <a:rPr lang="zh-CN" altLang="en-US" dirty="0" smtClean="0"/>
              <a:t>年创刊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美文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r>
              <a:rPr lang="en-US" dirty="0" smtClean="0"/>
              <a:t>1993</a:t>
            </a:r>
            <a:r>
              <a:rPr lang="zh-CN" altLang="en-US" dirty="0" smtClean="0"/>
              <a:t>年创作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废都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r>
              <a:rPr lang="en-US" dirty="0" smtClean="0"/>
              <a:t>1997</a:t>
            </a:r>
            <a:r>
              <a:rPr lang="zh-CN" altLang="en-US" dirty="0" smtClean="0"/>
              <a:t>年凭借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 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获得首届全国优秀短篇小说奖。</a:t>
            </a:r>
            <a:r>
              <a:rPr lang="en-US" dirty="0" smtClean="0"/>
              <a:t>2003</a:t>
            </a:r>
            <a:r>
              <a:rPr lang="zh-CN" altLang="en-US" dirty="0" smtClean="0"/>
              <a:t>年</a:t>
            </a:r>
            <a:r>
              <a:rPr lang="en-US" dirty="0" smtClean="0"/>
              <a:t>,</a:t>
            </a:r>
            <a:r>
              <a:rPr lang="zh-CN" altLang="en-US" dirty="0" smtClean="0"/>
              <a:t>先后担任西安建筑科技大学人文学院院长、文学院院长。</a:t>
            </a:r>
            <a:r>
              <a:rPr lang="en-US" dirty="0" smtClean="0"/>
              <a:t>2008</a:t>
            </a:r>
            <a:r>
              <a:rPr lang="zh-CN" altLang="en-US" dirty="0" smtClean="0"/>
              <a:t>年凭借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获得第七届茅盾文学奖。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952464" y="4214818"/>
            <a:ext cx="142876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满月儿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452662" y="5500702"/>
            <a:ext cx="100013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秦腔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1" name="贾平凹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453718" y="1571612"/>
            <a:ext cx="1432650" cy="2138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421484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给下列加点字注音。</a:t>
            </a:r>
          </a:p>
          <a:p>
            <a:r>
              <a:rPr lang="zh-CN" altLang="en-US" dirty="0" smtClean="0"/>
              <a:t>矜持</a:t>
            </a:r>
            <a:r>
              <a:rPr lang="en-US" dirty="0" smtClean="0"/>
              <a:t>(		)				</a:t>
            </a:r>
            <a:r>
              <a:rPr lang="zh-CN" altLang="en-US" dirty="0" smtClean="0"/>
              <a:t>孱头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猥琐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		</a:t>
            </a:r>
            <a:r>
              <a:rPr lang="zh-CN" altLang="en-US" dirty="0" smtClean="0"/>
              <a:t>一</a:t>
            </a:r>
            <a:r>
              <a:rPr lang="zh-CN" altLang="en-US" dirty="0" smtClean="0"/>
              <a:t>摞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魂魄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		</a:t>
            </a:r>
            <a:r>
              <a:rPr lang="zh-CN" altLang="en-US" dirty="0" smtClean="0"/>
              <a:t>马嵬坡</a:t>
            </a:r>
            <a:r>
              <a:rPr lang="en-US" dirty="0" smtClean="0"/>
              <a:t>(	 )</a:t>
            </a:r>
            <a:endParaRPr lang="zh-CN" altLang="en-US" dirty="0" smtClean="0"/>
          </a:p>
          <a:p>
            <a:r>
              <a:rPr lang="zh-CN" altLang="en-US" dirty="0" smtClean="0"/>
              <a:t>灼灼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		</a:t>
            </a:r>
            <a:r>
              <a:rPr lang="zh-CN" altLang="en-US" dirty="0" smtClean="0"/>
              <a:t>单薄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738414" y="1785926"/>
            <a:ext cx="1285884" cy="714380"/>
          </a:xfrm>
        </p:spPr>
        <p:txBody>
          <a:bodyPr/>
          <a:lstStyle/>
          <a:p>
            <a:pPr indent="0"/>
            <a:r>
              <a:rPr lang="en-US" dirty="0" err="1" smtClean="0"/>
              <a:t>jīn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666976" y="2428868"/>
            <a:ext cx="142876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suǒ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2809852" y="3000372"/>
            <a:ext cx="1643074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pò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2666976" y="3714752"/>
            <a:ext cx="135732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zhuó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667636" y="283434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952596" y="342900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980361" y="27860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551733" y="219140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95406" y="407194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8382016" y="1785926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càn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8382016" y="2428868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luò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8596330" y="3071810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wéi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文本占位符 2"/>
          <p:cNvSpPr txBox="1">
            <a:spLocks/>
          </p:cNvSpPr>
          <p:nvPr/>
        </p:nvSpPr>
        <p:spPr>
          <a:xfrm>
            <a:off x="8453454" y="3643314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bó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67636" y="404878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39008" y="219140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596198" y="347728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  <p:bldP spid="11" grpId="0"/>
      <p:bldP spid="13" grpId="0" build="p"/>
      <p:bldP spid="14" grpId="0" build="p"/>
      <p:bldP spid="15" grpId="0" build="p"/>
      <p:bldP spid="1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下面选项中书写有误的一组是</a:t>
            </a:r>
            <a:r>
              <a:rPr lang="en-US" dirty="0" smtClean="0"/>
              <a:t>(	)</a:t>
            </a:r>
            <a:endParaRPr lang="zh-CN" altLang="en-US" dirty="0" smtClean="0"/>
          </a:p>
          <a:p>
            <a:r>
              <a:rPr lang="en-US" dirty="0" smtClean="0"/>
              <a:t>A.</a:t>
            </a:r>
            <a:r>
              <a:rPr lang="zh-CN" altLang="en-US" dirty="0" smtClean="0"/>
              <a:t>哆嗦　嫁接　轰轰烈烈</a:t>
            </a:r>
          </a:p>
          <a:p>
            <a:r>
              <a:rPr lang="en-US" dirty="0" smtClean="0"/>
              <a:t>B.</a:t>
            </a:r>
            <a:r>
              <a:rPr lang="zh-CN" altLang="en-US" dirty="0" smtClean="0"/>
              <a:t>恍然</a:t>
            </a:r>
            <a:r>
              <a:rPr lang="en-US" dirty="0" smtClean="0"/>
              <a:t>	</a:t>
            </a:r>
            <a:r>
              <a:rPr lang="zh-CN" altLang="en-US" dirty="0" smtClean="0"/>
              <a:t>服侍</a:t>
            </a:r>
            <a:r>
              <a:rPr lang="en-US" dirty="0" smtClean="0"/>
              <a:t>	</a:t>
            </a:r>
            <a:r>
              <a:rPr lang="zh-CN" altLang="en-US" dirty="0" smtClean="0"/>
              <a:t>祸不单行</a:t>
            </a:r>
          </a:p>
          <a:p>
            <a:r>
              <a:rPr lang="en-US" dirty="0" smtClean="0"/>
              <a:t>C.</a:t>
            </a:r>
            <a:r>
              <a:rPr lang="zh-CN" altLang="en-US" dirty="0" smtClean="0"/>
              <a:t>渺小</a:t>
            </a:r>
            <a:r>
              <a:rPr lang="en-US" dirty="0" smtClean="0"/>
              <a:t>	</a:t>
            </a:r>
            <a:r>
              <a:rPr lang="zh-CN" altLang="en-US" dirty="0" smtClean="0"/>
              <a:t>安慰</a:t>
            </a:r>
            <a:r>
              <a:rPr lang="en-US" dirty="0" smtClean="0"/>
              <a:t>	</a:t>
            </a:r>
            <a:r>
              <a:rPr lang="zh-CN" altLang="en-US" dirty="0" smtClean="0"/>
              <a:t>垂垂幕老</a:t>
            </a:r>
          </a:p>
          <a:p>
            <a:r>
              <a:rPr lang="en-US" dirty="0" smtClean="0"/>
              <a:t>D.</a:t>
            </a:r>
            <a:r>
              <a:rPr lang="zh-CN" altLang="en-US" dirty="0" smtClean="0"/>
              <a:t>福分</a:t>
            </a:r>
            <a:r>
              <a:rPr lang="en-US" dirty="0" smtClean="0"/>
              <a:t>	</a:t>
            </a:r>
            <a:r>
              <a:rPr lang="zh-CN" altLang="en-US" dirty="0" smtClean="0"/>
              <a:t>赤裸</a:t>
            </a:r>
            <a:r>
              <a:rPr lang="en-US" dirty="0" smtClean="0"/>
              <a:t>	</a:t>
            </a:r>
            <a:r>
              <a:rPr lang="zh-CN" altLang="en-US" dirty="0" smtClean="0"/>
              <a:t>时隐时现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6810380" y="1142984"/>
            <a:ext cx="135732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</a:rPr>
              <a:t>C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358510" cy="1857388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通读全文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r>
              <a:rPr lang="zh-CN" altLang="en-US" dirty="0" smtClean="0"/>
              <a:t>本文从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       </a:t>
            </a:r>
            <a:r>
              <a:rPr lang="zh-CN" altLang="en-US" dirty="0" smtClean="0"/>
              <a:t>开始</a:t>
            </a:r>
            <a:r>
              <a:rPr lang="zh-CN" altLang="en-US" dirty="0" smtClean="0"/>
              <a:t>写起</a:t>
            </a:r>
            <a:r>
              <a:rPr lang="en-US" dirty="0" smtClean="0"/>
              <a:t>,</a:t>
            </a:r>
            <a:r>
              <a:rPr lang="zh-CN" altLang="en-US" dirty="0" smtClean="0"/>
              <a:t>接着回忆好多年前的秋天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    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第二年春天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  </a:t>
            </a:r>
            <a:r>
              <a:rPr lang="en-US" dirty="0" smtClean="0"/>
              <a:t>,“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去城里上学后奶奶常给它浇水</a:t>
            </a:r>
            <a:r>
              <a:rPr lang="en-US" dirty="0" smtClean="0"/>
              <a:t>,</a:t>
            </a:r>
            <a:r>
              <a:rPr lang="zh-CN" altLang="en-US" dirty="0" smtClean="0"/>
              <a:t>最后再次描写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738414" y="1714488"/>
            <a:ext cx="2428892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雨中的小桃树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1023902" y="2285992"/>
            <a:ext cx="2928958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自己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种下小桃树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5667372" y="2285992"/>
            <a:ext cx="2928958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小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桃树破土而出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6453190" y="2928934"/>
            <a:ext cx="2571768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雨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中的小桃树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309522" y="1643050"/>
            <a:ext cx="11596726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整体感知</a:t>
            </a:r>
            <a:r>
              <a:rPr lang="en-US" dirty="0" smtClean="0"/>
              <a:t>,</a:t>
            </a:r>
            <a:r>
              <a:rPr lang="zh-CN" altLang="en-US" dirty="0" smtClean="0"/>
              <a:t>把握内容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小桃树在生长过程中经历了哪些磨难</a:t>
            </a:r>
            <a:r>
              <a:rPr lang="en-US" dirty="0" smtClean="0"/>
              <a:t>?“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为什么称它为</a:t>
            </a:r>
            <a:r>
              <a:rPr lang="en-US" dirty="0" smtClean="0"/>
              <a:t>“</a:t>
            </a:r>
            <a:r>
              <a:rPr lang="zh-CN" altLang="en-US" dirty="0" smtClean="0"/>
              <a:t>我的小桃树</a:t>
            </a:r>
            <a:r>
              <a:rPr lang="en-US" dirty="0" smtClean="0"/>
              <a:t>”?</a:t>
            </a:r>
            <a:endParaRPr lang="zh-CN" altLang="en-US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2732</TotalTime>
  <Words>1571</Words>
  <Application>Microsoft Office PowerPoint</Application>
  <PresentationFormat>自定义</PresentationFormat>
  <Paragraphs>100</Paragraphs>
  <Slides>22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630</cp:revision>
  <dcterms:created xsi:type="dcterms:W3CDTF">2017-02-11T06:33:00Z</dcterms:created>
  <dcterms:modified xsi:type="dcterms:W3CDTF">2019-12-14T10:26:48Z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