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1"/>
  </p:notesMasterIdLst>
  <p:handoutMasterIdLst>
    <p:handoutMasterId r:id="rId32"/>
  </p:handoutMasterIdLst>
  <p:sldIdLst>
    <p:sldId id="371" r:id="rId3"/>
    <p:sldId id="429" r:id="rId4"/>
    <p:sldId id="444" r:id="rId5"/>
    <p:sldId id="504" r:id="rId6"/>
    <p:sldId id="428" r:id="rId7"/>
    <p:sldId id="445" r:id="rId8"/>
    <p:sldId id="511" r:id="rId9"/>
    <p:sldId id="443" r:id="rId10"/>
    <p:sldId id="477" r:id="rId11"/>
    <p:sldId id="397" r:id="rId12"/>
    <p:sldId id="505" r:id="rId13"/>
    <p:sldId id="492" r:id="rId14"/>
    <p:sldId id="493" r:id="rId15"/>
    <p:sldId id="512" r:id="rId16"/>
    <p:sldId id="494" r:id="rId17"/>
    <p:sldId id="495" r:id="rId18"/>
    <p:sldId id="464" r:id="rId19"/>
    <p:sldId id="465" r:id="rId20"/>
    <p:sldId id="466" r:id="rId21"/>
    <p:sldId id="467" r:id="rId22"/>
    <p:sldId id="507" r:id="rId23"/>
    <p:sldId id="508" r:id="rId24"/>
    <p:sldId id="513" r:id="rId25"/>
    <p:sldId id="500" r:id="rId26"/>
    <p:sldId id="501" r:id="rId27"/>
    <p:sldId id="514" r:id="rId28"/>
    <p:sldId id="476" r:id="rId29"/>
    <p:sldId id="395" r:id="rId3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0" y="-444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第四单元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15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32239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15.</a:t>
            </a:r>
            <a:r>
              <a:rPr lang="en-US" sz="3600" baseline="30000" dirty="0" smtClean="0"/>
              <a:t>*</a:t>
            </a:r>
            <a:r>
              <a:rPr lang="zh-CN" altLang="en-US" sz="3600" dirty="0" smtClean="0"/>
              <a:t>最苦与最乐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9" name="第4单元.eps" descr="id:21474981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38216" y="1571612"/>
            <a:ext cx="10001320" cy="177916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290062" y="4643446"/>
            <a:ext cx="23775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第 </a:t>
            </a:r>
            <a:r>
              <a:rPr lang="zh-CN" altLang="en-US" sz="3600" dirty="0" smtClean="0"/>
              <a:t>二 </a:t>
            </a:r>
            <a:r>
              <a:rPr lang="zh-CN" altLang="en-US" sz="3600" dirty="0" smtClean="0"/>
              <a:t>课 </a:t>
            </a:r>
            <a:r>
              <a:rPr lang="zh-CN" altLang="en-US" sz="3600" dirty="0" smtClean="0"/>
              <a:t>时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309522" y="1643050"/>
            <a:ext cx="11596726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精彩语段赏析。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读下面的句子及赏析</a:t>
            </a:r>
            <a:r>
              <a:rPr lang="en-US" dirty="0" smtClean="0"/>
              <a:t>,</a:t>
            </a:r>
            <a:r>
              <a:rPr lang="zh-CN" altLang="en-US" dirty="0" smtClean="0"/>
              <a:t>思考</a:t>
            </a:r>
            <a:r>
              <a:rPr lang="en-US" dirty="0" smtClean="0"/>
              <a:t>:</a:t>
            </a:r>
            <a:r>
              <a:rPr lang="zh-CN" altLang="en-US" dirty="0" smtClean="0"/>
              <a:t>这句话在表达上有什么风格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285860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句子</a:t>
            </a:r>
            <a:r>
              <a:rPr lang="en-US" dirty="0" smtClean="0"/>
              <a:t>:</a:t>
            </a:r>
            <a:r>
              <a:rPr lang="zh-CN" altLang="en-US" dirty="0" smtClean="0"/>
              <a:t>答应人办一件事没有办</a:t>
            </a:r>
            <a:r>
              <a:rPr lang="en-US" dirty="0" smtClean="0"/>
              <a:t>,</a:t>
            </a:r>
            <a:r>
              <a:rPr lang="zh-CN" altLang="en-US" dirty="0" smtClean="0"/>
              <a:t>欠了人的钱没有还</a:t>
            </a:r>
            <a:r>
              <a:rPr lang="en-US" dirty="0" smtClean="0"/>
              <a:t>,</a:t>
            </a:r>
            <a:r>
              <a:rPr lang="zh-CN" altLang="en-US" dirty="0" smtClean="0"/>
              <a:t>受了人的恩惠没有报答</a:t>
            </a:r>
            <a:r>
              <a:rPr lang="en-US" dirty="0" smtClean="0"/>
              <a:t>,</a:t>
            </a:r>
            <a:r>
              <a:rPr lang="zh-CN" altLang="en-US" dirty="0" smtClean="0"/>
              <a:t>得罪了人没有赔礼</a:t>
            </a:r>
            <a:r>
              <a:rPr lang="en-US" dirty="0" smtClean="0"/>
              <a:t>,</a:t>
            </a:r>
            <a:r>
              <a:rPr lang="zh-CN" altLang="en-US" dirty="0" smtClean="0"/>
              <a:t>这就连这个人的面也几乎不敢见他</a:t>
            </a:r>
            <a:r>
              <a:rPr lang="en-US" dirty="0" smtClean="0"/>
              <a:t>;</a:t>
            </a:r>
            <a:r>
              <a:rPr lang="zh-CN" altLang="en-US" dirty="0" smtClean="0"/>
              <a:t>纵然不见他的面</a:t>
            </a:r>
            <a:r>
              <a:rPr lang="en-US" dirty="0" smtClean="0"/>
              <a:t>,</a:t>
            </a:r>
            <a:r>
              <a:rPr lang="zh-CN" altLang="en-US" dirty="0" smtClean="0"/>
              <a:t>睡里梦里都像有他的影子来缠着我。</a:t>
            </a:r>
          </a:p>
          <a:p>
            <a:r>
              <a:rPr lang="zh-CN" altLang="en-US" dirty="0" smtClean="0"/>
              <a:t>赏析</a:t>
            </a:r>
            <a:r>
              <a:rPr lang="en-US" dirty="0" smtClean="0"/>
              <a:t>:</a:t>
            </a:r>
            <a:r>
              <a:rPr lang="zh-CN" altLang="en-US" dirty="0" smtClean="0"/>
              <a:t>这段话把一个人未尽责任的痛苦心情刻画得如此生动</a:t>
            </a:r>
            <a:r>
              <a:rPr lang="en-US" dirty="0" smtClean="0"/>
              <a:t>,</a:t>
            </a:r>
            <a:r>
              <a:rPr lang="zh-CN" altLang="en-US" dirty="0" smtClean="0"/>
              <a:t>其实是在阐述</a:t>
            </a:r>
            <a:r>
              <a:rPr lang="en-US" dirty="0" smtClean="0"/>
              <a:t>“</a:t>
            </a:r>
            <a:r>
              <a:rPr lang="zh-CN" altLang="en-US" dirty="0" smtClean="0"/>
              <a:t>人生最苦的事是未尽责</a:t>
            </a:r>
            <a:r>
              <a:rPr lang="en-US" dirty="0" smtClean="0"/>
              <a:t>”</a:t>
            </a:r>
            <a:r>
              <a:rPr lang="zh-CN" altLang="en-US" dirty="0" smtClean="0"/>
              <a:t>这一道理。这样亲切的语言</a:t>
            </a:r>
            <a:r>
              <a:rPr lang="en-US" dirty="0" smtClean="0"/>
              <a:t>,</a:t>
            </a:r>
            <a:r>
              <a:rPr lang="zh-CN" altLang="en-US" dirty="0" smtClean="0"/>
              <a:t>就像一个长者在与读者促膝谈心</a:t>
            </a:r>
            <a:r>
              <a:rPr lang="en-US" dirty="0" smtClean="0"/>
              <a:t>,</a:t>
            </a:r>
            <a:r>
              <a:rPr lang="zh-CN" altLang="en-US" dirty="0" smtClean="0"/>
              <a:t>娓娓道来</a:t>
            </a:r>
            <a:r>
              <a:rPr lang="en-US" dirty="0" smtClean="0"/>
              <a:t>,</a:t>
            </a:r>
            <a:r>
              <a:rPr lang="zh-CN" altLang="en-US" dirty="0" smtClean="0"/>
              <a:t>没有一点盛气凌人的说教口吻。</a:t>
            </a:r>
          </a:p>
          <a:p>
            <a:r>
              <a:rPr lang="zh-CN" altLang="en-US" dirty="0" smtClean="0"/>
              <a:t>这句话在表达上有着平易自然、亲切、如话家常的特点。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文中还有许多这样的句子</a:t>
            </a:r>
            <a:r>
              <a:rPr lang="en-US" dirty="0" smtClean="0"/>
              <a:t>,</a:t>
            </a:r>
            <a:r>
              <a:rPr lang="zh-CN" altLang="en-US" dirty="0" smtClean="0"/>
              <a:t>请找出来读一读</a:t>
            </a:r>
            <a:r>
              <a:rPr lang="en-US" dirty="0" smtClean="0"/>
              <a:t>,</a:t>
            </a:r>
            <a:r>
              <a:rPr lang="zh-CN" altLang="en-US" dirty="0" smtClean="0"/>
              <a:t>也试着写几句简要赏析。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000108"/>
            <a:ext cx="10858576" cy="2071702"/>
          </a:xfrm>
        </p:spPr>
        <p:txBody>
          <a:bodyPr/>
          <a:lstStyle/>
          <a:p>
            <a:r>
              <a:rPr lang="zh-CN" altLang="en-US" dirty="0" smtClean="0"/>
              <a:t>可以先浏览</a:t>
            </a:r>
            <a:r>
              <a:rPr lang="en-US" dirty="0" smtClean="0"/>
              <a:t>,</a:t>
            </a:r>
            <a:r>
              <a:rPr lang="zh-CN" altLang="en-US" dirty="0" smtClean="0"/>
              <a:t>然后关注那些口语化的句子、引用了古语和俗语的句子或是运用了特殊句式的句子</a:t>
            </a:r>
            <a:r>
              <a:rPr lang="en-US" dirty="0" smtClean="0"/>
              <a:t>,</a:t>
            </a:r>
            <a:r>
              <a:rPr lang="zh-CN" altLang="en-US" dirty="0" smtClean="0"/>
              <a:t>然后细读</a:t>
            </a:r>
            <a:r>
              <a:rPr lang="en-US" dirty="0" smtClean="0"/>
              <a:t>,</a:t>
            </a:r>
            <a:r>
              <a:rPr lang="zh-CN" altLang="en-US" dirty="0" smtClean="0"/>
              <a:t>体会其语言风格。</a:t>
            </a:r>
          </a:p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(1)</a:t>
            </a:r>
            <a:r>
              <a:rPr lang="zh-CN" altLang="en-US" dirty="0" smtClean="0"/>
              <a:t>句子</a:t>
            </a:r>
            <a:r>
              <a:rPr lang="en-US" dirty="0" smtClean="0"/>
              <a:t>:</a:t>
            </a:r>
            <a:r>
              <a:rPr lang="zh-CN" altLang="en-US" dirty="0" smtClean="0"/>
              <a:t>翻过来看</a:t>
            </a:r>
            <a:r>
              <a:rPr lang="en-US" dirty="0" smtClean="0"/>
              <a:t>,</a:t>
            </a:r>
            <a:r>
              <a:rPr lang="zh-CN" altLang="en-US" dirty="0" smtClean="0"/>
              <a:t>什么事最快乐呢</a:t>
            </a:r>
            <a:r>
              <a:rPr lang="en-US" dirty="0" smtClean="0"/>
              <a:t>?</a:t>
            </a:r>
            <a:r>
              <a:rPr lang="zh-CN" altLang="en-US" dirty="0" smtClean="0"/>
              <a:t>自然责任完了</a:t>
            </a:r>
            <a:r>
              <a:rPr lang="en-US" dirty="0" smtClean="0"/>
              <a:t>,</a:t>
            </a:r>
            <a:r>
              <a:rPr lang="zh-CN" altLang="en-US" dirty="0" smtClean="0"/>
              <a:t>算是人生第一件乐事。古语说得好</a:t>
            </a:r>
            <a:r>
              <a:rPr lang="en-US" dirty="0" smtClean="0"/>
              <a:t>,“</a:t>
            </a:r>
            <a:r>
              <a:rPr lang="zh-CN" altLang="en-US" dirty="0" smtClean="0"/>
              <a:t>如释重负</a:t>
            </a:r>
            <a:r>
              <a:rPr lang="en-US" dirty="0" smtClean="0"/>
              <a:t>”;</a:t>
            </a:r>
            <a:r>
              <a:rPr lang="zh-CN" altLang="en-US" dirty="0" smtClean="0"/>
              <a:t>俗语亦说的是</a:t>
            </a:r>
            <a:r>
              <a:rPr lang="en-US" dirty="0" smtClean="0"/>
              <a:t>,“</a:t>
            </a:r>
            <a:r>
              <a:rPr lang="zh-CN" altLang="en-US" dirty="0" smtClean="0"/>
              <a:t>心上一块石头落了地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r>
              <a:rPr lang="zh-CN" altLang="en-US" dirty="0" smtClean="0"/>
              <a:t>赏析</a:t>
            </a:r>
            <a:r>
              <a:rPr lang="en-US" dirty="0" smtClean="0"/>
              <a:t>:</a:t>
            </a:r>
            <a:r>
              <a:rPr lang="zh-CN" altLang="en-US" dirty="0" smtClean="0"/>
              <a:t>这段话用古语、俗语形容尽责后的快乐心情</a:t>
            </a:r>
            <a:r>
              <a:rPr lang="en-US" dirty="0" smtClean="0"/>
              <a:t>,</a:t>
            </a:r>
            <a:r>
              <a:rPr lang="zh-CN" altLang="en-US" dirty="0" smtClean="0"/>
              <a:t>浅显易懂</a:t>
            </a:r>
            <a:r>
              <a:rPr lang="en-US" dirty="0" smtClean="0"/>
              <a:t>,</a:t>
            </a:r>
            <a:r>
              <a:rPr lang="zh-CN" altLang="en-US" dirty="0" smtClean="0"/>
              <a:t>趣味横生</a:t>
            </a:r>
            <a:r>
              <a:rPr lang="en-US" dirty="0" smtClean="0"/>
              <a:t>,</a:t>
            </a:r>
            <a:r>
              <a:rPr lang="zh-CN" altLang="en-US" dirty="0" smtClean="0"/>
              <a:t>大大增强了文章的感染力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000108"/>
            <a:ext cx="10858576" cy="2071702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dirty="0" smtClean="0"/>
              <a:t>2)</a:t>
            </a:r>
            <a:r>
              <a:rPr lang="zh-CN" altLang="en-US" dirty="0" smtClean="0"/>
              <a:t>句子</a:t>
            </a:r>
            <a:r>
              <a:rPr lang="en-US" dirty="0" smtClean="0"/>
              <a:t>:</a:t>
            </a:r>
            <a:r>
              <a:rPr lang="zh-CN" altLang="en-US" dirty="0" smtClean="0"/>
              <a:t>人生什么事最苦呢</a:t>
            </a:r>
            <a:r>
              <a:rPr lang="en-US" dirty="0" smtClean="0"/>
              <a:t>?</a:t>
            </a:r>
            <a:r>
              <a:rPr lang="zh-CN" altLang="en-US" dirty="0" smtClean="0"/>
              <a:t>贫吗</a:t>
            </a:r>
            <a:r>
              <a:rPr lang="en-US" dirty="0" smtClean="0"/>
              <a:t>?</a:t>
            </a:r>
            <a:r>
              <a:rPr lang="zh-CN" altLang="en-US" dirty="0" smtClean="0"/>
              <a:t>不是。失意吗</a:t>
            </a:r>
            <a:r>
              <a:rPr lang="en-US" dirty="0" smtClean="0"/>
              <a:t>?</a:t>
            </a:r>
            <a:r>
              <a:rPr lang="zh-CN" altLang="en-US" dirty="0" smtClean="0"/>
              <a:t>不是。老吗</a:t>
            </a:r>
            <a:r>
              <a:rPr lang="en-US" dirty="0" smtClean="0"/>
              <a:t>?</a:t>
            </a:r>
            <a:r>
              <a:rPr lang="zh-CN" altLang="en-US" dirty="0" smtClean="0"/>
              <a:t>死吗</a:t>
            </a:r>
            <a:r>
              <a:rPr lang="en-US" dirty="0" smtClean="0"/>
              <a:t>?</a:t>
            </a:r>
            <a:r>
              <a:rPr lang="zh-CN" altLang="en-US" dirty="0" smtClean="0"/>
              <a:t>都不是。我说人生最苦的事</a:t>
            </a:r>
            <a:r>
              <a:rPr lang="en-US" dirty="0" smtClean="0"/>
              <a:t>,</a:t>
            </a:r>
            <a:r>
              <a:rPr lang="zh-CN" altLang="en-US" dirty="0" smtClean="0"/>
              <a:t>莫苦于身上背着一种未来的责任。</a:t>
            </a:r>
          </a:p>
          <a:p>
            <a:r>
              <a:rPr lang="zh-CN" altLang="en-US" dirty="0" smtClean="0"/>
              <a:t>赏析</a:t>
            </a:r>
            <a:r>
              <a:rPr lang="en-US" dirty="0" smtClean="0"/>
              <a:t>:</a:t>
            </a:r>
            <a:r>
              <a:rPr lang="zh-CN" altLang="en-US" dirty="0" smtClean="0"/>
              <a:t>几个设问句由浅入深</a:t>
            </a:r>
            <a:r>
              <a:rPr lang="en-US" dirty="0" smtClean="0"/>
              <a:t>,</a:t>
            </a:r>
            <a:r>
              <a:rPr lang="zh-CN" altLang="en-US" dirty="0" smtClean="0"/>
              <a:t>层层递进</a:t>
            </a:r>
            <a:r>
              <a:rPr lang="en-US" dirty="0" smtClean="0"/>
              <a:t>,</a:t>
            </a:r>
            <a:r>
              <a:rPr lang="zh-CN" altLang="en-US" dirty="0" smtClean="0"/>
              <a:t>把苦乐与责任的关系阐述得清晰明了</a:t>
            </a:r>
            <a:r>
              <a:rPr lang="en-US" dirty="0" smtClean="0"/>
              <a:t>,</a:t>
            </a:r>
            <a:r>
              <a:rPr lang="zh-CN" altLang="en-US" dirty="0" smtClean="0"/>
              <a:t>令人信服。同时</a:t>
            </a:r>
            <a:r>
              <a:rPr lang="en-US" dirty="0" smtClean="0"/>
              <a:t>,</a:t>
            </a:r>
            <a:r>
              <a:rPr lang="zh-CN" altLang="en-US" dirty="0" smtClean="0"/>
              <a:t>虽然本文谈的是严肃的话题</a:t>
            </a:r>
            <a:r>
              <a:rPr lang="en-US" dirty="0" smtClean="0"/>
              <a:t>,</a:t>
            </a:r>
            <a:r>
              <a:rPr lang="zh-CN" altLang="en-US" dirty="0" smtClean="0"/>
              <a:t>但由于从人生中的贫、失意、老、死这些常事入手</a:t>
            </a:r>
            <a:r>
              <a:rPr lang="en-US" dirty="0" smtClean="0"/>
              <a:t>,</a:t>
            </a:r>
            <a:r>
              <a:rPr lang="zh-CN" altLang="en-US" dirty="0" smtClean="0"/>
              <a:t>使得文章的语言自然</a:t>
            </a:r>
            <a:r>
              <a:rPr lang="en-US" dirty="0" smtClean="0"/>
              <a:t>,</a:t>
            </a:r>
            <a:r>
              <a:rPr lang="zh-CN" altLang="en-US" dirty="0" smtClean="0"/>
              <a:t>读者易于接受。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价值观探究。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梁启超在本文中列举了许多仁人志士的忧国忧民</a:t>
            </a:r>
            <a:r>
              <a:rPr lang="en-US" dirty="0" smtClean="0"/>
              <a:t>,</a:t>
            </a:r>
            <a:r>
              <a:rPr lang="zh-CN" altLang="en-US" dirty="0" smtClean="0"/>
              <a:t>诸圣诸佛的悲天悯人的事例</a:t>
            </a:r>
            <a:r>
              <a:rPr lang="en-US" dirty="0" smtClean="0"/>
              <a:t>,</a:t>
            </a:r>
            <a:r>
              <a:rPr lang="zh-CN" altLang="en-US" dirty="0" smtClean="0"/>
              <a:t>你怎样看待作者的</a:t>
            </a:r>
            <a:r>
              <a:rPr lang="en-US" dirty="0" smtClean="0"/>
              <a:t>“</a:t>
            </a:r>
            <a:r>
              <a:rPr lang="zh-CN" altLang="en-US" dirty="0" smtClean="0"/>
              <a:t>苦乐观</a:t>
            </a:r>
            <a:r>
              <a:rPr lang="en-US" dirty="0" smtClean="0"/>
              <a:t>”?</a:t>
            </a:r>
            <a:r>
              <a:rPr lang="zh-CN" altLang="en-US" dirty="0" smtClean="0"/>
              <a:t>请结合课文的具体语句来谈谈。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952464" y="928670"/>
            <a:ext cx="10715700" cy="2071702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苦乐观</a:t>
            </a:r>
            <a:r>
              <a:rPr lang="en-US" dirty="0" smtClean="0"/>
              <a:t>”</a:t>
            </a:r>
            <a:r>
              <a:rPr lang="zh-CN" altLang="en-US" dirty="0" smtClean="0"/>
              <a:t>就是对生活中的苦与乐所持的态度</a:t>
            </a:r>
            <a:r>
              <a:rPr lang="en-US" dirty="0" smtClean="0"/>
              <a:t>,</a:t>
            </a:r>
            <a:r>
              <a:rPr lang="zh-CN" altLang="en-US" dirty="0" smtClean="0"/>
              <a:t>从文中摘录表现作者观点的句子</a:t>
            </a:r>
            <a:r>
              <a:rPr lang="en-US" dirty="0" smtClean="0"/>
              <a:t>,</a:t>
            </a:r>
            <a:r>
              <a:rPr lang="zh-CN" altLang="en-US" dirty="0" smtClean="0"/>
              <a:t>与古人的观点进行比较</a:t>
            </a:r>
            <a:r>
              <a:rPr lang="en-US" dirty="0" smtClean="0"/>
              <a:t>,</a:t>
            </a:r>
            <a:r>
              <a:rPr lang="zh-CN" altLang="en-US" dirty="0" smtClean="0"/>
              <a:t>得出自己的结论。</a:t>
            </a:r>
          </a:p>
          <a:p>
            <a:r>
              <a:rPr lang="zh-CN" altLang="en-US" dirty="0" smtClean="0"/>
              <a:t>梁启超认为</a:t>
            </a:r>
            <a:r>
              <a:rPr lang="en-US" dirty="0" smtClean="0"/>
              <a:t>“</a:t>
            </a:r>
            <a:r>
              <a:rPr lang="zh-CN" altLang="en-US" dirty="0" smtClean="0"/>
              <a:t>尽得大的责任</a:t>
            </a:r>
            <a:r>
              <a:rPr lang="en-US" dirty="0" smtClean="0"/>
              <a:t>,</a:t>
            </a:r>
            <a:r>
              <a:rPr lang="zh-CN" altLang="en-US" dirty="0" smtClean="0"/>
              <a:t>就得大快乐</a:t>
            </a:r>
            <a:r>
              <a:rPr lang="en-US" dirty="0" smtClean="0"/>
              <a:t>”“</a:t>
            </a:r>
            <a:r>
              <a:rPr lang="zh-CN" altLang="en-US" dirty="0" smtClean="0"/>
              <a:t>日日在那里尽责任</a:t>
            </a:r>
            <a:r>
              <a:rPr lang="en-US" dirty="0" smtClean="0"/>
              <a:t>,</a:t>
            </a:r>
            <a:r>
              <a:rPr lang="zh-CN" altLang="en-US" dirty="0" smtClean="0"/>
              <a:t>便日日在那里得苦中真乐</a:t>
            </a:r>
            <a:r>
              <a:rPr lang="en-US" dirty="0" smtClean="0"/>
              <a:t>”“</a:t>
            </a:r>
            <a:r>
              <a:rPr lang="zh-CN" altLang="en-US" dirty="0" smtClean="0"/>
              <a:t>责任是要解除了才没有</a:t>
            </a:r>
            <a:r>
              <a:rPr lang="en-US" dirty="0" smtClean="0"/>
              <a:t>,</a:t>
            </a:r>
            <a:r>
              <a:rPr lang="zh-CN" altLang="en-US" dirty="0" smtClean="0"/>
              <a:t>并不是卸了就没有</a:t>
            </a:r>
            <a:r>
              <a:rPr lang="en-US" dirty="0" smtClean="0"/>
              <a:t>”“</a:t>
            </a:r>
            <a:r>
              <a:rPr lang="zh-CN" altLang="en-US" dirty="0" smtClean="0"/>
              <a:t>到了长成</a:t>
            </a:r>
            <a:r>
              <a:rPr lang="en-US" dirty="0" smtClean="0"/>
              <a:t>,</a:t>
            </a:r>
            <a:r>
              <a:rPr lang="zh-CN" altLang="en-US" dirty="0" smtClean="0"/>
              <a:t>那责任自然压在你头上</a:t>
            </a:r>
            <a:r>
              <a:rPr lang="en-US" dirty="0" smtClean="0"/>
              <a:t>,</a:t>
            </a:r>
            <a:r>
              <a:rPr lang="zh-CN" altLang="en-US" dirty="0" smtClean="0"/>
              <a:t>如何能躲</a:t>
            </a:r>
            <a:r>
              <a:rPr lang="en-US" dirty="0" smtClean="0"/>
              <a:t>?</a:t>
            </a:r>
            <a:r>
              <a:rPr lang="zh-CN" altLang="en-US" dirty="0" smtClean="0"/>
              <a:t>不过有大小的分别罢了</a:t>
            </a:r>
            <a:r>
              <a:rPr lang="en-US" dirty="0" smtClean="0"/>
              <a:t>”“</a:t>
            </a:r>
            <a:r>
              <a:rPr lang="zh-CN" altLang="en-US" dirty="0" smtClean="0"/>
              <a:t>你若是要躲</a:t>
            </a:r>
            <a:r>
              <a:rPr lang="en-US" dirty="0" smtClean="0"/>
              <a:t>,</a:t>
            </a:r>
            <a:r>
              <a:rPr lang="zh-CN" altLang="en-US" dirty="0" smtClean="0"/>
              <a:t>倒是自投苦海</a:t>
            </a:r>
            <a:r>
              <a:rPr lang="en-US" dirty="0" smtClean="0"/>
              <a:t>,</a:t>
            </a:r>
            <a:r>
              <a:rPr lang="zh-CN" altLang="en-US" dirty="0" smtClean="0"/>
              <a:t>永远不能解除了</a:t>
            </a:r>
            <a:r>
              <a:rPr lang="en-US" dirty="0" smtClean="0"/>
              <a:t>”“</a:t>
            </a:r>
            <a:r>
              <a:rPr lang="zh-CN" altLang="en-US" dirty="0" smtClean="0"/>
              <a:t>快乐之权操之在己</a:t>
            </a:r>
            <a:r>
              <a:rPr lang="en-US" dirty="0" smtClean="0"/>
              <a:t>”</a:t>
            </a:r>
            <a:r>
              <a:rPr lang="zh-CN" altLang="en-US" dirty="0" smtClean="0"/>
              <a:t>。这些认识超越了古人</a:t>
            </a:r>
            <a:r>
              <a:rPr lang="en-US" dirty="0" smtClean="0"/>
              <a:t>“</a:t>
            </a:r>
            <a:r>
              <a:rPr lang="zh-CN" altLang="en-US" dirty="0" smtClean="0"/>
              <a:t>仁者乐山</a:t>
            </a:r>
            <a:r>
              <a:rPr lang="en-US" dirty="0" smtClean="0"/>
              <a:t>,</a:t>
            </a:r>
            <a:r>
              <a:rPr lang="zh-CN" altLang="en-US" dirty="0" smtClean="0"/>
              <a:t>智者乐水</a:t>
            </a:r>
            <a:r>
              <a:rPr lang="en-US" dirty="0" smtClean="0"/>
              <a:t>”“</a:t>
            </a:r>
            <a:r>
              <a:rPr lang="zh-CN" altLang="en-US" dirty="0" smtClean="0"/>
              <a:t>与民同乐</a:t>
            </a:r>
            <a:r>
              <a:rPr lang="en-US" dirty="0" smtClean="0"/>
              <a:t>”</a:t>
            </a:r>
            <a:r>
              <a:rPr lang="zh-CN" altLang="en-US" dirty="0" smtClean="0"/>
              <a:t>之类的苦乐观</a:t>
            </a:r>
            <a:r>
              <a:rPr lang="en-US" dirty="0" smtClean="0"/>
              <a:t>,</a:t>
            </a:r>
            <a:r>
              <a:rPr lang="zh-CN" altLang="en-US" dirty="0" smtClean="0"/>
              <a:t>将承担社会责任、完成社会责任作为一件最大的乐事来谈</a:t>
            </a:r>
            <a:r>
              <a:rPr lang="en-US" dirty="0" smtClean="0"/>
              <a:t>,</a:t>
            </a:r>
            <a:r>
              <a:rPr lang="zh-CN" altLang="en-US" dirty="0" smtClean="0"/>
              <a:t>反映了作者积极进取的人生观。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读完全文</a:t>
            </a:r>
            <a:r>
              <a:rPr lang="en-US" dirty="0" smtClean="0"/>
              <a:t>,</a:t>
            </a:r>
            <a:r>
              <a:rPr lang="zh-CN" altLang="en-US" dirty="0" smtClean="0"/>
              <a:t>你觉得作为一名青年学生对家庭、社会、国家应负有怎样的责任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57190" y="1000108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略。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语言积累。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请说出日常生活中与</a:t>
            </a:r>
            <a:r>
              <a:rPr lang="en-US" dirty="0" smtClean="0"/>
              <a:t>“</a:t>
            </a:r>
            <a:r>
              <a:rPr lang="zh-CN" altLang="en-US" dirty="0" smtClean="0"/>
              <a:t>苦</a:t>
            </a:r>
            <a:r>
              <a:rPr lang="en-US" dirty="0" smtClean="0"/>
              <a:t>”“</a:t>
            </a:r>
            <a:r>
              <a:rPr lang="zh-CN" altLang="en-US" dirty="0" smtClean="0"/>
              <a:t>乐</a:t>
            </a:r>
            <a:r>
              <a:rPr lang="en-US" dirty="0" smtClean="0"/>
              <a:t>”</a:t>
            </a:r>
            <a:r>
              <a:rPr lang="zh-CN" altLang="en-US" dirty="0" smtClean="0"/>
              <a:t>相关的词语、俗语、谚语。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明确作者观点</a:t>
            </a:r>
            <a:r>
              <a:rPr lang="en-US" dirty="0" smtClean="0"/>
              <a:t>,</a:t>
            </a:r>
            <a:r>
              <a:rPr lang="zh-CN" altLang="en-US" dirty="0" smtClean="0"/>
              <a:t>理清文章脉络。把握作者展开论点的论证过程</a:t>
            </a:r>
            <a:r>
              <a:rPr lang="en-US" dirty="0" smtClean="0"/>
              <a:t>,</a:t>
            </a:r>
            <a:r>
              <a:rPr lang="zh-CN" altLang="en-US" dirty="0" smtClean="0"/>
              <a:t>学习本文严密的论证方式。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学习作者凝重轻灵、简洁流畅的语言风格。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领会作者对人生价值的思考。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树立对家庭、社会、国家、自己的责任感。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5000636"/>
            <a:ext cx="10572824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学习作者凝重轻灵、简洁流畅的语言风格。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928670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知足常乐、苦尽甘来、苦中作乐、先苦后甜</a:t>
            </a:r>
            <a:r>
              <a:rPr lang="en-US" dirty="0" smtClean="0"/>
              <a:t>;</a:t>
            </a:r>
            <a:r>
              <a:rPr lang="zh-CN" altLang="en-US" dirty="0" smtClean="0"/>
              <a:t>一分耕耘</a:t>
            </a:r>
            <a:r>
              <a:rPr lang="en-US" dirty="0" smtClean="0"/>
              <a:t>,</a:t>
            </a:r>
            <a:r>
              <a:rPr lang="zh-CN" altLang="en-US" dirty="0" smtClean="0"/>
              <a:t>一分收获</a:t>
            </a:r>
            <a:r>
              <a:rPr lang="en-US" dirty="0" smtClean="0"/>
              <a:t>;</a:t>
            </a:r>
            <a:r>
              <a:rPr lang="zh-CN" altLang="en-US" dirty="0" smtClean="0"/>
              <a:t>书山有路勤为径</a:t>
            </a:r>
            <a:r>
              <a:rPr lang="en-US" dirty="0" smtClean="0"/>
              <a:t>,</a:t>
            </a:r>
            <a:r>
              <a:rPr lang="zh-CN" altLang="en-US" dirty="0" smtClean="0"/>
              <a:t>学海无涯苦作舟</a:t>
            </a:r>
            <a:r>
              <a:rPr lang="en-US" dirty="0" smtClean="0"/>
              <a:t>……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整理一些关于责任的名言佳句</a:t>
            </a:r>
            <a:r>
              <a:rPr lang="en-US" dirty="0" smtClean="0"/>
              <a:t>,</a:t>
            </a:r>
            <a:r>
              <a:rPr lang="zh-CN" altLang="en-US" dirty="0" smtClean="0"/>
              <a:t>解释其字面意义</a:t>
            </a:r>
            <a:r>
              <a:rPr lang="en-US" dirty="0" smtClean="0"/>
              <a:t>,</a:t>
            </a:r>
            <a:r>
              <a:rPr lang="zh-CN" altLang="en-US" dirty="0" smtClean="0"/>
              <a:t>并举例说明</a:t>
            </a:r>
            <a:r>
              <a:rPr lang="en-US" dirty="0" smtClean="0"/>
              <a:t>(</a:t>
            </a:r>
            <a:r>
              <a:rPr lang="zh-CN" altLang="en-US" dirty="0" smtClean="0"/>
              <a:t>可引用历史人物、生活实例或词语</a:t>
            </a:r>
            <a:r>
              <a:rPr lang="en-US" dirty="0" smtClean="0"/>
              <a:t>)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0" y="928670"/>
            <a:ext cx="11668164" cy="857256"/>
          </a:xfrm>
        </p:spPr>
        <p:txBody>
          <a:bodyPr/>
          <a:lstStyle/>
          <a:p>
            <a:r>
              <a:rPr lang="zh-CN" altLang="en-US" dirty="0" smtClean="0"/>
              <a:t>可以回忆历史书中学过的知识或者在平时读书的过程中积累的知识。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孔子</a:t>
            </a:r>
            <a:r>
              <a:rPr lang="en-US" dirty="0" smtClean="0"/>
              <a:t>:</a:t>
            </a:r>
            <a:r>
              <a:rPr lang="zh-CN" altLang="en-US" dirty="0" smtClean="0"/>
              <a:t>无入而不自得。</a:t>
            </a:r>
          </a:p>
          <a:p>
            <a:r>
              <a:rPr lang="zh-CN" altLang="en-US" dirty="0" smtClean="0"/>
              <a:t>意义</a:t>
            </a:r>
            <a:r>
              <a:rPr lang="en-US" dirty="0" smtClean="0"/>
              <a:t>:</a:t>
            </a:r>
            <a:r>
              <a:rPr lang="zh-CN" altLang="en-US" dirty="0" smtClean="0"/>
              <a:t>无论到了什么境地</a:t>
            </a:r>
            <a:r>
              <a:rPr lang="en-US" dirty="0" smtClean="0"/>
              <a:t>,</a:t>
            </a:r>
            <a:r>
              <a:rPr lang="zh-CN" altLang="en-US" dirty="0" smtClean="0"/>
              <a:t>没有不自由自在的。</a:t>
            </a:r>
          </a:p>
          <a:p>
            <a:r>
              <a:rPr lang="zh-CN" altLang="en-US" dirty="0" smtClean="0"/>
              <a:t>举例</a:t>
            </a:r>
            <a:r>
              <a:rPr lang="en-US" dirty="0" smtClean="0"/>
              <a:t>:</a:t>
            </a:r>
            <a:r>
              <a:rPr lang="zh-CN" altLang="en-US" dirty="0" smtClean="0"/>
              <a:t>如安贫乐道的颜回、笑口常开的弥勒佛</a:t>
            </a:r>
            <a:r>
              <a:rPr lang="en-US" dirty="0" smtClean="0"/>
              <a:t>……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孟子</a:t>
            </a:r>
            <a:r>
              <a:rPr lang="en-US" dirty="0" smtClean="0"/>
              <a:t>:</a:t>
            </a:r>
            <a:r>
              <a:rPr lang="zh-CN" altLang="en-US" dirty="0" smtClean="0"/>
              <a:t>君子有终身之忧。</a:t>
            </a:r>
          </a:p>
          <a:p>
            <a:r>
              <a:rPr lang="zh-CN" altLang="en-US" dirty="0" smtClean="0"/>
              <a:t>意义</a:t>
            </a:r>
            <a:r>
              <a:rPr lang="en-US" dirty="0" smtClean="0"/>
              <a:t>:</a:t>
            </a:r>
            <a:r>
              <a:rPr lang="zh-CN" altLang="en-US" dirty="0" smtClean="0"/>
              <a:t>君子一生都有尚未尽完责任的忧虑。</a:t>
            </a:r>
          </a:p>
          <a:p>
            <a:r>
              <a:rPr lang="zh-CN" altLang="en-US" dirty="0" smtClean="0"/>
              <a:t>举例</a:t>
            </a:r>
            <a:r>
              <a:rPr lang="en-US" dirty="0" smtClean="0"/>
              <a:t>:</a:t>
            </a:r>
            <a:r>
              <a:rPr lang="zh-CN" altLang="en-US" dirty="0" smtClean="0"/>
              <a:t>孟子</a:t>
            </a:r>
            <a:r>
              <a:rPr lang="en-US" dirty="0" smtClean="0"/>
              <a:t>——</a:t>
            </a:r>
            <a:r>
              <a:rPr lang="zh-CN" altLang="en-US" dirty="0" smtClean="0"/>
              <a:t>生于忧患</a:t>
            </a:r>
            <a:r>
              <a:rPr lang="en-US" dirty="0" smtClean="0"/>
              <a:t>,</a:t>
            </a:r>
            <a:r>
              <a:rPr lang="zh-CN" altLang="en-US" dirty="0" smtClean="0"/>
              <a:t>死于安乐。</a:t>
            </a:r>
          </a:p>
          <a:p>
            <a:r>
              <a:rPr lang="zh-CN" altLang="en-US" dirty="0" smtClean="0"/>
              <a:t>孙中山</a:t>
            </a:r>
            <a:r>
              <a:rPr lang="en-US" dirty="0" smtClean="0"/>
              <a:t>——</a:t>
            </a:r>
            <a:r>
              <a:rPr lang="zh-CN" altLang="en-US" dirty="0" smtClean="0"/>
              <a:t>革命尚未成功</a:t>
            </a:r>
            <a:r>
              <a:rPr lang="en-US" dirty="0" smtClean="0"/>
              <a:t>,</a:t>
            </a:r>
            <a:r>
              <a:rPr lang="zh-CN" altLang="en-US" dirty="0" smtClean="0"/>
              <a:t>同志仍须努力</a:t>
            </a:r>
            <a:r>
              <a:rPr lang="en-US" dirty="0" smtClean="0"/>
              <a:t>……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0" y="857232"/>
            <a:ext cx="11668164" cy="857256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dirty="0" smtClean="0"/>
              <a:t>3)</a:t>
            </a:r>
            <a:r>
              <a:rPr lang="zh-CN" altLang="en-US" dirty="0" smtClean="0"/>
              <a:t>曾子</a:t>
            </a:r>
            <a:r>
              <a:rPr lang="en-US" dirty="0" smtClean="0"/>
              <a:t>:</a:t>
            </a:r>
            <a:r>
              <a:rPr lang="zh-CN" altLang="en-US" dirty="0" smtClean="0"/>
              <a:t>任重而道远。</a:t>
            </a:r>
          </a:p>
          <a:p>
            <a:r>
              <a:rPr lang="zh-CN" altLang="en-US" dirty="0" smtClean="0"/>
              <a:t>意义</a:t>
            </a:r>
            <a:r>
              <a:rPr lang="en-US" dirty="0" smtClean="0"/>
              <a:t>:</a:t>
            </a:r>
            <a:r>
              <a:rPr lang="zh-CN" altLang="en-US" dirty="0" smtClean="0"/>
              <a:t>任务繁重</a:t>
            </a:r>
            <a:r>
              <a:rPr lang="en-US" dirty="0" smtClean="0"/>
              <a:t>,</a:t>
            </a:r>
            <a:r>
              <a:rPr lang="zh-CN" altLang="en-US" dirty="0" smtClean="0"/>
              <a:t>道路遥远。比喻责任重大而艰巨。</a:t>
            </a:r>
          </a:p>
          <a:p>
            <a:r>
              <a:rPr lang="zh-CN" altLang="en-US" dirty="0" smtClean="0"/>
              <a:t>举例</a:t>
            </a:r>
            <a:r>
              <a:rPr lang="en-US" dirty="0" smtClean="0"/>
              <a:t>:</a:t>
            </a:r>
            <a:r>
              <a:rPr lang="zh-CN" altLang="en-US" dirty="0" smtClean="0"/>
              <a:t>诸葛亮</a:t>
            </a:r>
            <a:r>
              <a:rPr lang="en-US" dirty="0" smtClean="0"/>
              <a:t>——</a:t>
            </a:r>
            <a:r>
              <a:rPr lang="zh-CN" altLang="en-US" dirty="0" smtClean="0"/>
              <a:t>鞠躬尽瘁</a:t>
            </a:r>
            <a:r>
              <a:rPr lang="en-US" dirty="0" smtClean="0"/>
              <a:t>,</a:t>
            </a:r>
            <a:r>
              <a:rPr lang="zh-CN" altLang="en-US" dirty="0" smtClean="0"/>
              <a:t>死而后已。</a:t>
            </a:r>
          </a:p>
          <a:p>
            <a:r>
              <a:rPr lang="zh-CN" altLang="en-US" dirty="0" smtClean="0"/>
              <a:t>父母终身为子女付出的那份</a:t>
            </a:r>
            <a:r>
              <a:rPr lang="en-US" dirty="0" smtClean="0"/>
              <a:t>“</a:t>
            </a:r>
            <a:r>
              <a:rPr lang="zh-CN" altLang="en-US" dirty="0" smtClean="0"/>
              <a:t>无私的爱</a:t>
            </a:r>
            <a:r>
              <a:rPr lang="en-US" dirty="0" smtClean="0"/>
              <a:t>”……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范仲淹</a:t>
            </a:r>
            <a:r>
              <a:rPr lang="en-US" dirty="0" smtClean="0"/>
              <a:t>:</a:t>
            </a:r>
            <a:r>
              <a:rPr lang="zh-CN" altLang="en-US" dirty="0" smtClean="0"/>
              <a:t>先天下之忧而忧</a:t>
            </a:r>
            <a:r>
              <a:rPr lang="en-US" dirty="0" smtClean="0"/>
              <a:t>,</a:t>
            </a:r>
            <a:r>
              <a:rPr lang="zh-CN" altLang="en-US" dirty="0" smtClean="0"/>
              <a:t>后天下之乐而乐。</a:t>
            </a:r>
          </a:p>
          <a:p>
            <a:r>
              <a:rPr lang="zh-CN" altLang="en-US" dirty="0" smtClean="0"/>
              <a:t>意义</a:t>
            </a:r>
            <a:r>
              <a:rPr lang="en-US" dirty="0" smtClean="0"/>
              <a:t>:</a:t>
            </a:r>
            <a:r>
              <a:rPr lang="zh-CN" altLang="en-US" dirty="0" smtClean="0"/>
              <a:t>在天下人都尚未忧虑之前</a:t>
            </a:r>
            <a:r>
              <a:rPr lang="en-US" dirty="0" smtClean="0"/>
              <a:t>,</a:t>
            </a:r>
            <a:r>
              <a:rPr lang="zh-CN" altLang="en-US" dirty="0" smtClean="0"/>
              <a:t>就先忧虑</a:t>
            </a:r>
            <a:r>
              <a:rPr lang="en-US" dirty="0" smtClean="0"/>
              <a:t>;</a:t>
            </a:r>
            <a:r>
              <a:rPr lang="zh-CN" altLang="en-US" dirty="0" smtClean="0"/>
              <a:t>在天下人都觉得快乐之后</a:t>
            </a:r>
            <a:r>
              <a:rPr lang="en-US" dirty="0" smtClean="0"/>
              <a:t>,</a:t>
            </a:r>
            <a:r>
              <a:rPr lang="zh-CN" altLang="en-US" dirty="0" smtClean="0"/>
              <a:t>才觉快乐。</a:t>
            </a:r>
          </a:p>
          <a:p>
            <a:r>
              <a:rPr lang="zh-CN" altLang="en-US" dirty="0" smtClean="0"/>
              <a:t>举例</a:t>
            </a:r>
            <a:r>
              <a:rPr lang="en-US" dirty="0" smtClean="0"/>
              <a:t>:</a:t>
            </a:r>
            <a:r>
              <a:rPr lang="zh-CN" altLang="en-US" dirty="0" smtClean="0"/>
              <a:t>大禹治水</a:t>
            </a:r>
            <a:r>
              <a:rPr lang="en-US" dirty="0" smtClean="0"/>
              <a:t>……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●备选问题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快乐之权操之在己</a:t>
            </a:r>
            <a:r>
              <a:rPr lang="en-US" dirty="0" smtClean="0"/>
              <a:t>”</a:t>
            </a:r>
            <a:r>
              <a:rPr lang="zh-CN" altLang="en-US" dirty="0" smtClean="0"/>
              <a:t>这句话的意思是快乐的权利掌握在自己的手中。请结合自己的亲身体验</a:t>
            </a:r>
            <a:r>
              <a:rPr lang="en-US" dirty="0" smtClean="0"/>
              <a:t>,</a:t>
            </a:r>
            <a:r>
              <a:rPr lang="zh-CN" altLang="en-US" dirty="0" smtClean="0"/>
              <a:t>谈谈你对这句话的理解。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快乐的钥匙掌握在自己的手里</a:t>
            </a:r>
            <a:r>
              <a:rPr lang="en-US" dirty="0" smtClean="0"/>
              <a:t>,</a:t>
            </a:r>
            <a:r>
              <a:rPr lang="zh-CN" altLang="en-US" dirty="0" smtClean="0"/>
              <a:t>要想让自己快乐</a:t>
            </a:r>
            <a:r>
              <a:rPr lang="en-US" dirty="0" smtClean="0"/>
              <a:t>,</a:t>
            </a:r>
            <a:r>
              <a:rPr lang="zh-CN" altLang="en-US" dirty="0" smtClean="0"/>
              <a:t>就要努力担负起应承担的责任并做好它</a:t>
            </a:r>
            <a:r>
              <a:rPr lang="en-US" dirty="0" smtClean="0"/>
              <a:t>,</a:t>
            </a:r>
            <a:r>
              <a:rPr lang="zh-CN" altLang="en-US" dirty="0" smtClean="0"/>
              <a:t>这样才会有一种存在感和自豪感。例如</a:t>
            </a:r>
            <a:r>
              <a:rPr lang="en-US" dirty="0" smtClean="0"/>
              <a:t>:</a:t>
            </a:r>
            <a:r>
              <a:rPr lang="zh-CN" altLang="en-US" dirty="0" smtClean="0"/>
              <a:t>在平时的学习过程中</a:t>
            </a:r>
            <a:r>
              <a:rPr lang="en-US" dirty="0" smtClean="0"/>
              <a:t>,</a:t>
            </a:r>
            <a:r>
              <a:rPr lang="zh-CN" altLang="en-US" dirty="0" smtClean="0"/>
              <a:t>面临的一个个学习任务就是我们的责任</a:t>
            </a:r>
            <a:r>
              <a:rPr lang="en-US" dirty="0" smtClean="0"/>
              <a:t>,</a:t>
            </a:r>
            <a:r>
              <a:rPr lang="zh-CN" altLang="en-US" dirty="0" smtClean="0"/>
              <a:t>完成这些责任要付出一定的辛苦</a:t>
            </a:r>
            <a:r>
              <a:rPr lang="en-US" dirty="0" smtClean="0"/>
              <a:t>,</a:t>
            </a:r>
            <a:r>
              <a:rPr lang="zh-CN" altLang="en-US" dirty="0" smtClean="0"/>
              <a:t>但是</a:t>
            </a:r>
            <a:r>
              <a:rPr lang="en-US" dirty="0" smtClean="0"/>
              <a:t>,</a:t>
            </a:r>
            <a:r>
              <a:rPr lang="zh-CN" altLang="en-US" dirty="0" smtClean="0"/>
              <a:t>不付出就无法得到成长的快乐。逃避责任</a:t>
            </a:r>
            <a:r>
              <a:rPr lang="en-US" dirty="0" smtClean="0"/>
              <a:t>,</a:t>
            </a:r>
            <a:r>
              <a:rPr lang="zh-CN" altLang="en-US" dirty="0" smtClean="0"/>
              <a:t>不去面对</a:t>
            </a:r>
            <a:r>
              <a:rPr lang="en-US" dirty="0" smtClean="0"/>
              <a:t>,</a:t>
            </a:r>
            <a:r>
              <a:rPr lang="zh-CN" altLang="en-US" dirty="0" smtClean="0"/>
              <a:t>不努力学习</a:t>
            </a:r>
            <a:r>
              <a:rPr lang="en-US" dirty="0" smtClean="0"/>
              <a:t>,</a:t>
            </a:r>
            <a:r>
              <a:rPr lang="zh-CN" altLang="en-US" dirty="0" smtClean="0"/>
              <a:t>就会为得不到知识和无法成长而痛苦。因此</a:t>
            </a:r>
            <a:r>
              <a:rPr lang="en-US" dirty="0" smtClean="0"/>
              <a:t>,</a:t>
            </a:r>
            <a:r>
              <a:rPr lang="zh-CN" altLang="en-US" dirty="0" smtClean="0"/>
              <a:t>决定自己快乐与否的权利在自己手上</a:t>
            </a:r>
            <a:r>
              <a:rPr lang="en-US" dirty="0" smtClean="0"/>
              <a:t>,</a:t>
            </a:r>
            <a:r>
              <a:rPr lang="zh-CN" altLang="en-US" dirty="0" smtClean="0"/>
              <a:t>取决于自己是否担得起责任。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</a:t>
            </a:r>
            <a:r>
              <a:rPr lang="zh-CN" altLang="en-US" dirty="0" smtClean="0"/>
              <a:t>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完成下图。</a:t>
            </a:r>
          </a:p>
          <a:p>
            <a:endParaRPr lang="zh-CN" alt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381092" y="2786058"/>
          <a:ext cx="9385300" cy="2165350"/>
        </p:xfrm>
        <a:graphic>
          <a:graphicData uri="http://schemas.openxmlformats.org/presentationml/2006/ole">
            <p:oleObj spid="_x0000_s1026" name="文档" r:id="rId3" imgW="10016271" imgH="2341800" progId="Word.Document.12">
              <p:embed/>
            </p:oleObj>
          </a:graphicData>
        </a:graphic>
      </p:graphicFrame>
      <p:sp>
        <p:nvSpPr>
          <p:cNvPr id="5" name="文本占位符 2"/>
          <p:cNvSpPr txBox="1">
            <a:spLocks/>
          </p:cNvSpPr>
          <p:nvPr/>
        </p:nvSpPr>
        <p:spPr>
          <a:xfrm>
            <a:off x="4405258" y="2571744"/>
            <a:ext cx="2333684" cy="85725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负责任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7096132" y="3143248"/>
            <a:ext cx="2333684" cy="85725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逃避责任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6986550" y="2571744"/>
            <a:ext cx="2333684" cy="85725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用于复制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4310050" y="3143248"/>
            <a:ext cx="2333684" cy="85725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尽责任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8" grpId="0" build="p"/>
      <p:bldP spid="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930014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梁启超名言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男儿志兮天下事</a:t>
            </a:r>
            <a:r>
              <a:rPr lang="en-US" dirty="0" smtClean="0"/>
              <a:t>,</a:t>
            </a:r>
            <a:r>
              <a:rPr lang="zh-CN" altLang="en-US" dirty="0" smtClean="0"/>
              <a:t>但有进兮不有止</a:t>
            </a:r>
            <a:r>
              <a:rPr lang="en-US" dirty="0" smtClean="0"/>
              <a:t>,</a:t>
            </a:r>
            <a:r>
              <a:rPr lang="zh-CN" altLang="en-US" dirty="0" smtClean="0"/>
              <a:t>言志已酬便无志。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世界之运</a:t>
            </a:r>
            <a:r>
              <a:rPr lang="en-US" dirty="0" smtClean="0"/>
              <a:t>,</a:t>
            </a:r>
            <a:r>
              <a:rPr lang="zh-CN" altLang="en-US" dirty="0" smtClean="0"/>
              <a:t>由乱而进于平</a:t>
            </a:r>
            <a:r>
              <a:rPr lang="en-US" dirty="0" smtClean="0"/>
              <a:t>,</a:t>
            </a:r>
            <a:r>
              <a:rPr lang="zh-CN" altLang="en-US" dirty="0" smtClean="0"/>
              <a:t>胜败之原</a:t>
            </a:r>
            <a:r>
              <a:rPr lang="en-US" dirty="0" smtClean="0"/>
              <a:t>,</a:t>
            </a:r>
            <a:r>
              <a:rPr lang="zh-CN" altLang="en-US" dirty="0" smtClean="0"/>
              <a:t>由力而趋于智</a:t>
            </a:r>
            <a:r>
              <a:rPr lang="en-US" dirty="0" smtClean="0"/>
              <a:t>,</a:t>
            </a:r>
            <a:r>
              <a:rPr lang="zh-CN" altLang="en-US" dirty="0" smtClean="0"/>
              <a:t>故言自强于今日</a:t>
            </a:r>
            <a:r>
              <a:rPr lang="en-US" dirty="0" smtClean="0"/>
              <a:t>,</a:t>
            </a:r>
            <a:r>
              <a:rPr lang="zh-CN" altLang="en-US" dirty="0" smtClean="0"/>
              <a:t>以开民智为第一义。亡而存之</a:t>
            </a:r>
            <a:r>
              <a:rPr lang="en-US" dirty="0" smtClean="0"/>
              <a:t>,</a:t>
            </a:r>
            <a:r>
              <a:rPr lang="zh-CN" altLang="en-US" dirty="0" smtClean="0"/>
              <a:t>废而举之</a:t>
            </a:r>
            <a:r>
              <a:rPr lang="en-US" dirty="0" smtClean="0"/>
              <a:t>,</a:t>
            </a:r>
            <a:r>
              <a:rPr lang="zh-CN" altLang="en-US" dirty="0" smtClean="0"/>
              <a:t>愚而智之</a:t>
            </a:r>
            <a:r>
              <a:rPr lang="en-US" dirty="0" smtClean="0"/>
              <a:t>,</a:t>
            </a:r>
            <a:r>
              <a:rPr lang="zh-CN" altLang="en-US" dirty="0" smtClean="0"/>
              <a:t>弱而强之。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少年智则国智</a:t>
            </a:r>
            <a:r>
              <a:rPr lang="en-US" dirty="0" smtClean="0"/>
              <a:t>,</a:t>
            </a:r>
            <a:r>
              <a:rPr lang="zh-CN" altLang="en-US" dirty="0" smtClean="0"/>
              <a:t>少年富则国富</a:t>
            </a:r>
            <a:r>
              <a:rPr lang="en-US" dirty="0" smtClean="0"/>
              <a:t>,</a:t>
            </a:r>
            <a:r>
              <a:rPr lang="zh-CN" altLang="en-US" dirty="0" smtClean="0"/>
              <a:t>少年强则国强</a:t>
            </a:r>
            <a:r>
              <a:rPr lang="en-US" dirty="0" smtClean="0"/>
              <a:t>,</a:t>
            </a:r>
            <a:r>
              <a:rPr lang="zh-CN" altLang="en-US" dirty="0" smtClean="0"/>
              <a:t>少年独立则国独立</a:t>
            </a:r>
            <a:r>
              <a:rPr lang="en-US" dirty="0" smtClean="0"/>
              <a:t>,</a:t>
            </a:r>
            <a:r>
              <a:rPr lang="zh-CN" altLang="en-US" dirty="0" smtClean="0"/>
              <a:t>少年自由则国自由</a:t>
            </a:r>
            <a:r>
              <a:rPr lang="en-US" dirty="0" smtClean="0"/>
              <a:t>,</a:t>
            </a:r>
            <a:r>
              <a:rPr lang="zh-CN" altLang="en-US" dirty="0" smtClean="0"/>
              <a:t>少年进步则国进步</a:t>
            </a:r>
            <a:r>
              <a:rPr lang="en-US" dirty="0" smtClean="0"/>
              <a:t>,</a:t>
            </a:r>
            <a:r>
              <a:rPr lang="zh-CN" altLang="en-US" dirty="0" smtClean="0"/>
              <a:t>少年胜于欧洲则国胜于欧洲</a:t>
            </a:r>
            <a:r>
              <a:rPr lang="en-US" dirty="0" smtClean="0"/>
              <a:t>,</a:t>
            </a:r>
            <a:r>
              <a:rPr lang="zh-CN" altLang="en-US" dirty="0" smtClean="0"/>
              <a:t>少年雄于地球则国雄于地球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磊磊落落</a:t>
            </a:r>
            <a:r>
              <a:rPr lang="en-US" dirty="0" smtClean="0"/>
              <a:t>,</a:t>
            </a:r>
            <a:r>
              <a:rPr lang="zh-CN" altLang="en-US" dirty="0" smtClean="0"/>
              <a:t>独往独来</a:t>
            </a:r>
            <a:r>
              <a:rPr lang="en-US" dirty="0" smtClean="0"/>
              <a:t>,</a:t>
            </a:r>
            <a:r>
              <a:rPr lang="zh-CN" altLang="en-US" dirty="0" smtClean="0"/>
              <a:t>大丈夫之志也</a:t>
            </a:r>
            <a:r>
              <a:rPr lang="en-US" dirty="0" smtClean="0"/>
              <a:t>,</a:t>
            </a:r>
            <a:r>
              <a:rPr lang="zh-CN" altLang="en-US" dirty="0" smtClean="0"/>
              <a:t>大丈夫之行也。</a:t>
            </a:r>
          </a:p>
          <a:p>
            <a:r>
              <a:rPr lang="en-US" dirty="0" smtClean="0"/>
              <a:t>5.</a:t>
            </a:r>
            <a:r>
              <a:rPr lang="zh-CN" altLang="en-US" dirty="0" smtClean="0"/>
              <a:t>凡做事</a:t>
            </a:r>
            <a:r>
              <a:rPr lang="en-US" dirty="0" smtClean="0"/>
              <a:t>,</a:t>
            </a:r>
            <a:r>
              <a:rPr lang="zh-CN" altLang="en-US" dirty="0" smtClean="0"/>
              <a:t>将成功之时</a:t>
            </a:r>
            <a:r>
              <a:rPr lang="en-US" dirty="0" smtClean="0"/>
              <a:t>,</a:t>
            </a:r>
            <a:r>
              <a:rPr lang="zh-CN" altLang="en-US" dirty="0" smtClean="0"/>
              <a:t>其困难最甚。行百里者半九十</a:t>
            </a:r>
            <a:r>
              <a:rPr lang="en-US" dirty="0" smtClean="0"/>
              <a:t>,</a:t>
            </a:r>
            <a:r>
              <a:rPr lang="zh-CN" altLang="en-US" dirty="0" smtClean="0"/>
              <a:t>有志当世之务者</a:t>
            </a:r>
            <a:r>
              <a:rPr lang="en-US" dirty="0" smtClean="0"/>
              <a:t>,</a:t>
            </a:r>
            <a:r>
              <a:rPr lang="zh-CN" altLang="en-US" dirty="0" smtClean="0"/>
              <a:t>不可不戒</a:t>
            </a:r>
            <a:r>
              <a:rPr lang="en-US" dirty="0" smtClean="0"/>
              <a:t>,</a:t>
            </a:r>
            <a:r>
              <a:rPr lang="zh-CN" altLang="en-US" dirty="0" smtClean="0"/>
              <a:t>不可不勉。</a:t>
            </a:r>
          </a:p>
          <a:p>
            <a:r>
              <a:rPr lang="en-US" dirty="0" smtClean="0"/>
              <a:t>6.</a:t>
            </a:r>
            <a:r>
              <a:rPr lang="zh-CN" altLang="en-US" dirty="0" smtClean="0"/>
              <a:t>患难困苦</a:t>
            </a:r>
            <a:r>
              <a:rPr lang="en-US" dirty="0" smtClean="0"/>
              <a:t>,</a:t>
            </a:r>
            <a:r>
              <a:rPr lang="zh-CN" altLang="en-US" dirty="0" smtClean="0"/>
              <a:t>是磨炼人格之最高学校。</a:t>
            </a:r>
          </a:p>
          <a:p>
            <a:r>
              <a:rPr lang="en-US" dirty="0" smtClean="0"/>
              <a:t>7.</a:t>
            </a:r>
            <a:r>
              <a:rPr lang="zh-CN" altLang="en-US" dirty="0" smtClean="0"/>
              <a:t>心口如一</a:t>
            </a:r>
            <a:r>
              <a:rPr lang="en-US" dirty="0" smtClean="0"/>
              <a:t>,</a:t>
            </a:r>
            <a:r>
              <a:rPr lang="zh-CN" altLang="en-US" dirty="0" smtClean="0"/>
              <a:t>犹不失为光明磊落丈夫之行也。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287204" cy="4357718"/>
          </a:xfrm>
        </p:spPr>
        <p:txBody>
          <a:bodyPr/>
          <a:lstStyle/>
          <a:p>
            <a:r>
              <a:rPr lang="zh-CN" altLang="en-US" dirty="0" smtClean="0"/>
              <a:t>　上节课我们把握了文章的主要内容</a:t>
            </a:r>
            <a:r>
              <a:rPr lang="en-US" dirty="0" smtClean="0"/>
              <a:t>,</a:t>
            </a:r>
            <a:r>
              <a:rPr lang="zh-CN" altLang="en-US" dirty="0" smtClean="0"/>
              <a:t>理解了作者严密的论证过程。这节课我们将欣赏作者的语言风格</a:t>
            </a:r>
            <a:r>
              <a:rPr lang="en-US" dirty="0" smtClean="0"/>
              <a:t>,</a:t>
            </a:r>
            <a:r>
              <a:rPr lang="zh-CN" altLang="en-US" dirty="0" smtClean="0"/>
              <a:t>本文语言像是和读者对话一样</a:t>
            </a:r>
            <a:r>
              <a:rPr lang="en-US" dirty="0" smtClean="0"/>
              <a:t>,</a:t>
            </a:r>
            <a:r>
              <a:rPr lang="zh-CN" altLang="en-US" dirty="0" smtClean="0"/>
              <a:t>娓娓道来。这节课</a:t>
            </a:r>
            <a:r>
              <a:rPr lang="en-US" dirty="0" smtClean="0"/>
              <a:t>,</a:t>
            </a:r>
            <a:r>
              <a:rPr lang="zh-CN" altLang="en-US" dirty="0" smtClean="0"/>
              <a:t>就让我们通过阅读去体会这种写作风格</a:t>
            </a:r>
            <a:r>
              <a:rPr lang="en-US" dirty="0" smtClean="0"/>
              <a:t>,</a:t>
            </a:r>
            <a:r>
              <a:rPr lang="zh-CN" altLang="en-US" dirty="0" smtClean="0"/>
              <a:t>并通过思考让自己的思想进行洗礼。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501386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本文选自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    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作者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是近代资产阶级改良主义者、学者</a:t>
            </a:r>
            <a:r>
              <a:rPr lang="en-US" dirty="0" smtClean="0"/>
              <a:t>,</a:t>
            </a:r>
            <a:r>
              <a:rPr lang="zh-CN" altLang="en-US" dirty="0" smtClean="0"/>
              <a:t>字卓如</a:t>
            </a:r>
            <a:r>
              <a:rPr lang="en-US" dirty="0" smtClean="0"/>
              <a:t>,</a:t>
            </a:r>
            <a:r>
              <a:rPr lang="zh-CN" altLang="en-US" dirty="0" smtClean="0"/>
              <a:t>号任公</a:t>
            </a:r>
            <a:r>
              <a:rPr lang="en-US" dirty="0" smtClean="0"/>
              <a:t>,</a:t>
            </a:r>
            <a:r>
              <a:rPr lang="zh-CN" altLang="en-US" dirty="0" smtClean="0"/>
              <a:t>别号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3881422" y="1000108"/>
            <a:ext cx="2214578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宋体" pitchFamily="2" charset="-122"/>
                <a:ea typeface="华文宋体" pitchFamily="2" charset="-122"/>
              </a:rPr>
              <a:t>饮冰室合集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宋体" pitchFamily="2" charset="-122"/>
              <a:ea typeface="华文宋体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7096132" y="1071546"/>
            <a:ext cx="2214578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宋体" pitchFamily="2" charset="-122"/>
                <a:ea typeface="华文宋体" pitchFamily="2" charset="-122"/>
              </a:rPr>
              <a:t>梁启超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宋体" pitchFamily="2" charset="-122"/>
              <a:ea typeface="华文宋体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7024694" y="1714488"/>
            <a:ext cx="2214578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宋体" pitchFamily="2" charset="-122"/>
                <a:ea typeface="华文宋体" pitchFamily="2" charset="-122"/>
              </a:rPr>
              <a:t>饮冰室主人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宋体" pitchFamily="2" charset="-122"/>
              <a:ea typeface="华文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501386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请指出下列句子所使用的修辞手法。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人生什么事最苦呢</a:t>
            </a:r>
            <a:r>
              <a:rPr lang="en-US" dirty="0" smtClean="0"/>
              <a:t>?</a:t>
            </a:r>
            <a:r>
              <a:rPr lang="zh-CN" altLang="en-US" dirty="0" smtClean="0"/>
              <a:t>贫吗</a:t>
            </a:r>
            <a:r>
              <a:rPr lang="en-US" dirty="0" smtClean="0"/>
              <a:t>?</a:t>
            </a:r>
            <a:r>
              <a:rPr lang="zh-CN" altLang="en-US" dirty="0" smtClean="0"/>
              <a:t>不是。失意吗</a:t>
            </a:r>
            <a:r>
              <a:rPr lang="en-US" dirty="0" smtClean="0"/>
              <a:t>?</a:t>
            </a:r>
            <a:r>
              <a:rPr lang="zh-CN" altLang="en-US" dirty="0" smtClean="0"/>
              <a:t>不是。老吗</a:t>
            </a:r>
            <a:r>
              <a:rPr lang="en-US" dirty="0" smtClean="0"/>
              <a:t>?</a:t>
            </a:r>
            <a:r>
              <a:rPr lang="zh-CN" altLang="en-US" dirty="0" smtClean="0"/>
              <a:t>死吗</a:t>
            </a:r>
            <a:r>
              <a:rPr lang="en-US" dirty="0" smtClean="0"/>
              <a:t>?</a:t>
            </a:r>
            <a:r>
              <a:rPr lang="zh-CN" altLang="en-US" dirty="0" smtClean="0"/>
              <a:t>都不是。我说人生最苦的事</a:t>
            </a:r>
            <a:r>
              <a:rPr lang="en-US" dirty="0" smtClean="0"/>
              <a:t>,</a:t>
            </a:r>
            <a:r>
              <a:rPr lang="zh-CN" altLang="en-US" dirty="0" smtClean="0"/>
              <a:t>莫苦于身上背着一种未来的责任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	</a:t>
            </a:r>
            <a:r>
              <a:rPr lang="en-US" dirty="0" smtClean="0"/>
              <a:t>								(             )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孔子所以说</a:t>
            </a:r>
            <a:r>
              <a:rPr lang="en-US" dirty="0" smtClean="0"/>
              <a:t>,“</a:t>
            </a:r>
            <a:r>
              <a:rPr lang="zh-CN" altLang="en-US" dirty="0" smtClean="0"/>
              <a:t>无入而不自得</a:t>
            </a:r>
            <a:r>
              <a:rPr lang="en-US" dirty="0" smtClean="0"/>
              <a:t>”,</a:t>
            </a:r>
            <a:r>
              <a:rPr lang="zh-CN" altLang="en-US" dirty="0" smtClean="0"/>
              <a:t>正是这种作用。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到了长成</a:t>
            </a:r>
            <a:r>
              <a:rPr lang="en-US" dirty="0" smtClean="0"/>
              <a:t>,</a:t>
            </a:r>
            <a:r>
              <a:rPr lang="zh-CN" altLang="en-US" dirty="0" smtClean="0"/>
              <a:t>那责任自然压在你头上</a:t>
            </a:r>
            <a:r>
              <a:rPr lang="en-US" dirty="0" smtClean="0"/>
              <a:t>,</a:t>
            </a:r>
            <a:r>
              <a:rPr lang="zh-CN" altLang="en-US" dirty="0" smtClean="0"/>
              <a:t>如何能躲</a:t>
            </a:r>
            <a:r>
              <a:rPr lang="en-US" dirty="0" smtClean="0"/>
              <a:t>?(		)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尽得大的责任</a:t>
            </a:r>
            <a:r>
              <a:rPr lang="en-US" dirty="0" smtClean="0"/>
              <a:t>,</a:t>
            </a:r>
            <a:r>
              <a:rPr lang="zh-CN" altLang="en-US" dirty="0" smtClean="0"/>
              <a:t>就得大快乐</a:t>
            </a:r>
            <a:r>
              <a:rPr lang="en-US" dirty="0" smtClean="0"/>
              <a:t>;</a:t>
            </a:r>
            <a:r>
              <a:rPr lang="zh-CN" altLang="en-US" dirty="0" smtClean="0"/>
              <a:t>尽得小的责任</a:t>
            </a:r>
            <a:r>
              <a:rPr lang="en-US" dirty="0" smtClean="0"/>
              <a:t>,</a:t>
            </a:r>
            <a:r>
              <a:rPr lang="zh-CN" altLang="en-US" dirty="0" smtClean="0"/>
              <a:t>就得小快乐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	</a:t>
            </a:r>
            <a:r>
              <a:rPr lang="en-US" dirty="0" smtClean="0"/>
              <a:t>							        (		)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9453586" y="3000372"/>
            <a:ext cx="221457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设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问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9882214" y="3643314"/>
            <a:ext cx="2214578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引用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9167834" y="4286256"/>
            <a:ext cx="2214578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反问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9096396" y="5500702"/>
            <a:ext cx="2214578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对比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4214842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选择与下列词语的加点字意思相同的一项。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如释重负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en-US" dirty="0" smtClean="0"/>
              <a:t>A.</a:t>
            </a:r>
            <a:r>
              <a:rPr lang="zh-CN" altLang="en-US" dirty="0" smtClean="0"/>
              <a:t>爱不释手　</a:t>
            </a:r>
            <a:r>
              <a:rPr lang="en-US" dirty="0" smtClean="0"/>
              <a:t>B.</a:t>
            </a:r>
            <a:r>
              <a:rPr lang="zh-CN" altLang="en-US" dirty="0" smtClean="0"/>
              <a:t>疑团冰释</a:t>
            </a:r>
          </a:p>
          <a:p>
            <a:r>
              <a:rPr lang="en-US" dirty="0" smtClean="0"/>
              <a:t>C.</a:t>
            </a:r>
            <a:r>
              <a:rPr lang="zh-CN" altLang="en-US" dirty="0" smtClean="0"/>
              <a:t>注音释义</a:t>
            </a:r>
            <a:r>
              <a:rPr lang="en-US" dirty="0" smtClean="0"/>
              <a:t>	</a:t>
            </a:r>
            <a:r>
              <a:rPr lang="en-US" dirty="0" smtClean="0"/>
              <a:t> D</a:t>
            </a:r>
            <a:r>
              <a:rPr lang="en-US" dirty="0" smtClean="0"/>
              <a:t>.</a:t>
            </a:r>
            <a:r>
              <a:rPr lang="zh-CN" altLang="en-US" dirty="0" smtClean="0"/>
              <a:t>期满释放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海阔天空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en-US" dirty="0" smtClean="0"/>
              <a:t>A.</a:t>
            </a:r>
            <a:r>
              <a:rPr lang="zh-CN" altLang="en-US" dirty="0" smtClean="0"/>
              <a:t>空城计</a:t>
            </a:r>
            <a:r>
              <a:rPr lang="en-US" dirty="0" smtClean="0"/>
              <a:t>	B.</a:t>
            </a:r>
            <a:r>
              <a:rPr lang="zh-CN" altLang="en-US" dirty="0" smtClean="0"/>
              <a:t>空中楼阁</a:t>
            </a:r>
          </a:p>
          <a:p>
            <a:r>
              <a:rPr lang="en-US" dirty="0" smtClean="0"/>
              <a:t>C.</a:t>
            </a:r>
            <a:r>
              <a:rPr lang="zh-CN" altLang="en-US" dirty="0" smtClean="0"/>
              <a:t>计划落空</a:t>
            </a:r>
            <a:r>
              <a:rPr lang="en-US" dirty="0" smtClean="0"/>
              <a:t>	D.</a:t>
            </a:r>
            <a:r>
              <a:rPr lang="zh-CN" altLang="en-US" dirty="0" smtClean="0"/>
              <a:t>空旷地带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952860" y="1857364"/>
            <a:ext cx="1285884" cy="714380"/>
          </a:xfrm>
        </p:spPr>
        <p:txBody>
          <a:bodyPr/>
          <a:lstStyle/>
          <a:p>
            <a:pPr indent="0"/>
            <a:r>
              <a:rPr lang="en-US" dirty="0" smtClean="0"/>
              <a:t>A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3952860" y="3714752"/>
            <a:ext cx="142876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D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666976" y="276290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738678" y="350043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95868" y="278605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666976" y="3405846"/>
            <a:ext cx="7858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952596" y="476316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909187" y="478632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952860" y="540611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024166" y="540611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文中有一句话</a:t>
            </a:r>
            <a:r>
              <a:rPr lang="en-US" dirty="0" smtClean="0"/>
              <a:t>“</a:t>
            </a:r>
            <a:r>
              <a:rPr lang="zh-CN" altLang="en-US" dirty="0" smtClean="0"/>
              <a:t>人若能知足</a:t>
            </a:r>
            <a:r>
              <a:rPr lang="en-US" dirty="0" smtClean="0"/>
              <a:t>,</a:t>
            </a:r>
            <a:r>
              <a:rPr lang="zh-CN" altLang="en-US" dirty="0" smtClean="0"/>
              <a:t>虽贫不苦</a:t>
            </a:r>
            <a:r>
              <a:rPr lang="en-US" dirty="0" smtClean="0"/>
              <a:t>”,</a:t>
            </a:r>
            <a:r>
              <a:rPr lang="zh-CN" altLang="en-US" dirty="0" smtClean="0"/>
              <a:t>如果用一个人们熟知的成语代替</a:t>
            </a:r>
            <a:r>
              <a:rPr lang="en-US" dirty="0" smtClean="0"/>
              <a:t>,</a:t>
            </a:r>
            <a:r>
              <a:rPr lang="zh-CN" altLang="en-US" dirty="0" smtClean="0"/>
              <a:t>这个成语就是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5167306" y="1785926"/>
            <a:ext cx="5500726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知足常乐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2662</TotalTime>
  <Words>1609</Words>
  <Application>Microsoft Office PowerPoint</Application>
  <PresentationFormat>自定义</PresentationFormat>
  <Paragraphs>120</Paragraphs>
  <Slides>28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1" baseType="lpstr">
      <vt:lpstr>1_Office 主题</vt:lpstr>
      <vt:lpstr>章</vt:lpstr>
      <vt:lpstr>Microsoft Office Word 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619</cp:revision>
  <dcterms:created xsi:type="dcterms:W3CDTF">2017-02-11T06:33:00Z</dcterms:created>
  <dcterms:modified xsi:type="dcterms:W3CDTF">2019-12-13T08:30:48Z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