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4"/>
  </p:notesMasterIdLst>
  <p:handoutMasterIdLst>
    <p:handoutMasterId r:id="rId35"/>
  </p:handoutMasterIdLst>
  <p:sldIdLst>
    <p:sldId id="371" r:id="rId3"/>
    <p:sldId id="429" r:id="rId4"/>
    <p:sldId id="444" r:id="rId5"/>
    <p:sldId id="428" r:id="rId6"/>
    <p:sldId id="445" r:id="rId7"/>
    <p:sldId id="506" r:id="rId8"/>
    <p:sldId id="507" r:id="rId9"/>
    <p:sldId id="508" r:id="rId10"/>
    <p:sldId id="397" r:id="rId11"/>
    <p:sldId id="459" r:id="rId12"/>
    <p:sldId id="491" r:id="rId13"/>
    <p:sldId id="492" r:id="rId14"/>
    <p:sldId id="493" r:id="rId15"/>
    <p:sldId id="494" r:id="rId16"/>
    <p:sldId id="495" r:id="rId17"/>
    <p:sldId id="497" r:id="rId18"/>
    <p:sldId id="509" r:id="rId19"/>
    <p:sldId id="510" r:id="rId20"/>
    <p:sldId id="498" r:id="rId21"/>
    <p:sldId id="511" r:id="rId22"/>
    <p:sldId id="499" r:id="rId23"/>
    <p:sldId id="500" r:id="rId24"/>
    <p:sldId id="512" r:id="rId25"/>
    <p:sldId id="513" r:id="rId26"/>
    <p:sldId id="514" r:id="rId27"/>
    <p:sldId id="515" r:id="rId28"/>
    <p:sldId id="501" r:id="rId29"/>
    <p:sldId id="502" r:id="rId30"/>
    <p:sldId id="503" r:id="rId31"/>
    <p:sldId id="476" r:id="rId32"/>
    <p:sldId id="395" r:id="rId3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01" autoAdjust="0"/>
    <p:restoredTop sz="94660"/>
  </p:normalViewPr>
  <p:slideViewPr>
    <p:cSldViewPr>
      <p:cViewPr>
        <p:scale>
          <a:sx n="40" d="100"/>
          <a:sy n="40" d="100"/>
        </p:scale>
        <p:origin x="-288" y="-4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学习抒情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抒情就是抒发感情</a:t>
            </a:r>
            <a:r>
              <a:rPr lang="en-US" dirty="0" smtClean="0"/>
              <a:t>,</a:t>
            </a:r>
            <a:r>
              <a:rPr lang="zh-CN" altLang="en-US" dirty="0" smtClean="0"/>
              <a:t>是作者把自己对人、事、景、物的喜、怒、哀、乐等主观感受</a:t>
            </a:r>
            <a:r>
              <a:rPr lang="en-US" dirty="0" smtClean="0"/>
              <a:t>,</a:t>
            </a:r>
            <a:r>
              <a:rPr lang="zh-CN" altLang="en-US" dirty="0" smtClean="0"/>
              <a:t>通过直接或间接的方式加以表现抒发的一种表达方式。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抒情有哪些方式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直接抒情</a:t>
            </a:r>
            <a:r>
              <a:rPr lang="en-US" dirty="0" smtClean="0"/>
              <a:t>:</a:t>
            </a:r>
            <a:r>
              <a:rPr lang="zh-CN" altLang="en-US" dirty="0" smtClean="0"/>
              <a:t>也称直抒胸臆</a:t>
            </a:r>
            <a:r>
              <a:rPr lang="en-US" dirty="0" smtClean="0"/>
              <a:t>,</a:t>
            </a:r>
            <a:r>
              <a:rPr lang="zh-CN" altLang="en-US" dirty="0" smtClean="0"/>
              <a:t>一般是在人物情感的高潮或者事件激动人心的时刻</a:t>
            </a:r>
            <a:r>
              <a:rPr lang="en-US" dirty="0" smtClean="0"/>
              <a:t>,</a:t>
            </a:r>
            <a:r>
              <a:rPr lang="zh-CN" altLang="en-US" dirty="0" smtClean="0"/>
              <a:t>作者直截了当地把内心的感情抒发、倾吐出来</a:t>
            </a:r>
            <a:r>
              <a:rPr lang="en-US" dirty="0" smtClean="0"/>
              <a:t>,</a:t>
            </a:r>
            <a:r>
              <a:rPr lang="zh-CN" altLang="en-US" dirty="0" smtClean="0"/>
              <a:t>以感染读者。</a:t>
            </a:r>
          </a:p>
          <a:p>
            <a:r>
              <a:rPr lang="zh-CN" altLang="en-US" dirty="0" smtClean="0"/>
              <a:t>这种抒情方法不用</a:t>
            </a:r>
            <a:r>
              <a:rPr lang="en-US" dirty="0" smtClean="0"/>
              <a:t>“</a:t>
            </a:r>
            <a:r>
              <a:rPr lang="zh-CN" altLang="en-US" dirty="0" smtClean="0"/>
              <a:t>附着物</a:t>
            </a:r>
            <a:r>
              <a:rPr lang="en-US" dirty="0" smtClean="0"/>
              <a:t>”,</a:t>
            </a:r>
            <a:r>
              <a:rPr lang="zh-CN" altLang="en-US" dirty="0" smtClean="0"/>
              <a:t>不讲究含蓄委婉</a:t>
            </a:r>
            <a:r>
              <a:rPr lang="en-US" dirty="0" smtClean="0"/>
              <a:t>, </a:t>
            </a:r>
            <a:r>
              <a:rPr lang="zh-CN" altLang="en-US" dirty="0" smtClean="0"/>
              <a:t>而是思想感情的直接宣泄</a:t>
            </a:r>
            <a:r>
              <a:rPr lang="en-US" dirty="0" smtClean="0"/>
              <a:t>;</a:t>
            </a:r>
            <a:r>
              <a:rPr lang="zh-CN" altLang="en-US" dirty="0" smtClean="0"/>
              <a:t>它直陈肺腑</a:t>
            </a:r>
            <a:r>
              <a:rPr lang="en-US" dirty="0" smtClean="0"/>
              <a:t>,</a:t>
            </a:r>
            <a:r>
              <a:rPr lang="zh-CN" altLang="en-US" dirty="0" smtClean="0"/>
              <a:t>发自内心</a:t>
            </a:r>
            <a:r>
              <a:rPr lang="en-US" dirty="0" smtClean="0"/>
              <a:t>,</a:t>
            </a:r>
            <a:r>
              <a:rPr lang="zh-CN" altLang="en-US" dirty="0" smtClean="0"/>
              <a:t>有极强的爆发力、感染力。直抒胸臆要有特定的氛围</a:t>
            </a:r>
            <a:r>
              <a:rPr lang="en-US" dirty="0" smtClean="0"/>
              <a:t>,</a:t>
            </a:r>
            <a:r>
              <a:rPr lang="zh-CN" altLang="en-US" dirty="0" smtClean="0"/>
              <a:t>要水到渠成</a:t>
            </a:r>
            <a:r>
              <a:rPr lang="en-US" dirty="0" smtClean="0"/>
              <a:t>,</a:t>
            </a:r>
            <a:r>
              <a:rPr lang="zh-CN" altLang="en-US" dirty="0" smtClean="0"/>
              <a:t>要有真情实感</a:t>
            </a:r>
            <a:r>
              <a:rPr lang="en-US" dirty="0" smtClean="0"/>
              <a:t>,</a:t>
            </a:r>
            <a:r>
              <a:rPr lang="zh-CN" altLang="en-US" dirty="0" smtClean="0"/>
              <a:t>要注意场合</a:t>
            </a:r>
            <a:r>
              <a:rPr lang="en-US" dirty="0" smtClean="0"/>
              <a:t>,</a:t>
            </a:r>
            <a:r>
              <a:rPr lang="zh-CN" altLang="en-US" dirty="0" smtClean="0"/>
              <a:t>不能无病呻吟。情感不到位</a:t>
            </a:r>
            <a:r>
              <a:rPr lang="en-US" dirty="0" smtClean="0"/>
              <a:t>,</a:t>
            </a:r>
            <a:r>
              <a:rPr lang="zh-CN" altLang="en-US" dirty="0" smtClean="0"/>
              <a:t>是不能转换人称、直接抒情的。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间接抒情</a:t>
            </a:r>
            <a:r>
              <a:rPr lang="en-US" dirty="0" smtClean="0"/>
              <a:t>:</a:t>
            </a:r>
            <a:r>
              <a:rPr lang="zh-CN" altLang="en-US" dirty="0" smtClean="0"/>
              <a:t>通过记叙、描写和议论来间接地抒发情感</a:t>
            </a:r>
            <a:r>
              <a:rPr lang="en-US" dirty="0" smtClean="0"/>
              <a:t>,</a:t>
            </a:r>
            <a:r>
              <a:rPr lang="zh-CN" altLang="en-US" dirty="0" smtClean="0"/>
              <a:t>情感渗透在字里行间</a:t>
            </a:r>
            <a:r>
              <a:rPr lang="en-US" dirty="0" smtClean="0"/>
              <a:t>,</a:t>
            </a:r>
            <a:r>
              <a:rPr lang="zh-CN" altLang="en-US" dirty="0" smtClean="0"/>
              <a:t>和人、事、景、物融为一体。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抒情有什么作用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在写作中</a:t>
            </a:r>
            <a:r>
              <a:rPr lang="en-US" dirty="0" smtClean="0"/>
              <a:t>,</a:t>
            </a:r>
            <a:r>
              <a:rPr lang="zh-CN" altLang="en-US" dirty="0" smtClean="0"/>
              <a:t>恰当地抒发感情</a:t>
            </a:r>
            <a:r>
              <a:rPr lang="en-US" dirty="0" smtClean="0"/>
              <a:t>,</a:t>
            </a:r>
            <a:r>
              <a:rPr lang="zh-CN" altLang="en-US" dirty="0" smtClean="0"/>
              <a:t>能增强文章的感染力</a:t>
            </a:r>
            <a:r>
              <a:rPr lang="en-US" dirty="0" smtClean="0"/>
              <a:t>,</a:t>
            </a:r>
            <a:r>
              <a:rPr lang="zh-CN" altLang="en-US" dirty="0" smtClean="0"/>
              <a:t>并深化主题。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学习具体的抒情方法。</a:t>
            </a:r>
          </a:p>
          <a:p>
            <a:r>
              <a:rPr lang="en-US" dirty="0" smtClean="0"/>
              <a:t>(</a:t>
            </a:r>
            <a:r>
              <a:rPr lang="zh-CN" altLang="en-US" dirty="0" smtClean="0"/>
              <a:t>一</a:t>
            </a:r>
            <a:r>
              <a:rPr lang="en-US" dirty="0" smtClean="0"/>
              <a:t>)</a:t>
            </a:r>
            <a:r>
              <a:rPr lang="zh-CN" altLang="en-US" dirty="0" smtClean="0"/>
              <a:t>直接抒情的方法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直陈肺腑</a:t>
            </a:r>
            <a:r>
              <a:rPr lang="en-US" dirty="0" smtClean="0"/>
              <a:t>:</a:t>
            </a:r>
            <a:r>
              <a:rPr lang="zh-CN" altLang="en-US" dirty="0" smtClean="0"/>
              <a:t>作者内心的直接剖白。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:“</a:t>
            </a:r>
            <a:r>
              <a:rPr lang="zh-CN" altLang="en-US" dirty="0" smtClean="0"/>
              <a:t>妈妈</a:t>
            </a:r>
            <a:r>
              <a:rPr lang="en-US" dirty="0" smtClean="0"/>
              <a:t>,</a:t>
            </a:r>
            <a:r>
              <a:rPr lang="zh-CN" altLang="en-US" dirty="0" smtClean="0"/>
              <a:t>我爱你</a:t>
            </a:r>
            <a:r>
              <a:rPr lang="en-US" dirty="0" smtClean="0"/>
              <a:t>!”</a:t>
            </a:r>
            <a:r>
              <a:rPr lang="zh-CN" altLang="en-US" dirty="0" smtClean="0"/>
              <a:t>直接抒发了对妈妈的爱。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词语抒情</a:t>
            </a:r>
            <a:r>
              <a:rPr lang="en-US" dirty="0" smtClean="0"/>
              <a:t>:</a:t>
            </a:r>
            <a:r>
              <a:rPr lang="zh-CN" altLang="en-US" dirty="0" smtClean="0"/>
              <a:t>可以通过富于鲜明感情色彩的词语来直接抒发感情。</a:t>
            </a:r>
          </a:p>
          <a:p>
            <a:r>
              <a:rPr lang="zh-CN" altLang="en-US" dirty="0" smtClean="0"/>
              <a:t>说说</a:t>
            </a:r>
            <a:r>
              <a:rPr lang="zh-CN" altLang="en-US" dirty="0" smtClean="0"/>
              <a:t>下列句子中加点词的作用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(1)“</a:t>
            </a:r>
            <a:r>
              <a:rPr lang="zh-CN" altLang="en-US" dirty="0" smtClean="0"/>
              <a:t>在一个孩子的眼睛里</a:t>
            </a:r>
            <a:r>
              <a:rPr lang="en-US" dirty="0" smtClean="0"/>
              <a:t>,</a:t>
            </a:r>
            <a:r>
              <a:rPr lang="zh-CN" altLang="en-US" dirty="0" smtClean="0"/>
              <a:t>她的老师是多么慈爱</a:t>
            </a:r>
            <a:r>
              <a:rPr lang="en-US" dirty="0" smtClean="0"/>
              <a:t>,</a:t>
            </a:r>
            <a:r>
              <a:rPr lang="zh-CN" altLang="en-US" dirty="0" smtClean="0"/>
              <a:t>多么公平</a:t>
            </a:r>
            <a:r>
              <a:rPr lang="en-US" dirty="0" smtClean="0"/>
              <a:t>,</a:t>
            </a:r>
            <a:r>
              <a:rPr lang="zh-CN" altLang="en-US" dirty="0" smtClean="0"/>
              <a:t>多么伟大的人啊。</a:t>
            </a:r>
            <a:r>
              <a:rPr lang="en-US" dirty="0" smtClean="0"/>
              <a:t>”</a:t>
            </a:r>
          </a:p>
          <a:p>
            <a:endParaRPr lang="en-US" altLang="zh-CN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阴谋和罪恶就在明媚的阳光下</a:t>
            </a:r>
            <a:r>
              <a:rPr lang="en-US" dirty="0" smtClean="0"/>
              <a:t>,</a:t>
            </a:r>
            <a:r>
              <a:rPr lang="zh-CN" altLang="en-US" dirty="0" smtClean="0"/>
              <a:t>在有恃无恐的骄傲与轻敌中</a:t>
            </a:r>
            <a:r>
              <a:rPr lang="en-US" dirty="0" smtClean="0"/>
              <a:t>,</a:t>
            </a:r>
            <a:r>
              <a:rPr lang="zh-CN" altLang="en-US" dirty="0" smtClean="0"/>
              <a:t>在华盛顿的赫尔接见日本使者的时刻</a:t>
            </a:r>
            <a:r>
              <a:rPr lang="en-US" dirty="0" smtClean="0"/>
              <a:t> ,</a:t>
            </a:r>
            <a:r>
              <a:rPr lang="zh-CN" altLang="en-US" dirty="0" smtClean="0"/>
              <a:t>猝不及防地发生了。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747394" y="278379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04584" y="278605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39272" y="278605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04782" y="278605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819228" y="278605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176418" y="278605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3500438"/>
            <a:ext cx="10715700" cy="85725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慈爱、公平、伟大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这些词语直接抒发对老师的敬仰之情。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5429264"/>
            <a:ext cx="10715700" cy="85725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阴谋</a:t>
            </a:r>
            <a:r>
              <a:rPr lang="en-US" b="1" dirty="0" smtClean="0">
                <a:solidFill>
                  <a:srgbClr val="FF0000"/>
                </a:solidFill>
              </a:rPr>
              <a:t>”“</a:t>
            </a:r>
            <a:r>
              <a:rPr lang="zh-CN" altLang="en-US" b="1" dirty="0" smtClean="0">
                <a:solidFill>
                  <a:srgbClr val="FF0000"/>
                </a:solidFill>
              </a:rPr>
              <a:t>罪恶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表达了作者对日本发动侵略的谴责。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23968" y="471262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881158" y="471262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603858" y="471488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961048" y="471488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修辞抒情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借助一些手法</a:t>
            </a:r>
            <a:r>
              <a:rPr lang="en-US" dirty="0" smtClean="0"/>
              <a:t>,</a:t>
            </a:r>
            <a:r>
              <a:rPr lang="zh-CN" altLang="en-US" dirty="0" smtClean="0"/>
              <a:t>如呼告、反复、排比、反问等修辞手法来直接抒情。当人的情感激化时</a:t>
            </a:r>
            <a:r>
              <a:rPr lang="en-US" dirty="0" smtClean="0"/>
              <a:t>,</a:t>
            </a:r>
            <a:r>
              <a:rPr lang="zh-CN" altLang="en-US" dirty="0" smtClean="0"/>
              <a:t>会如出闸的洪水</a:t>
            </a:r>
            <a:r>
              <a:rPr lang="en-US" dirty="0" smtClean="0"/>
              <a:t>,</a:t>
            </a:r>
            <a:r>
              <a:rPr lang="zh-CN" altLang="en-US" dirty="0" smtClean="0"/>
              <a:t>汪洋恣肆</a:t>
            </a:r>
            <a:r>
              <a:rPr lang="en-US" dirty="0" smtClean="0"/>
              <a:t>,</a:t>
            </a:r>
            <a:r>
              <a:rPr lang="zh-CN" altLang="en-US" dirty="0" smtClean="0"/>
              <a:t>一发不可收拾。此时</a:t>
            </a:r>
            <a:r>
              <a:rPr lang="en-US" dirty="0" smtClean="0"/>
              <a:t>,</a:t>
            </a:r>
            <a:r>
              <a:rPr lang="zh-CN" altLang="en-US" dirty="0" smtClean="0"/>
              <a:t>运用排比和反问的修辞手法来抒情</a:t>
            </a:r>
            <a:r>
              <a:rPr lang="en-US" dirty="0" smtClean="0"/>
              <a:t>,</a:t>
            </a:r>
            <a:r>
              <a:rPr lang="zh-CN" altLang="en-US" dirty="0" smtClean="0"/>
              <a:t>是最合适不过的了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953916" cy="1857388"/>
          </a:xfrm>
        </p:spPr>
        <p:txBody>
          <a:bodyPr/>
          <a:lstStyle/>
          <a:p>
            <a:r>
              <a:rPr lang="zh-CN" altLang="en-US" dirty="0" smtClean="0"/>
              <a:t>分析</a:t>
            </a:r>
            <a:r>
              <a:rPr lang="zh-CN" altLang="en-US" dirty="0" smtClean="0"/>
              <a:t>下列句子所抒发的情感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这里有没有特务</a:t>
            </a:r>
            <a:r>
              <a:rPr lang="en-US" dirty="0" smtClean="0"/>
              <a:t>?</a:t>
            </a:r>
            <a:r>
              <a:rPr lang="zh-CN" altLang="en-US" dirty="0" smtClean="0"/>
              <a:t>你站出来</a:t>
            </a:r>
            <a:r>
              <a:rPr lang="en-US" dirty="0" smtClean="0"/>
              <a:t>!</a:t>
            </a:r>
            <a:r>
              <a:rPr lang="zh-CN" altLang="en-US" dirty="0" smtClean="0"/>
              <a:t>是好汉的站出来</a:t>
            </a:r>
            <a:r>
              <a:rPr lang="en-US" dirty="0" smtClean="0"/>
              <a:t>!</a:t>
            </a:r>
            <a:r>
              <a:rPr lang="zh-CN" altLang="en-US" dirty="0" smtClean="0"/>
              <a:t>你出来讲</a:t>
            </a:r>
            <a:r>
              <a:rPr lang="en-US" dirty="0" smtClean="0"/>
              <a:t>!</a:t>
            </a:r>
            <a:r>
              <a:rPr lang="zh-CN" altLang="en-US" dirty="0" smtClean="0"/>
              <a:t>凭什么要杀死李先生</a:t>
            </a:r>
            <a:r>
              <a:rPr lang="en-US" dirty="0" smtClean="0"/>
              <a:t>?(</a:t>
            </a:r>
            <a:r>
              <a:rPr lang="zh-CN" altLang="en-US" dirty="0" smtClean="0"/>
              <a:t>厉声</a:t>
            </a:r>
            <a:r>
              <a:rPr lang="en-US" dirty="0" smtClean="0"/>
              <a:t>,</a:t>
            </a:r>
            <a:r>
              <a:rPr lang="zh-CN" altLang="en-US" dirty="0" smtClean="0"/>
              <a:t>热烈的鼓掌</a:t>
            </a:r>
            <a:r>
              <a:rPr lang="en-US" dirty="0" smtClean="0"/>
              <a:t>)</a:t>
            </a:r>
            <a:r>
              <a:rPr lang="zh-CN" altLang="en-US" dirty="0" smtClean="0"/>
              <a:t>杀死了人</a:t>
            </a:r>
            <a:r>
              <a:rPr lang="en-US" dirty="0" smtClean="0"/>
              <a:t>,</a:t>
            </a:r>
            <a:r>
              <a:rPr lang="zh-CN" altLang="en-US" dirty="0" smtClean="0"/>
              <a:t>又不敢承认</a:t>
            </a:r>
            <a:r>
              <a:rPr lang="en-US" dirty="0" smtClean="0"/>
              <a:t>,</a:t>
            </a:r>
            <a:r>
              <a:rPr lang="zh-CN" altLang="en-US" dirty="0" smtClean="0"/>
              <a:t>还要诬蔑人</a:t>
            </a:r>
            <a:r>
              <a:rPr lang="en-US" dirty="0" smtClean="0"/>
              <a:t>,</a:t>
            </a:r>
            <a:r>
              <a:rPr lang="zh-CN" altLang="en-US" dirty="0" smtClean="0"/>
              <a:t>说什么</a:t>
            </a:r>
            <a:r>
              <a:rPr lang="en-US" dirty="0" smtClean="0"/>
              <a:t>“</a:t>
            </a:r>
            <a:r>
              <a:rPr lang="zh-CN" altLang="en-US" dirty="0" smtClean="0"/>
              <a:t>桃色事件</a:t>
            </a:r>
            <a:r>
              <a:rPr lang="en-US" dirty="0" smtClean="0"/>
              <a:t>”,</a:t>
            </a:r>
            <a:r>
              <a:rPr lang="zh-CN" altLang="en-US" dirty="0" smtClean="0"/>
              <a:t>说什么共产党杀共产党</a:t>
            </a:r>
            <a:r>
              <a:rPr lang="en-US" dirty="0" smtClean="0"/>
              <a:t>,</a:t>
            </a:r>
            <a:r>
              <a:rPr lang="zh-CN" altLang="en-US" dirty="0" smtClean="0"/>
              <a:t>无耻啊</a:t>
            </a:r>
            <a:r>
              <a:rPr lang="en-US" dirty="0" smtClean="0"/>
              <a:t>!</a:t>
            </a:r>
            <a:r>
              <a:rPr lang="zh-CN" altLang="en-US" dirty="0" smtClean="0"/>
              <a:t>无耻啊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zh-CN" altLang="en-US" dirty="0" smtClean="0"/>
              <a:t>闻一多感情激愤</a:t>
            </a:r>
            <a:r>
              <a:rPr lang="en-US" dirty="0" smtClean="0"/>
              <a:t>,</a:t>
            </a:r>
            <a:r>
              <a:rPr lang="zh-CN" altLang="en-US" dirty="0" smtClean="0"/>
              <a:t>演讲时有质问、有直呼。这种</a:t>
            </a:r>
            <a:r>
              <a:rPr lang="en-US" dirty="0" smtClean="0"/>
              <a:t>“</a:t>
            </a:r>
            <a:r>
              <a:rPr lang="zh-CN" altLang="en-US" dirty="0" smtClean="0"/>
              <a:t>呼告</a:t>
            </a:r>
            <a:r>
              <a:rPr lang="en-US" dirty="0" smtClean="0"/>
              <a:t>”</a:t>
            </a:r>
            <a:r>
              <a:rPr lang="zh-CN" altLang="en-US" dirty="0" smtClean="0"/>
              <a:t>加</a:t>
            </a:r>
            <a:r>
              <a:rPr lang="en-US" dirty="0" smtClean="0"/>
              <a:t>“</a:t>
            </a:r>
            <a:r>
              <a:rPr lang="zh-CN" altLang="en-US" dirty="0" smtClean="0"/>
              <a:t>反复</a:t>
            </a:r>
            <a:r>
              <a:rPr lang="en-US" dirty="0" smtClean="0"/>
              <a:t>”</a:t>
            </a:r>
            <a:r>
              <a:rPr lang="zh-CN" altLang="en-US" dirty="0" smtClean="0"/>
              <a:t>的句式</a:t>
            </a:r>
            <a:r>
              <a:rPr lang="en-US" dirty="0" smtClean="0"/>
              <a:t>,</a:t>
            </a:r>
            <a:r>
              <a:rPr lang="zh-CN" altLang="en-US" dirty="0" smtClean="0"/>
              <a:t>把气氛推到白热化的地步</a:t>
            </a:r>
            <a:r>
              <a:rPr lang="en-US" dirty="0" smtClean="0"/>
              <a:t>,</a:t>
            </a:r>
            <a:r>
              <a:rPr lang="zh-CN" altLang="en-US" dirty="0" smtClean="0"/>
              <a:t>正义之气</a:t>
            </a:r>
            <a:r>
              <a:rPr lang="en-US" dirty="0" smtClean="0"/>
              <a:t>,</a:t>
            </a:r>
            <a:r>
              <a:rPr lang="zh-CN" altLang="en-US" dirty="0" smtClean="0"/>
              <a:t>浩然四射</a:t>
            </a:r>
            <a:r>
              <a:rPr lang="en-US" dirty="0" smtClean="0"/>
              <a:t>,</a:t>
            </a:r>
            <a:r>
              <a:rPr lang="zh-CN" altLang="en-US" dirty="0" smtClean="0"/>
              <a:t>引起听众热烈鼓掌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他们是历史上、世界上第一流的战士</a:t>
            </a:r>
            <a:r>
              <a:rPr lang="en-US" dirty="0" smtClean="0"/>
              <a:t>,</a:t>
            </a:r>
            <a:r>
              <a:rPr lang="zh-CN" altLang="en-US" dirty="0" smtClean="0"/>
              <a:t>第一流的人</a:t>
            </a:r>
            <a:r>
              <a:rPr lang="en-US" dirty="0" smtClean="0"/>
              <a:t>!</a:t>
            </a:r>
            <a:r>
              <a:rPr lang="zh-CN" altLang="en-US" dirty="0" smtClean="0"/>
              <a:t>他们是世界上一切善良、爱好和平的人民的优秀之花</a:t>
            </a:r>
            <a:r>
              <a:rPr lang="en-US" dirty="0" smtClean="0"/>
              <a:t>!</a:t>
            </a:r>
            <a:r>
              <a:rPr lang="zh-CN" altLang="en-US" dirty="0" smtClean="0"/>
              <a:t>是我们值得骄傲的祖国之花</a:t>
            </a:r>
            <a:r>
              <a:rPr lang="en-US" dirty="0" smtClean="0"/>
              <a:t>!</a:t>
            </a:r>
            <a:r>
              <a:rPr lang="zh-CN" altLang="en-US" dirty="0" smtClean="0"/>
              <a:t>我们以我们的祖国有这样的英雄而骄傲</a:t>
            </a:r>
            <a:r>
              <a:rPr lang="en-US" dirty="0" smtClean="0"/>
              <a:t>,</a:t>
            </a:r>
            <a:r>
              <a:rPr lang="zh-CN" altLang="en-US" dirty="0" smtClean="0"/>
              <a:t>我们以生在这个英雄的国度而自豪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运用排比手法直接抒发作者对战士炽烈的爱。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了解抒情的方式</a:t>
            </a:r>
            <a:r>
              <a:rPr lang="en-US" dirty="0" smtClean="0"/>
              <a:t>,</a:t>
            </a:r>
            <a:r>
              <a:rPr lang="zh-CN" altLang="en-US" dirty="0" smtClean="0"/>
              <a:t>在写作中能通过不同方式恰当地抒发自己的情感。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学习在叙述和描写中表达自己的情感。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5000636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在写文章时学会恰当地运用抒情来表达自己的情感。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953916" cy="1857388"/>
          </a:xfrm>
        </p:spPr>
        <p:txBody>
          <a:bodyPr/>
          <a:lstStyle/>
          <a:p>
            <a:r>
              <a:rPr lang="en-US" dirty="0" smtClean="0"/>
              <a:t>(3)“</a:t>
            </a:r>
            <a:r>
              <a:rPr lang="zh-CN" altLang="en-US" dirty="0" smtClean="0"/>
              <a:t>您说</a:t>
            </a:r>
            <a:r>
              <a:rPr lang="en-US" dirty="0" smtClean="0"/>
              <a:t>,</a:t>
            </a:r>
            <a:r>
              <a:rPr lang="zh-CN" altLang="en-US" dirty="0" smtClean="0"/>
              <a:t>这比山高比海深的情谊</a:t>
            </a:r>
            <a:r>
              <a:rPr lang="en-US" dirty="0" smtClean="0"/>
              <a:t>,</a:t>
            </a:r>
            <a:r>
              <a:rPr lang="zh-CN" altLang="en-US" dirty="0" smtClean="0"/>
              <a:t>我们怎能忘记</a:t>
            </a:r>
            <a:r>
              <a:rPr lang="en-US" dirty="0" smtClean="0"/>
              <a:t>?”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这句反问句式的抒情</a:t>
            </a:r>
            <a:r>
              <a:rPr lang="en-US" dirty="0" smtClean="0"/>
              <a:t>,</a:t>
            </a:r>
            <a:r>
              <a:rPr lang="zh-CN" altLang="en-US" dirty="0" smtClean="0"/>
              <a:t>抒发了作者对这种友谊的赞叹之情。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01518" cy="1857388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zh-CN" altLang="en-US" dirty="0" smtClean="0"/>
              <a:t>二</a:t>
            </a:r>
            <a:r>
              <a:rPr lang="en-US" dirty="0" smtClean="0"/>
              <a:t>)</a:t>
            </a:r>
            <a:r>
              <a:rPr lang="zh-CN" altLang="en-US" dirty="0" smtClean="0"/>
              <a:t>间接抒情的方法。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间接抒情的方法有融情于事、融情于物、融情于景等。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融情于事</a:t>
            </a:r>
            <a:r>
              <a:rPr lang="en-US" dirty="0" smtClean="0"/>
              <a:t>:</a:t>
            </a:r>
            <a:r>
              <a:rPr lang="zh-CN" altLang="en-US" dirty="0" smtClean="0"/>
              <a:t>通过叙述事件来抒发情感</a:t>
            </a:r>
            <a:r>
              <a:rPr lang="en-US" dirty="0" smtClean="0"/>
              <a:t>,</a:t>
            </a:r>
            <a:r>
              <a:rPr lang="zh-CN" altLang="en-US" dirty="0" smtClean="0"/>
              <a:t>让感情从具体事件的叙述中自然地流露出来</a:t>
            </a:r>
            <a:r>
              <a:rPr lang="en-US" dirty="0" smtClean="0"/>
              <a:t>,</a:t>
            </a:r>
            <a:r>
              <a:rPr lang="zh-CN" altLang="en-US" dirty="0" smtClean="0"/>
              <a:t>感染读者。即叙事中洋溢着作者浓厚的主观感情色彩。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</a:t>
            </a:r>
            <a:r>
              <a:rPr lang="en-US" dirty="0" smtClean="0"/>
              <a:t>(</a:t>
            </a:r>
            <a:r>
              <a:rPr lang="zh-CN" altLang="en-US" dirty="0" smtClean="0"/>
              <a:t>朱自清</a:t>
            </a:r>
            <a:r>
              <a:rPr lang="en-US" dirty="0" smtClean="0"/>
              <a:t>)</a:t>
            </a:r>
            <a:r>
              <a:rPr lang="zh-CN" altLang="en-US" dirty="0" smtClean="0"/>
              <a:t>说道</a:t>
            </a:r>
            <a:r>
              <a:rPr lang="en-US" dirty="0" smtClean="0"/>
              <a:t>:“</a:t>
            </a:r>
            <a:r>
              <a:rPr lang="zh-CN" altLang="en-US" dirty="0" smtClean="0"/>
              <a:t>爸爸</a:t>
            </a:r>
            <a:r>
              <a:rPr lang="en-US" dirty="0" smtClean="0"/>
              <a:t>,</a:t>
            </a:r>
            <a:r>
              <a:rPr lang="zh-CN" altLang="en-US" dirty="0" smtClean="0"/>
              <a:t>你走吧。</a:t>
            </a:r>
            <a:r>
              <a:rPr lang="en-US" dirty="0" smtClean="0"/>
              <a:t>”</a:t>
            </a:r>
            <a:r>
              <a:rPr lang="zh-CN" altLang="en-US" dirty="0" smtClean="0"/>
              <a:t>他往车外看了看说</a:t>
            </a:r>
            <a:r>
              <a:rPr lang="en-US" dirty="0" smtClean="0"/>
              <a:t>:“</a:t>
            </a:r>
            <a:r>
              <a:rPr lang="zh-CN" altLang="en-US" dirty="0" smtClean="0"/>
              <a:t>我买几个橘子去。你就在此地</a:t>
            </a:r>
            <a:r>
              <a:rPr lang="en-US" dirty="0" smtClean="0"/>
              <a:t>,</a:t>
            </a:r>
            <a:r>
              <a:rPr lang="zh-CN" altLang="en-US" dirty="0" smtClean="0"/>
              <a:t>不要走动。</a:t>
            </a:r>
            <a:r>
              <a:rPr lang="en-US" dirty="0" smtClean="0"/>
              <a:t>”</a:t>
            </a:r>
            <a:r>
              <a:rPr lang="zh-CN" altLang="en-US" dirty="0" smtClean="0"/>
              <a:t>我看那边月台的栅栏外有几个卖东西的等着顾客。走到那边月台</a:t>
            </a:r>
            <a:r>
              <a:rPr lang="en-US" dirty="0" smtClean="0"/>
              <a:t>,</a:t>
            </a:r>
            <a:r>
              <a:rPr lang="zh-CN" altLang="en-US" dirty="0" smtClean="0"/>
              <a:t>须穿过铁道</a:t>
            </a:r>
            <a:r>
              <a:rPr lang="en-US" dirty="0" smtClean="0"/>
              <a:t>,</a:t>
            </a:r>
            <a:r>
              <a:rPr lang="zh-CN" altLang="en-US" dirty="0" smtClean="0"/>
              <a:t>须跳下去又爬上去。父亲是一个胖子</a:t>
            </a:r>
            <a:r>
              <a:rPr lang="en-US" dirty="0" smtClean="0"/>
              <a:t>,</a:t>
            </a:r>
            <a:r>
              <a:rPr lang="zh-CN" altLang="en-US" dirty="0" smtClean="0"/>
              <a:t>走过去自然要费事些。我本来要去的</a:t>
            </a:r>
            <a:r>
              <a:rPr lang="en-US" dirty="0" smtClean="0"/>
              <a:t>,</a:t>
            </a:r>
            <a:r>
              <a:rPr lang="zh-CN" altLang="en-US" dirty="0" smtClean="0"/>
              <a:t>他不肯</a:t>
            </a:r>
            <a:r>
              <a:rPr lang="en-US" dirty="0" smtClean="0"/>
              <a:t>,</a:t>
            </a:r>
            <a:r>
              <a:rPr lang="zh-CN" altLang="en-US" dirty="0" smtClean="0"/>
              <a:t>只好让他去。我看见他戴着黑布小帽</a:t>
            </a:r>
            <a:r>
              <a:rPr lang="en-US" dirty="0" smtClean="0"/>
              <a:t>,</a:t>
            </a:r>
            <a:r>
              <a:rPr lang="zh-CN" altLang="en-US" dirty="0" smtClean="0"/>
              <a:t>穿着黑布大马褂</a:t>
            </a:r>
            <a:r>
              <a:rPr lang="en-US" dirty="0" smtClean="0"/>
              <a:t>,</a:t>
            </a:r>
            <a:r>
              <a:rPr lang="zh-CN" altLang="en-US" dirty="0" smtClean="0"/>
              <a:t>深青布棉袍</a:t>
            </a:r>
            <a:r>
              <a:rPr lang="en-US" dirty="0" smtClean="0"/>
              <a:t>,</a:t>
            </a:r>
            <a:r>
              <a:rPr lang="zh-CN" altLang="en-US" dirty="0" smtClean="0"/>
              <a:t>蹒跚地走到铁道边</a:t>
            </a:r>
            <a:r>
              <a:rPr lang="en-US" dirty="0" smtClean="0"/>
              <a:t>,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01518" cy="1857388"/>
          </a:xfrm>
        </p:spPr>
        <p:txBody>
          <a:bodyPr/>
          <a:lstStyle/>
          <a:p>
            <a:r>
              <a:rPr lang="zh-CN" altLang="en-US" dirty="0" smtClean="0"/>
              <a:t>慢慢</a:t>
            </a:r>
            <a:r>
              <a:rPr lang="zh-CN" altLang="en-US" dirty="0" smtClean="0"/>
              <a:t>探身下去</a:t>
            </a:r>
            <a:r>
              <a:rPr lang="en-US" dirty="0" smtClean="0"/>
              <a:t>,</a:t>
            </a:r>
            <a:r>
              <a:rPr lang="zh-CN" altLang="en-US" dirty="0" smtClean="0"/>
              <a:t>尚不大难。可是他穿过铁道</a:t>
            </a:r>
            <a:r>
              <a:rPr lang="en-US" dirty="0" smtClean="0"/>
              <a:t>,</a:t>
            </a:r>
            <a:r>
              <a:rPr lang="zh-CN" altLang="en-US" dirty="0" smtClean="0"/>
              <a:t>要爬上那边月台</a:t>
            </a:r>
            <a:r>
              <a:rPr lang="en-US" dirty="0" smtClean="0"/>
              <a:t>,</a:t>
            </a:r>
            <a:r>
              <a:rPr lang="zh-CN" altLang="en-US" dirty="0" smtClean="0"/>
              <a:t>就不容易了。他用两手攀着上面</a:t>
            </a:r>
            <a:r>
              <a:rPr lang="en-US" dirty="0" smtClean="0"/>
              <a:t>,</a:t>
            </a:r>
            <a:r>
              <a:rPr lang="zh-CN" altLang="en-US" dirty="0" smtClean="0"/>
              <a:t>两脚再向上缩</a:t>
            </a:r>
            <a:r>
              <a:rPr lang="en-US" dirty="0" smtClean="0"/>
              <a:t>;</a:t>
            </a:r>
            <a:r>
              <a:rPr lang="zh-CN" altLang="en-US" dirty="0" smtClean="0"/>
              <a:t>他肥胖的身子向左微倾</a:t>
            </a:r>
            <a:r>
              <a:rPr lang="en-US" dirty="0" smtClean="0"/>
              <a:t>,</a:t>
            </a:r>
            <a:r>
              <a:rPr lang="zh-CN" altLang="en-US" dirty="0" smtClean="0"/>
              <a:t>显出努力的样子。这时我看见他的背影</a:t>
            </a:r>
            <a:r>
              <a:rPr lang="en-US" dirty="0" smtClean="0"/>
              <a:t>,</a:t>
            </a:r>
            <a:r>
              <a:rPr lang="zh-CN" altLang="en-US" dirty="0" smtClean="0"/>
              <a:t>我的泪很快地流下来了。</a:t>
            </a:r>
          </a:p>
          <a:p>
            <a:r>
              <a:rPr lang="zh-CN" altLang="en-US" dirty="0" smtClean="0"/>
              <a:t>这一片段叙述父子分别时</a:t>
            </a:r>
            <a:r>
              <a:rPr lang="en-US" dirty="0" smtClean="0"/>
              <a:t>,</a:t>
            </a:r>
            <a:r>
              <a:rPr lang="zh-CN" altLang="en-US" dirty="0" smtClean="0"/>
              <a:t>父亲执意给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买橘子的事</a:t>
            </a:r>
            <a:r>
              <a:rPr lang="en-US" dirty="0" smtClean="0"/>
              <a:t>,</a:t>
            </a:r>
            <a:r>
              <a:rPr lang="zh-CN" altLang="en-US" dirty="0" smtClean="0"/>
              <a:t>朴实无华</a:t>
            </a:r>
            <a:r>
              <a:rPr lang="en-US" dirty="0" smtClean="0"/>
              <a:t>,</a:t>
            </a:r>
            <a:r>
              <a:rPr lang="zh-CN" altLang="en-US" dirty="0" smtClean="0"/>
              <a:t>情真意切</a:t>
            </a:r>
            <a:r>
              <a:rPr lang="en-US" dirty="0" smtClean="0"/>
              <a:t>,</a:t>
            </a:r>
            <a:r>
              <a:rPr lang="zh-CN" altLang="en-US" dirty="0" smtClean="0"/>
              <a:t>感人至深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01518" cy="1857388"/>
          </a:xfrm>
        </p:spPr>
        <p:txBody>
          <a:bodyPr/>
          <a:lstStyle/>
          <a:p>
            <a:r>
              <a:rPr lang="en-US" dirty="0" smtClean="0"/>
              <a:t>②</a:t>
            </a:r>
            <a:r>
              <a:rPr lang="zh-CN" altLang="en-US" dirty="0" smtClean="0"/>
              <a:t>融情于物</a:t>
            </a:r>
            <a:r>
              <a:rPr lang="en-US" dirty="0" smtClean="0"/>
              <a:t>:</a:t>
            </a:r>
            <a:r>
              <a:rPr lang="zh-CN" altLang="en-US" dirty="0" smtClean="0"/>
              <a:t>只描写物象而不直接抒情。作者将所要表达的思想感情</a:t>
            </a:r>
            <a:r>
              <a:rPr lang="en-US" dirty="0" smtClean="0"/>
              <a:t>,</a:t>
            </a:r>
            <a:r>
              <a:rPr lang="zh-CN" altLang="en-US" dirty="0" smtClean="0"/>
              <a:t>寄寓在对物象的具体描绘之中。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满月的小猫更可爱</a:t>
            </a:r>
            <a:r>
              <a:rPr lang="en-US" dirty="0" smtClean="0"/>
              <a:t>,</a:t>
            </a:r>
            <a:r>
              <a:rPr lang="zh-CN" altLang="en-US" dirty="0" smtClean="0"/>
              <a:t>腿脚还不稳</a:t>
            </a:r>
            <a:r>
              <a:rPr lang="en-US" dirty="0" smtClean="0"/>
              <a:t>,</a:t>
            </a:r>
            <a:r>
              <a:rPr lang="zh-CN" altLang="en-US" dirty="0" smtClean="0"/>
              <a:t>可是已经学会淘气。一根鸡毛</a:t>
            </a:r>
            <a:r>
              <a:rPr lang="en-US" dirty="0" smtClean="0"/>
              <a:t>,</a:t>
            </a:r>
            <a:r>
              <a:rPr lang="zh-CN" altLang="en-US" dirty="0" smtClean="0"/>
              <a:t>一个线团</a:t>
            </a:r>
            <a:r>
              <a:rPr lang="en-US" dirty="0" smtClean="0"/>
              <a:t>,</a:t>
            </a:r>
            <a:r>
              <a:rPr lang="zh-CN" altLang="en-US" dirty="0" smtClean="0"/>
              <a:t>都是它们的好玩具</a:t>
            </a:r>
            <a:r>
              <a:rPr lang="en-US" dirty="0" smtClean="0"/>
              <a:t>,</a:t>
            </a:r>
            <a:r>
              <a:rPr lang="zh-CN" altLang="en-US" dirty="0" smtClean="0"/>
              <a:t>耍个没完没了。一玩起来</a:t>
            </a:r>
            <a:r>
              <a:rPr lang="en-US" dirty="0" smtClean="0"/>
              <a:t>,</a:t>
            </a:r>
            <a:r>
              <a:rPr lang="zh-CN" altLang="en-US" dirty="0" smtClean="0"/>
              <a:t>它们不知要摔多少跟头</a:t>
            </a:r>
            <a:r>
              <a:rPr lang="en-US" dirty="0" smtClean="0"/>
              <a:t>,</a:t>
            </a:r>
            <a:r>
              <a:rPr lang="zh-CN" altLang="en-US" dirty="0" smtClean="0"/>
              <a:t>但是跌倒了马上起来</a:t>
            </a:r>
            <a:r>
              <a:rPr lang="en-US" dirty="0" smtClean="0"/>
              <a:t>,</a:t>
            </a:r>
            <a:r>
              <a:rPr lang="zh-CN" altLang="en-US" dirty="0" smtClean="0"/>
              <a:t>再跑再跌。它们到院子里来了。院中的花草可遭了殃。它们在花盆里摔跤</a:t>
            </a:r>
            <a:r>
              <a:rPr lang="en-US" dirty="0" smtClean="0"/>
              <a:t>,</a:t>
            </a:r>
            <a:r>
              <a:rPr lang="zh-CN" altLang="en-US" dirty="0" smtClean="0"/>
              <a:t>扯着花枝打秋千</a:t>
            </a:r>
            <a:r>
              <a:rPr lang="en-US" dirty="0" smtClean="0"/>
              <a:t>,</a:t>
            </a:r>
            <a:r>
              <a:rPr lang="zh-CN" altLang="en-US" dirty="0" smtClean="0"/>
              <a:t>所过之处</a:t>
            </a:r>
            <a:r>
              <a:rPr lang="en-US" dirty="0" smtClean="0"/>
              <a:t>,</a:t>
            </a:r>
            <a:r>
              <a:rPr lang="zh-CN" altLang="en-US" dirty="0" smtClean="0"/>
              <a:t>枝折花落。</a:t>
            </a:r>
          </a:p>
          <a:p>
            <a:r>
              <a:rPr lang="zh-CN" altLang="en-US" dirty="0" smtClean="0"/>
              <a:t>文中对各种小猫的可爱情状进行了描述</a:t>
            </a:r>
            <a:r>
              <a:rPr lang="en-US" dirty="0" smtClean="0"/>
              <a:t>,</a:t>
            </a:r>
            <a:r>
              <a:rPr lang="zh-CN" altLang="en-US" dirty="0" smtClean="0"/>
              <a:t>充满了喜爱之情。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01518" cy="1857388"/>
          </a:xfrm>
        </p:spPr>
        <p:txBody>
          <a:bodyPr/>
          <a:lstStyle/>
          <a:p>
            <a:pPr>
              <a:lnSpc>
                <a:spcPct val="123000"/>
              </a:lnSpc>
            </a:pPr>
            <a:r>
              <a:rPr lang="en-US" dirty="0" smtClean="0"/>
              <a:t>③</a:t>
            </a:r>
            <a:r>
              <a:rPr lang="zh-CN" altLang="en-US" dirty="0" smtClean="0"/>
              <a:t>融情于景</a:t>
            </a:r>
            <a:r>
              <a:rPr lang="en-US" dirty="0" smtClean="0"/>
              <a:t>:</a:t>
            </a:r>
            <a:r>
              <a:rPr lang="zh-CN" altLang="en-US" dirty="0" smtClean="0"/>
              <a:t>让感情依附于景物。通过景物描写</a:t>
            </a:r>
            <a:r>
              <a:rPr lang="en-US" dirty="0" smtClean="0"/>
              <a:t>,</a:t>
            </a:r>
            <a:r>
              <a:rPr lang="zh-CN" altLang="en-US" dirty="0" smtClean="0"/>
              <a:t>来抒发感情。</a:t>
            </a:r>
          </a:p>
          <a:p>
            <a:pPr>
              <a:lnSpc>
                <a:spcPct val="123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春天</a:t>
            </a:r>
            <a:r>
              <a:rPr lang="en-US" dirty="0" smtClean="0"/>
              <a:t>,</a:t>
            </a:r>
            <a:r>
              <a:rPr lang="zh-CN" altLang="en-US" dirty="0" smtClean="0"/>
              <a:t>树叶开始闪出黄青</a:t>
            </a:r>
            <a:r>
              <a:rPr lang="en-US" dirty="0" smtClean="0"/>
              <a:t>,</a:t>
            </a:r>
            <a:r>
              <a:rPr lang="zh-CN" altLang="en-US" dirty="0" smtClean="0"/>
              <a:t>花苞轻轻地在风中摆动</a:t>
            </a:r>
            <a:r>
              <a:rPr lang="en-US" dirty="0" smtClean="0"/>
              <a:t>,</a:t>
            </a:r>
            <a:r>
              <a:rPr lang="zh-CN" altLang="en-US" dirty="0" smtClean="0"/>
              <a:t>似乎还带着一种冬天的昏黄。可是只要经过一场春雨的洗淋</a:t>
            </a:r>
            <a:r>
              <a:rPr lang="en-US" dirty="0" smtClean="0"/>
              <a:t>,</a:t>
            </a:r>
            <a:r>
              <a:rPr lang="zh-CN" altLang="en-US" dirty="0" smtClean="0"/>
              <a:t>那种颜色和神态是难以想象的。每一棵树仿佛都睁开了特别明亮的眼睛</a:t>
            </a:r>
            <a:r>
              <a:rPr lang="en-US" dirty="0" smtClean="0"/>
              <a:t>,</a:t>
            </a:r>
            <a:r>
              <a:rPr lang="zh-CN" altLang="en-US" dirty="0" smtClean="0"/>
              <a:t>树枝的手臂也顿时柔软了</a:t>
            </a:r>
            <a:r>
              <a:rPr lang="en-US" dirty="0" smtClean="0"/>
              <a:t>,</a:t>
            </a:r>
            <a:r>
              <a:rPr lang="zh-CN" altLang="en-US" dirty="0" smtClean="0"/>
              <a:t>而那萌发的叶子</a:t>
            </a:r>
            <a:r>
              <a:rPr lang="en-US" dirty="0" smtClean="0"/>
              <a:t>,</a:t>
            </a:r>
            <a:r>
              <a:rPr lang="zh-CN" altLang="en-US" dirty="0" smtClean="0"/>
              <a:t>简直就像起伏着一层绿茵茵的波浪。水珠从花苞里滴下来</a:t>
            </a:r>
            <a:r>
              <a:rPr lang="en-US" dirty="0" smtClean="0"/>
              <a:t>,</a:t>
            </a:r>
            <a:r>
              <a:rPr lang="zh-CN" altLang="en-US" dirty="0" smtClean="0"/>
              <a:t>比少女的眼泪还娇媚。半空中似乎总挂着透明的水雾的丝帘</a:t>
            </a:r>
            <a:r>
              <a:rPr lang="en-US" dirty="0" smtClean="0"/>
              <a:t>,</a:t>
            </a:r>
            <a:r>
              <a:rPr lang="zh-CN" altLang="en-US" dirty="0" smtClean="0"/>
              <a:t>牵动着阳光的彩棱镜。这时</a:t>
            </a:r>
            <a:r>
              <a:rPr lang="en-US" dirty="0" smtClean="0"/>
              <a:t>,</a:t>
            </a:r>
            <a:r>
              <a:rPr lang="zh-CN" altLang="en-US" dirty="0" smtClean="0"/>
              <a:t>整个大地是美丽的</a:t>
            </a:r>
            <a:r>
              <a:rPr lang="en-US" dirty="0" smtClean="0"/>
              <a:t>,</a:t>
            </a:r>
            <a:r>
              <a:rPr lang="zh-CN" altLang="en-US" dirty="0" smtClean="0"/>
              <a:t>小草似乎像复苏的蚯蚓一样翻动</a:t>
            </a:r>
            <a:r>
              <a:rPr lang="en-US" dirty="0" smtClean="0"/>
              <a:t>,</a:t>
            </a:r>
            <a:r>
              <a:rPr lang="zh-CN" altLang="en-US" dirty="0" smtClean="0"/>
              <a:t>发出一种春天才能听到的沙沙声。呼吸变得畅快</a:t>
            </a:r>
            <a:r>
              <a:rPr lang="en-US" dirty="0" smtClean="0"/>
              <a:t>,</a:t>
            </a:r>
            <a:r>
              <a:rPr lang="zh-CN" altLang="en-US" dirty="0" smtClean="0"/>
              <a:t>空气里像有无数芳甜的果子</a:t>
            </a:r>
            <a:r>
              <a:rPr lang="en-US" dirty="0" smtClean="0"/>
              <a:t>,</a:t>
            </a:r>
            <a:r>
              <a:rPr lang="zh-CN" altLang="en-US" dirty="0" smtClean="0"/>
              <a:t>在诱惑着鼻子和嘴唇。真的</a:t>
            </a:r>
            <a:r>
              <a:rPr lang="en-US" dirty="0" smtClean="0"/>
              <a:t>,</a:t>
            </a:r>
            <a:r>
              <a:rPr lang="zh-CN" altLang="en-US" dirty="0" smtClean="0"/>
              <a:t>只有这一场雨</a:t>
            </a:r>
            <a:r>
              <a:rPr lang="en-US" dirty="0" smtClean="0"/>
              <a:t>,</a:t>
            </a:r>
            <a:r>
              <a:rPr lang="zh-CN" altLang="en-US" dirty="0" smtClean="0"/>
              <a:t>才完全驱走了冬天</a:t>
            </a:r>
            <a:r>
              <a:rPr lang="en-US" dirty="0" smtClean="0"/>
              <a:t>,</a:t>
            </a:r>
            <a:r>
              <a:rPr lang="zh-CN" altLang="en-US" dirty="0" smtClean="0"/>
              <a:t>才使世界改变了姿容。</a:t>
            </a:r>
          </a:p>
          <a:p>
            <a:pPr>
              <a:lnSpc>
                <a:spcPct val="123000"/>
              </a:lnSpc>
            </a:pPr>
            <a:r>
              <a:rPr lang="zh-CN" altLang="en-US" dirty="0" smtClean="0"/>
              <a:t>这一片段融情于景</a:t>
            </a:r>
            <a:r>
              <a:rPr lang="en-US" dirty="0" smtClean="0"/>
              <a:t>,</a:t>
            </a:r>
            <a:r>
              <a:rPr lang="zh-CN" altLang="en-US" dirty="0" smtClean="0"/>
              <a:t>字里行间抒发了作者对春雨的喜爱之情。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50151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请你任选一种间接抒情的方法写一个小片段。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87204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星期一早晨</a:t>
            </a:r>
            <a:r>
              <a:rPr lang="en-US" dirty="0" smtClean="0"/>
              <a:t>,</a:t>
            </a:r>
            <a:r>
              <a:rPr lang="zh-CN" altLang="en-US" dirty="0" smtClean="0"/>
              <a:t>我要去上学了</a:t>
            </a:r>
            <a:r>
              <a:rPr lang="en-US" dirty="0" smtClean="0"/>
              <a:t>,</a:t>
            </a:r>
            <a:r>
              <a:rPr lang="zh-CN" altLang="en-US" dirty="0" smtClean="0"/>
              <a:t>奶奶拿起她给我烙的饼递给我。我的手和她的手接触的那一刹那</a:t>
            </a:r>
            <a:r>
              <a:rPr lang="en-US" dirty="0" smtClean="0"/>
              <a:t>,</a:t>
            </a:r>
            <a:r>
              <a:rPr lang="zh-CN" altLang="en-US" dirty="0" smtClean="0"/>
              <a:t>我分明地感觉到她那涩涩的手很扎</a:t>
            </a:r>
            <a:r>
              <a:rPr lang="en-US" dirty="0" smtClean="0"/>
              <a:t>,</a:t>
            </a:r>
            <a:r>
              <a:rPr lang="zh-CN" altLang="en-US" dirty="0" smtClean="0"/>
              <a:t>低头看了一眼</a:t>
            </a:r>
            <a:r>
              <a:rPr lang="en-US" dirty="0" smtClean="0"/>
              <a:t>,</a:t>
            </a:r>
            <a:r>
              <a:rPr lang="zh-CN" altLang="en-US" dirty="0" smtClean="0"/>
              <a:t>皮肤粗糙得像干树皮</a:t>
            </a:r>
            <a:r>
              <a:rPr lang="en-US" dirty="0" smtClean="0"/>
              <a:t>,</a:t>
            </a:r>
            <a:r>
              <a:rPr lang="zh-CN" altLang="en-US" dirty="0" smtClean="0"/>
              <a:t>那双因类风湿病长期得不到有效治疗的手已变得畸形</a:t>
            </a:r>
            <a:r>
              <a:rPr lang="en-US" dirty="0" smtClean="0"/>
              <a:t>,</a:t>
            </a:r>
            <a:r>
              <a:rPr lang="zh-CN" altLang="en-US" dirty="0" smtClean="0"/>
              <a:t>手指像冬天干枯的歪歪斜斜的树枝拖着那张饼</a:t>
            </a:r>
            <a:r>
              <a:rPr lang="en-US" dirty="0" smtClean="0"/>
              <a:t>,</a:t>
            </a:r>
            <a:r>
              <a:rPr lang="zh-CN" altLang="en-US" dirty="0" smtClean="0"/>
              <a:t>手指前端因裂口子还缠着白胶布。我鼻子一酸</a:t>
            </a:r>
            <a:r>
              <a:rPr lang="en-US" dirty="0" smtClean="0"/>
              <a:t>,</a:t>
            </a:r>
            <a:r>
              <a:rPr lang="zh-CN" altLang="en-US" dirty="0" smtClean="0"/>
              <a:t>泪水模糊了双眼</a:t>
            </a:r>
            <a:r>
              <a:rPr lang="en-US" dirty="0" smtClean="0"/>
              <a:t>,</a:t>
            </a:r>
            <a:r>
              <a:rPr lang="zh-CN" altLang="en-US" dirty="0" smtClean="0"/>
              <a:t>就是这双瘦骨嶙峋而又畸形的手</a:t>
            </a:r>
            <a:r>
              <a:rPr lang="en-US" dirty="0" smtClean="0"/>
              <a:t>,</a:t>
            </a:r>
            <a:r>
              <a:rPr lang="zh-CN" altLang="en-US" dirty="0" smtClean="0"/>
              <a:t>在抚育着我的成长</a:t>
            </a:r>
            <a:r>
              <a:rPr lang="en-US" dirty="0" smtClean="0"/>
              <a:t>,</a:t>
            </a:r>
            <a:r>
              <a:rPr lang="zh-CN" altLang="en-US" dirty="0" smtClean="0"/>
              <a:t>在经营我们这风雨中飘摇的家。我接过饼赶紧转过身</a:t>
            </a:r>
            <a:r>
              <a:rPr lang="en-US" dirty="0" smtClean="0"/>
              <a:t>,</a:t>
            </a:r>
            <a:r>
              <a:rPr lang="zh-CN" altLang="en-US" dirty="0" smtClean="0"/>
              <a:t>擦了擦眼泪</a:t>
            </a:r>
            <a:r>
              <a:rPr lang="en-US" dirty="0" smtClean="0"/>
              <a:t>,</a:t>
            </a:r>
            <a:r>
              <a:rPr lang="zh-CN" altLang="en-US" dirty="0" smtClean="0"/>
              <a:t>怕她看见。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52398" y="1142984"/>
            <a:ext cx="10358510" cy="785818"/>
          </a:xfrm>
        </p:spPr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78592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阅读</a:t>
            </a:r>
            <a:r>
              <a:rPr lang="zh-CN" altLang="en-US" dirty="0" smtClean="0"/>
              <a:t>下面文段</a:t>
            </a:r>
            <a:r>
              <a:rPr lang="en-US" dirty="0" smtClean="0"/>
              <a:t>,</a:t>
            </a:r>
            <a:r>
              <a:rPr lang="zh-CN" altLang="en-US" dirty="0" smtClean="0"/>
              <a:t>揣摩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的所见所闻所思所想</a:t>
            </a:r>
            <a:r>
              <a:rPr lang="en-US" dirty="0" smtClean="0"/>
              <a:t>,</a:t>
            </a:r>
            <a:r>
              <a:rPr lang="zh-CN" altLang="en-US" dirty="0" smtClean="0"/>
              <a:t>抒发强烈的感情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我能感觉到妈妈并没有出去</a:t>
            </a:r>
            <a:r>
              <a:rPr lang="en-US" dirty="0" smtClean="0"/>
              <a:t>,</a:t>
            </a:r>
            <a:r>
              <a:rPr lang="zh-CN" altLang="en-US" dirty="0" smtClean="0"/>
              <a:t>她好像站在了我的床前。我微微睁开眼</a:t>
            </a:r>
            <a:r>
              <a:rPr lang="en-US" dirty="0" smtClean="0"/>
              <a:t>,</a:t>
            </a:r>
            <a:r>
              <a:rPr lang="zh-CN" altLang="en-US" dirty="0" smtClean="0"/>
              <a:t>妈妈果然站在那里</a:t>
            </a:r>
            <a:r>
              <a:rPr lang="en-US" dirty="0" smtClean="0"/>
              <a:t>,</a:t>
            </a:r>
            <a:r>
              <a:rPr lang="zh-CN" altLang="en-US" dirty="0" smtClean="0"/>
              <a:t>手里抱着毛毯</a:t>
            </a:r>
            <a:r>
              <a:rPr lang="en-US" dirty="0" smtClean="0"/>
              <a:t>,</a:t>
            </a:r>
            <a:r>
              <a:rPr lang="zh-CN" altLang="en-US" dirty="0" smtClean="0"/>
              <a:t>眼睛静静地看着我</a:t>
            </a:r>
            <a:r>
              <a:rPr lang="en-US" dirty="0" smtClean="0"/>
              <a:t>,</a:t>
            </a:r>
            <a:r>
              <a:rPr lang="zh-CN" altLang="en-US" dirty="0" smtClean="0"/>
              <a:t>那是什么样的眼神啊</a:t>
            </a:r>
            <a:r>
              <a:rPr lang="en-US" dirty="0" smtClean="0"/>
              <a:t>!</a:t>
            </a:r>
            <a:r>
              <a:rPr lang="zh-CN" altLang="en-US" dirty="0" smtClean="0"/>
              <a:t>世界上任何形容母亲的好词加上都不为过。我曾经在一本书上读过一篇文章</a:t>
            </a:r>
            <a:r>
              <a:rPr lang="en-US" dirty="0" smtClean="0"/>
              <a:t>,</a:t>
            </a:r>
            <a:r>
              <a:rPr lang="zh-CN" altLang="en-US" dirty="0" smtClean="0"/>
              <a:t>说所有的母亲都喜欢在孩子睡觉时端详他们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87204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那是第一缕晨曦对娇花的抚弄</a:t>
            </a:r>
            <a:r>
              <a:rPr lang="en-US" dirty="0" smtClean="0"/>
              <a:t>,</a:t>
            </a:r>
            <a:r>
              <a:rPr lang="zh-CN" altLang="en-US" dirty="0" smtClean="0"/>
              <a:t>那是三月里的春风对碧水的温柔</a:t>
            </a:r>
            <a:r>
              <a:rPr lang="en-US" dirty="0" smtClean="0"/>
              <a:t>,</a:t>
            </a:r>
            <a:r>
              <a:rPr lang="zh-CN" altLang="en-US" dirty="0" smtClean="0"/>
              <a:t>那是夏日晚霞对嫩柳的辉映</a:t>
            </a:r>
            <a:r>
              <a:rPr lang="en-US" dirty="0" smtClean="0"/>
              <a:t>,</a:t>
            </a:r>
            <a:r>
              <a:rPr lang="zh-CN" altLang="en-US" dirty="0" smtClean="0"/>
              <a:t>那是月光对修竹的依恋</a:t>
            </a:r>
            <a:r>
              <a:rPr lang="en-US" dirty="0" smtClean="0"/>
              <a:t>,</a:t>
            </a:r>
            <a:r>
              <a:rPr lang="zh-CN" altLang="en-US" dirty="0" smtClean="0"/>
              <a:t>那是冬日里的朝霞与小草的交谈</a:t>
            </a:r>
            <a:r>
              <a:rPr lang="en-US" dirty="0" smtClean="0"/>
              <a:t>,</a:t>
            </a:r>
            <a:r>
              <a:rPr lang="zh-CN" altLang="en-US" dirty="0" smtClean="0"/>
              <a:t>妈妈呀</a:t>
            </a:r>
            <a:r>
              <a:rPr lang="en-US" dirty="0" smtClean="0"/>
              <a:t>,</a:t>
            </a:r>
            <a:r>
              <a:rPr lang="zh-CN" altLang="en-US" dirty="0" smtClean="0"/>
              <a:t>我愿在您温柔的怀里甜甜入梦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抒情应注意以下几点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抒发健康的、高尚的情感。写作时</a:t>
            </a:r>
            <a:r>
              <a:rPr lang="en-US" dirty="0" smtClean="0"/>
              <a:t>,</a:t>
            </a:r>
            <a:r>
              <a:rPr lang="zh-CN" altLang="en-US" dirty="0" smtClean="0"/>
              <a:t>反对抒发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低级的、颓废的和庸俗的情感。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抒发真挚的、实在的情感。孔子说</a:t>
            </a:r>
            <a:r>
              <a:rPr lang="en-US" dirty="0" smtClean="0"/>
              <a:t>:“</a:t>
            </a:r>
            <a:r>
              <a:rPr lang="zh-CN" altLang="en-US" dirty="0" smtClean="0"/>
              <a:t>情欲信</a:t>
            </a:r>
            <a:r>
              <a:rPr lang="en-US" dirty="0" smtClean="0"/>
              <a:t>,</a:t>
            </a:r>
            <a:r>
              <a:rPr lang="zh-CN" altLang="en-US" dirty="0" smtClean="0"/>
              <a:t>辞欲巧。</a:t>
            </a:r>
            <a:r>
              <a:rPr lang="en-US" dirty="0" smtClean="0"/>
              <a:t>”</a:t>
            </a:r>
            <a:r>
              <a:rPr lang="zh-CN" altLang="en-US" dirty="0" smtClean="0"/>
              <a:t>信</a:t>
            </a:r>
            <a:r>
              <a:rPr lang="en-US" dirty="0" smtClean="0"/>
              <a:t>,</a:t>
            </a:r>
            <a:r>
              <a:rPr lang="zh-CN" altLang="en-US" dirty="0" smtClean="0"/>
              <a:t>就是真实</a:t>
            </a:r>
            <a:r>
              <a:rPr lang="en-US" dirty="0" smtClean="0"/>
              <a:t>;</a:t>
            </a:r>
            <a:r>
              <a:rPr lang="zh-CN" altLang="en-US" dirty="0" smtClean="0"/>
              <a:t>写作要抒发真情实感。因为</a:t>
            </a:r>
            <a:r>
              <a:rPr lang="en-US" dirty="0" smtClean="0"/>
              <a:t>“</a:t>
            </a:r>
            <a:r>
              <a:rPr lang="zh-CN" altLang="en-US" dirty="0" smtClean="0"/>
              <a:t>不精不诚</a:t>
            </a:r>
            <a:r>
              <a:rPr lang="en-US" dirty="0" smtClean="0"/>
              <a:t>,</a:t>
            </a:r>
            <a:r>
              <a:rPr lang="zh-CN" altLang="en-US" dirty="0" smtClean="0"/>
              <a:t>不能感人。故强哭者虽悲不哀</a:t>
            </a:r>
            <a:r>
              <a:rPr lang="en-US" dirty="0" smtClean="0"/>
              <a:t>,</a:t>
            </a:r>
            <a:r>
              <a:rPr lang="zh-CN" altLang="en-US" dirty="0" smtClean="0"/>
              <a:t>强怒者虽威不严</a:t>
            </a:r>
            <a:r>
              <a:rPr lang="en-US" dirty="0" smtClean="0"/>
              <a:t>”</a:t>
            </a:r>
            <a:r>
              <a:rPr lang="zh-CN" altLang="en-US" dirty="0" smtClean="0"/>
              <a:t>。我们必须在真实的写作中杜绝虚情假意</a:t>
            </a:r>
            <a:r>
              <a:rPr lang="en-US" dirty="0" smtClean="0"/>
              <a:t>,</a:t>
            </a:r>
            <a:r>
              <a:rPr lang="zh-CN" altLang="en-US" dirty="0" smtClean="0"/>
              <a:t>无病呻吟。也不能故作多情</a:t>
            </a:r>
            <a:r>
              <a:rPr lang="en-US" dirty="0" smtClean="0"/>
              <a:t>,</a:t>
            </a:r>
            <a:r>
              <a:rPr lang="zh-CN" altLang="en-US" dirty="0" smtClean="0"/>
              <a:t>为文造情。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 3.</a:t>
            </a:r>
            <a:r>
              <a:rPr lang="zh-CN" altLang="en-US" dirty="0" smtClean="0"/>
              <a:t>抒情要讲究方式、方法。在写作时</a:t>
            </a:r>
            <a:r>
              <a:rPr lang="en-US" dirty="0" smtClean="0"/>
              <a:t>,</a:t>
            </a:r>
            <a:r>
              <a:rPr lang="zh-CN" altLang="en-US" dirty="0" smtClean="0"/>
              <a:t>应根据主题表达的需要</a:t>
            </a:r>
            <a:r>
              <a:rPr lang="en-US" dirty="0" smtClean="0"/>
              <a:t>,</a:t>
            </a:r>
            <a:r>
              <a:rPr lang="zh-CN" altLang="en-US" dirty="0" smtClean="0"/>
              <a:t>认真斟酌</a:t>
            </a:r>
            <a:r>
              <a:rPr lang="en-US" dirty="0" smtClean="0"/>
              <a:t>,</a:t>
            </a:r>
            <a:r>
              <a:rPr lang="zh-CN" altLang="en-US" dirty="0" smtClean="0"/>
              <a:t>选择抒情方式、方法。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文章不是无情物</a:t>
            </a:r>
            <a:r>
              <a:rPr lang="en-US" dirty="0" smtClean="0"/>
              <a:t>”,</a:t>
            </a:r>
            <a:r>
              <a:rPr lang="zh-CN" altLang="en-US" dirty="0" smtClean="0"/>
              <a:t>写作离不开抒情</a:t>
            </a:r>
            <a:r>
              <a:rPr lang="en-US" dirty="0" smtClean="0"/>
              <a:t>,</a:t>
            </a:r>
            <a:r>
              <a:rPr lang="zh-CN" altLang="en-US" dirty="0" smtClean="0"/>
              <a:t>抒情是一种重要的表达技巧。在写作时如何抒发自己的情怀呢</a:t>
            </a:r>
            <a:r>
              <a:rPr lang="en-US" dirty="0" smtClean="0"/>
              <a:t>?</a:t>
            </a:r>
            <a:r>
              <a:rPr lang="zh-CN" altLang="en-US" dirty="0" smtClean="0"/>
              <a:t>今天我们一起来学习抒情。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93001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温故知新</a:t>
            </a:r>
            <a:r>
              <a:rPr lang="en-US" dirty="0" smtClean="0"/>
              <a:t>:</a:t>
            </a:r>
            <a:r>
              <a:rPr lang="zh-CN" altLang="en-US" dirty="0" smtClean="0"/>
              <a:t>联系本单元课文</a:t>
            </a:r>
            <a:r>
              <a:rPr lang="en-US" dirty="0" smtClean="0"/>
              <a:t>,</a:t>
            </a:r>
            <a:r>
              <a:rPr lang="zh-CN" altLang="en-US" dirty="0" smtClean="0"/>
              <a:t>品味下列句子抒发的情感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我想起红布似的高粱</a:t>
            </a:r>
            <a:r>
              <a:rPr lang="en-US" dirty="0" smtClean="0"/>
              <a:t>,</a:t>
            </a:r>
            <a:r>
              <a:rPr lang="zh-CN" altLang="en-US" dirty="0" smtClean="0"/>
              <a:t>金黄的豆粒</a:t>
            </a:r>
            <a:r>
              <a:rPr lang="en-US" dirty="0" smtClean="0"/>
              <a:t>,</a:t>
            </a:r>
            <a:r>
              <a:rPr lang="zh-CN" altLang="en-US" dirty="0" smtClean="0"/>
              <a:t>黑色的土地</a:t>
            </a:r>
            <a:r>
              <a:rPr lang="en-US" dirty="0" smtClean="0"/>
              <a:t>,</a:t>
            </a:r>
            <a:r>
              <a:rPr lang="zh-CN" altLang="en-US" dirty="0" smtClean="0"/>
              <a:t>红玉的脸庞</a:t>
            </a:r>
            <a:r>
              <a:rPr lang="en-US" dirty="0" smtClean="0"/>
              <a:t>,</a:t>
            </a:r>
            <a:r>
              <a:rPr lang="zh-CN" altLang="en-US" dirty="0" smtClean="0"/>
              <a:t>黑玉的眼睛</a:t>
            </a:r>
            <a:r>
              <a:rPr lang="en-US" dirty="0" smtClean="0"/>
              <a:t>,</a:t>
            </a:r>
            <a:r>
              <a:rPr lang="zh-CN" altLang="en-US" dirty="0" smtClean="0"/>
              <a:t>斑斓的山雕</a:t>
            </a:r>
            <a:r>
              <a:rPr lang="en-US" dirty="0" smtClean="0"/>
              <a:t>,</a:t>
            </a:r>
            <a:r>
              <a:rPr lang="zh-CN" altLang="en-US" dirty="0" smtClean="0"/>
              <a:t>奔驰的鹿群</a:t>
            </a:r>
            <a:r>
              <a:rPr lang="en-US" dirty="0" smtClean="0"/>
              <a:t>,</a:t>
            </a:r>
            <a:r>
              <a:rPr lang="zh-CN" altLang="en-US" dirty="0" smtClean="0"/>
              <a:t>带着松香气味的煤块</a:t>
            </a:r>
            <a:r>
              <a:rPr lang="en-US" dirty="0" smtClean="0"/>
              <a:t>,</a:t>
            </a:r>
            <a:r>
              <a:rPr lang="zh-CN" altLang="en-US" dirty="0" smtClean="0"/>
              <a:t>带着赤色的足金</a:t>
            </a:r>
            <a:r>
              <a:rPr lang="en-US" dirty="0" smtClean="0"/>
              <a:t>;</a:t>
            </a:r>
            <a:r>
              <a:rPr lang="zh-CN" altLang="en-US" dirty="0" smtClean="0"/>
              <a:t>我想起幽远的车铃</a:t>
            </a:r>
            <a:r>
              <a:rPr lang="en-US" dirty="0" smtClean="0"/>
              <a:t>,</a:t>
            </a:r>
            <a:r>
              <a:rPr lang="zh-CN" altLang="en-US" dirty="0" smtClean="0"/>
              <a:t>晴天里马儿戴着串铃在溜直的大道上跑着</a:t>
            </a:r>
            <a:r>
              <a:rPr lang="en-US" dirty="0" smtClean="0"/>
              <a:t>,</a:t>
            </a:r>
            <a:r>
              <a:rPr lang="zh-CN" altLang="en-US" dirty="0" smtClean="0"/>
              <a:t>狐仙姑深夜的谰语</a:t>
            </a:r>
            <a:r>
              <a:rPr lang="en-US" dirty="0" smtClean="0"/>
              <a:t>,</a:t>
            </a:r>
            <a:r>
              <a:rPr lang="zh-CN" altLang="en-US" dirty="0" smtClean="0"/>
              <a:t>原野上怪诞的狂风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952464" y="4286256"/>
            <a:ext cx="10501386" cy="642942"/>
          </a:xfrm>
        </p:spPr>
        <p:txBody>
          <a:bodyPr/>
          <a:lstStyle/>
          <a:p>
            <a:r>
              <a:rPr lang="zh-CN" altLang="en-US" dirty="0" smtClean="0"/>
              <a:t>通过描写故乡景色的美好、物产的丰饶表现了作者对故乡的炽热爱恋。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930014" cy="1857388"/>
          </a:xfrm>
        </p:spPr>
        <p:txBody>
          <a:bodyPr/>
          <a:lstStyle/>
          <a:p>
            <a:r>
              <a:rPr lang="en-US" dirty="0" smtClean="0"/>
              <a:t>(2</a:t>
            </a:r>
            <a:r>
              <a:rPr lang="en-US" dirty="0" smtClean="0"/>
              <a:t>)                                            </a:t>
            </a:r>
            <a:r>
              <a:rPr lang="zh-CN" altLang="en-US" dirty="0" smtClean="0"/>
              <a:t>啊</a:t>
            </a:r>
            <a:r>
              <a:rPr lang="en-US" dirty="0" smtClean="0"/>
              <a:t>!</a:t>
            </a:r>
            <a:r>
              <a:rPr lang="zh-CN" altLang="en-US" dirty="0" smtClean="0"/>
              <a:t>黄河</a:t>
            </a:r>
            <a:r>
              <a:rPr lang="en-US" dirty="0" smtClean="0"/>
              <a:t>!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你是中华民族的摇篮</a:t>
            </a:r>
            <a:r>
              <a:rPr lang="en-US" dirty="0" smtClean="0"/>
              <a:t>!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五千年的古国文化</a:t>
            </a:r>
            <a:r>
              <a:rPr lang="en-US" dirty="0" smtClean="0"/>
              <a:t>,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从你这儿发源</a:t>
            </a:r>
            <a:r>
              <a:rPr lang="en-US" dirty="0" smtClean="0"/>
              <a:t>;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多少英雄的故事</a:t>
            </a:r>
            <a:r>
              <a:rPr lang="en-US" dirty="0" smtClean="0"/>
              <a:t>,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在你的身边扮演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023902" y="5072074"/>
            <a:ext cx="10501386" cy="642942"/>
          </a:xfrm>
        </p:spPr>
        <p:txBody>
          <a:bodyPr/>
          <a:lstStyle/>
          <a:p>
            <a:r>
              <a:rPr lang="zh-CN" altLang="en-US" dirty="0" smtClean="0"/>
              <a:t>这几句话歌颂黄河养育了中华民族</a:t>
            </a:r>
            <a:r>
              <a:rPr lang="en-US" dirty="0" smtClean="0"/>
              <a:t>,</a:t>
            </a:r>
            <a:r>
              <a:rPr lang="zh-CN" altLang="en-US" dirty="0" smtClean="0"/>
              <a:t>指出黄河的历史贡献</a:t>
            </a:r>
            <a:r>
              <a:rPr lang="en-US" dirty="0" smtClean="0"/>
              <a:t>,</a:t>
            </a:r>
            <a:r>
              <a:rPr lang="zh-CN" altLang="en-US" dirty="0" smtClean="0"/>
              <a:t>直接抒发作者对黄河热烈的爱。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930014" cy="1857388"/>
          </a:xfrm>
        </p:spPr>
        <p:txBody>
          <a:bodyPr/>
          <a:lstStyle/>
          <a:p>
            <a:r>
              <a:rPr lang="en-US" dirty="0" smtClean="0"/>
              <a:t>(3</a:t>
            </a:r>
            <a:r>
              <a:rPr lang="en-US" dirty="0" smtClean="0"/>
              <a:t>)                                   “</a:t>
            </a:r>
            <a:r>
              <a:rPr lang="zh-CN" altLang="en-US" dirty="0" smtClean="0"/>
              <a:t>不要掉队呀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pPr algn="ctr"/>
            <a:r>
              <a:rPr lang="en-US" dirty="0" smtClean="0"/>
              <a:t>“</a:t>
            </a:r>
            <a:r>
              <a:rPr lang="zh-CN" altLang="en-US" dirty="0" smtClean="0"/>
              <a:t>不要落后做乌龟呀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pPr algn="ctr"/>
            <a:r>
              <a:rPr lang="en-US" dirty="0" smtClean="0"/>
              <a:t>“</a:t>
            </a:r>
            <a:r>
              <a:rPr lang="zh-CN" altLang="en-US" dirty="0" smtClean="0"/>
              <a:t>我们顶着天啦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大家听了</a:t>
            </a:r>
            <a:r>
              <a:rPr lang="en-US" dirty="0" smtClean="0"/>
              <a:t>,</a:t>
            </a:r>
            <a:r>
              <a:rPr lang="zh-CN" altLang="en-US" dirty="0" smtClean="0"/>
              <a:t>哈哈地笑起来。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023902" y="3714752"/>
            <a:ext cx="10501386" cy="642942"/>
          </a:xfrm>
        </p:spPr>
        <p:txBody>
          <a:bodyPr/>
          <a:lstStyle/>
          <a:p>
            <a:r>
              <a:rPr lang="zh-CN" altLang="en-US" dirty="0" smtClean="0"/>
              <a:t>运用语言描写和神态描写</a:t>
            </a:r>
            <a:r>
              <a:rPr lang="en-US" dirty="0" smtClean="0"/>
              <a:t>,</a:t>
            </a:r>
            <a:r>
              <a:rPr lang="zh-CN" altLang="en-US" dirty="0" smtClean="0"/>
              <a:t>表现了红军战士敢于战胜一切的英勇顽强和乐观豁达的情怀。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93001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根据情境写句子</a:t>
            </a:r>
            <a:r>
              <a:rPr lang="en-US" dirty="0" smtClean="0"/>
              <a:t>,</a:t>
            </a:r>
            <a:r>
              <a:rPr lang="zh-CN" altLang="en-US" dirty="0" smtClean="0"/>
              <a:t>抒发情感。</a:t>
            </a:r>
          </a:p>
          <a:p>
            <a:r>
              <a:rPr lang="zh-CN" altLang="en-US" dirty="0" smtClean="0"/>
              <a:t>早晨</a:t>
            </a:r>
            <a:r>
              <a:rPr lang="en-US" dirty="0" smtClean="0"/>
              <a:t>,</a:t>
            </a:r>
            <a:r>
              <a:rPr lang="zh-CN" altLang="en-US" dirty="0" smtClean="0"/>
              <a:t>我在早餐店吃完早点就向学校走去</a:t>
            </a:r>
            <a:r>
              <a:rPr lang="en-US" dirty="0" smtClean="0"/>
              <a:t>,</a:t>
            </a:r>
            <a:r>
              <a:rPr lang="zh-CN" altLang="en-US" dirty="0" smtClean="0"/>
              <a:t>还未走几步</a:t>
            </a:r>
            <a:r>
              <a:rPr lang="en-US" dirty="0" smtClean="0"/>
              <a:t>,</a:t>
            </a:r>
            <a:r>
              <a:rPr lang="zh-CN" altLang="en-US" dirty="0" smtClean="0"/>
              <a:t>就听到身后响起呼唤声。我转身过去</a:t>
            </a:r>
            <a:r>
              <a:rPr lang="en-US" dirty="0" smtClean="0"/>
              <a:t>,</a:t>
            </a:r>
            <a:r>
              <a:rPr lang="zh-CN" altLang="en-US" dirty="0" smtClean="0"/>
              <a:t>只见一位阿姨一手端着我刚吃完早点的碗</a:t>
            </a:r>
            <a:r>
              <a:rPr lang="en-US" dirty="0" smtClean="0"/>
              <a:t>,</a:t>
            </a:r>
            <a:r>
              <a:rPr lang="zh-CN" altLang="en-US" dirty="0" smtClean="0"/>
              <a:t>一手拿着我的手套说</a:t>
            </a:r>
            <a:r>
              <a:rPr lang="en-US" dirty="0" smtClean="0"/>
              <a:t>:“</a:t>
            </a:r>
            <a:r>
              <a:rPr lang="zh-CN" altLang="en-US" dirty="0" smtClean="0"/>
              <a:t>你的手套。</a:t>
            </a:r>
            <a:r>
              <a:rPr lang="en-US" dirty="0" smtClean="0"/>
              <a:t>”</a:t>
            </a:r>
            <a:r>
              <a:rPr lang="zh-CN" altLang="en-US" dirty="0" smtClean="0"/>
              <a:t>我不好意思地轻声说</a:t>
            </a:r>
            <a:r>
              <a:rPr lang="en-US" dirty="0" smtClean="0"/>
              <a:t>:“</a:t>
            </a:r>
            <a:r>
              <a:rPr lang="zh-CN" altLang="en-US" dirty="0" smtClean="0"/>
              <a:t>忘了</a:t>
            </a:r>
            <a:r>
              <a:rPr lang="en-US" dirty="0" smtClean="0"/>
              <a:t>,</a:t>
            </a:r>
            <a:r>
              <a:rPr lang="zh-CN" altLang="en-US" dirty="0" smtClean="0"/>
              <a:t>谢谢阿姨。</a:t>
            </a:r>
            <a:r>
              <a:rPr lang="en-US" dirty="0" smtClean="0"/>
              <a:t>”	</a:t>
            </a:r>
            <a:r>
              <a:rPr lang="en-US" u="sng" dirty="0" smtClean="0"/>
              <a:t>                																	</a:t>
            </a:r>
            <a:r>
              <a:rPr lang="zh-CN" altLang="en-US" u="sng" dirty="0" smtClean="0"/>
              <a:t>      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595538" y="3571876"/>
            <a:ext cx="9286940" cy="642942"/>
          </a:xfrm>
        </p:spPr>
        <p:txBody>
          <a:bodyPr/>
          <a:lstStyle/>
          <a:p>
            <a:r>
              <a:rPr lang="zh-CN" altLang="en-US" dirty="0" smtClean="0"/>
              <a:t>我接过手套</a:t>
            </a:r>
            <a:r>
              <a:rPr lang="en-US" dirty="0" smtClean="0"/>
              <a:t>,</a:t>
            </a:r>
            <a:r>
              <a:rPr lang="zh-CN" altLang="en-US" dirty="0" smtClean="0"/>
              <a:t>满怀感动</a:t>
            </a:r>
            <a:r>
              <a:rPr lang="en-US" dirty="0" smtClean="0"/>
              <a:t>,</a:t>
            </a:r>
            <a:r>
              <a:rPr lang="zh-CN" altLang="en-US" dirty="0" smtClean="0"/>
              <a:t>一阵暖流流遍全身</a:t>
            </a:r>
            <a:r>
              <a:rPr lang="en-US" dirty="0" smtClean="0"/>
              <a:t>,</a:t>
            </a:r>
            <a:r>
              <a:rPr lang="zh-CN" altLang="en-US" dirty="0" smtClean="0"/>
              <a:t>心里默念着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809588" y="4214818"/>
            <a:ext cx="9286940" cy="642942"/>
          </a:xfrm>
        </p:spPr>
        <p:txBody>
          <a:bodyPr/>
          <a:lstStyle/>
          <a:p>
            <a:r>
              <a:rPr lang="zh-CN" altLang="en-US" dirty="0" smtClean="0"/>
              <a:t>阿姨</a:t>
            </a:r>
            <a:r>
              <a:rPr lang="en-US" dirty="0" smtClean="0"/>
              <a:t>,</a:t>
            </a:r>
            <a:r>
              <a:rPr lang="zh-CN" altLang="en-US" dirty="0" smtClean="0"/>
              <a:t>你真好。</a:t>
            </a:r>
            <a:r>
              <a:rPr lang="en-US" dirty="0" smtClean="0"/>
              <a:t>(</a:t>
            </a:r>
            <a:r>
              <a:rPr lang="zh-CN" altLang="en-US" dirty="0" smtClean="0"/>
              <a:t>只要表达出对阿姨的感激之情即可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了解抒情的含义、方式、作用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什么是抒情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2719</TotalTime>
  <Words>2347</Words>
  <Application>Microsoft Office PowerPoint</Application>
  <PresentationFormat>自定义</PresentationFormat>
  <Paragraphs>113</Paragraphs>
  <Slides>31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620</cp:revision>
  <dcterms:created xsi:type="dcterms:W3CDTF">2017-02-11T06:33:00Z</dcterms:created>
  <dcterms:modified xsi:type="dcterms:W3CDTF">2019-12-13T03:46:56Z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