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3"/>
  </p:notesMasterIdLst>
  <p:handoutMasterIdLst>
    <p:handoutMasterId r:id="rId34"/>
  </p:handoutMasterIdLst>
  <p:sldIdLst>
    <p:sldId id="371" r:id="rId3"/>
    <p:sldId id="429" r:id="rId4"/>
    <p:sldId id="444" r:id="rId5"/>
    <p:sldId id="530" r:id="rId6"/>
    <p:sldId id="428" r:id="rId7"/>
    <p:sldId id="445" r:id="rId8"/>
    <p:sldId id="506" r:id="rId9"/>
    <p:sldId id="531" r:id="rId10"/>
    <p:sldId id="397" r:id="rId11"/>
    <p:sldId id="532" r:id="rId12"/>
    <p:sldId id="518" r:id="rId13"/>
    <p:sldId id="519" r:id="rId14"/>
    <p:sldId id="520" r:id="rId15"/>
    <p:sldId id="521" r:id="rId16"/>
    <p:sldId id="522" r:id="rId17"/>
    <p:sldId id="533" r:id="rId18"/>
    <p:sldId id="491" r:id="rId19"/>
    <p:sldId id="534" r:id="rId20"/>
    <p:sldId id="535" r:id="rId21"/>
    <p:sldId id="536" r:id="rId22"/>
    <p:sldId id="537" r:id="rId23"/>
    <p:sldId id="538" r:id="rId24"/>
    <p:sldId id="539" r:id="rId25"/>
    <p:sldId id="540" r:id="rId26"/>
    <p:sldId id="541" r:id="rId27"/>
    <p:sldId id="542" r:id="rId28"/>
    <p:sldId id="543" r:id="rId29"/>
    <p:sldId id="544" r:id="rId30"/>
    <p:sldId id="476" r:id="rId31"/>
    <p:sldId id="395" r:id="rId32"/>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201" autoAdjust="0"/>
    <p:restoredTop sz="94660"/>
  </p:normalViewPr>
  <p:slideViewPr>
    <p:cSldViewPr>
      <p:cViewPr>
        <p:scale>
          <a:sx n="40" d="100"/>
          <a:sy n="40" d="100"/>
        </p:scale>
        <p:origin x="-294" y="-414"/>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30</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第六单元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096528" y="571480"/>
            <a:ext cx="1500198" cy="369332"/>
          </a:xfrm>
          <a:prstGeom prst="rect">
            <a:avLst/>
          </a:prstGeom>
          <a:noFill/>
          <a:effectLst/>
        </p:spPr>
        <p:txBody>
          <a:bodyPr wrap="square">
            <a:spAutoFit/>
          </a:bodyPr>
          <a:lstStyle/>
          <a:p>
            <a:pPr algn="ctr"/>
            <a:r>
              <a:rPr lang="zh-CN" altLang="en-US" sz="1800" b="1" dirty="0" smtClean="0">
                <a:solidFill>
                  <a:schemeClr val="accent5">
                    <a:lumMod val="50000"/>
                  </a:schemeClr>
                </a:solidFill>
                <a:latin typeface="微软雅黑" pitchFamily="34" charset="-122"/>
              </a:rPr>
              <a:t>综合性学习</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157570" y="4000504"/>
            <a:ext cx="5724644" cy="646331"/>
          </a:xfrm>
          <a:prstGeom prst="rect">
            <a:avLst/>
          </a:prstGeom>
        </p:spPr>
        <p:txBody>
          <a:bodyPr wrap="none">
            <a:spAutoFit/>
          </a:bodyPr>
          <a:lstStyle/>
          <a:p>
            <a:r>
              <a:rPr lang="zh-CN" altLang="en-US" sz="3600" dirty="0" smtClean="0"/>
              <a:t>综合性学习　</a:t>
            </a:r>
            <a:r>
              <a:rPr lang="zh-CN" altLang="en-US" sz="3600" dirty="0" smtClean="0"/>
              <a:t>我的语文生活</a:t>
            </a:r>
            <a:endParaRPr lang="zh-CN" altLang="en-US" sz="3600" dirty="0"/>
          </a:p>
        </p:txBody>
      </p:sp>
      <p:sp>
        <p:nvSpPr>
          <p:cNvPr id="24" name="动作按钮: 声音 23">
            <a:hlinkClick r:id="" action="ppaction://noaction" highlightClick="1">
              <a:snd r:embed="rId2" name="applause.wav" builtIn="1"/>
            </a:hlinkClick>
          </p:cNvPr>
          <p:cNvSpPr/>
          <p:nvPr/>
        </p:nvSpPr>
        <p:spPr>
          <a:xfrm>
            <a:off x="2871686"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6单元.eps" descr="id:2147500708;FounderCES"/>
          <p:cNvPicPr/>
          <p:nvPr/>
        </p:nvPicPr>
        <p:blipFill>
          <a:blip r:embed="rId3"/>
          <a:stretch>
            <a:fillRect/>
          </a:stretch>
        </p:blipFill>
        <p:spPr>
          <a:xfrm>
            <a:off x="1452530" y="1571612"/>
            <a:ext cx="9637906" cy="1714512"/>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452398" y="1071546"/>
            <a:ext cx="11668164" cy="857256"/>
          </a:xfrm>
        </p:spPr>
        <p:txBody>
          <a:bodyPr/>
          <a:lstStyle/>
          <a:p>
            <a:r>
              <a:rPr lang="zh-CN" altLang="en-US" dirty="0" smtClean="0"/>
              <a:t>示例</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nvGraphicFramePr>
        <p:xfrm>
          <a:off x="1381092" y="2071678"/>
          <a:ext cx="9787005" cy="3892560"/>
        </p:xfrm>
        <a:graphic>
          <a:graphicData uri="http://schemas.openxmlformats.org/drawingml/2006/table">
            <a:tbl>
              <a:tblPr/>
              <a:tblGrid>
                <a:gridCol w="1223376"/>
                <a:gridCol w="2854543"/>
                <a:gridCol w="2854543"/>
                <a:gridCol w="2854543"/>
              </a:tblGrid>
              <a:tr h="1112160">
                <a:tc gridSpan="4">
                  <a:txBody>
                    <a:bodyPr/>
                    <a:lstStyle/>
                    <a:p>
                      <a:pPr algn="ctr">
                        <a:lnSpc>
                          <a:spcPct val="100000"/>
                        </a:lnSpc>
                        <a:spcAft>
                          <a:spcPts val="0"/>
                        </a:spcAft>
                      </a:pPr>
                      <a:r>
                        <a:rPr lang="zh-CN" sz="2400" kern="100" dirty="0">
                          <a:solidFill>
                            <a:srgbClr val="FF0000"/>
                          </a:solidFill>
                          <a:latin typeface="华文细黑" pitchFamily="2" charset="-122"/>
                          <a:ea typeface="华文细黑" pitchFamily="2" charset="-122"/>
                          <a:cs typeface="Times New Roman"/>
                        </a:rPr>
                        <a:t>商店招牌调查表</a:t>
                      </a:r>
                    </a:p>
                    <a:p>
                      <a:pPr algn="ctr">
                        <a:lnSpc>
                          <a:spcPct val="100000"/>
                        </a:lnSpc>
                        <a:spcAft>
                          <a:spcPts val="0"/>
                        </a:spcAft>
                      </a:pPr>
                      <a:r>
                        <a:rPr lang="zh-CN" sz="2400" kern="100" dirty="0">
                          <a:solidFill>
                            <a:srgbClr val="FF0000"/>
                          </a:solidFill>
                          <a:latin typeface="华文细黑" pitchFamily="2" charset="-122"/>
                          <a:ea typeface="华文细黑" pitchFamily="2" charset="-122"/>
                          <a:cs typeface="Times New Roman"/>
                        </a:rPr>
                        <a:t>调查人</a:t>
                      </a:r>
                      <a:r>
                        <a:rPr lang="en-US" sz="2400" kern="100" dirty="0">
                          <a:solidFill>
                            <a:srgbClr val="FF0000"/>
                          </a:solidFill>
                          <a:latin typeface="华文细黑" pitchFamily="2" charset="-122"/>
                          <a:ea typeface="华文细黑" pitchFamily="2" charset="-122"/>
                          <a:cs typeface="Times New Roman"/>
                        </a:rPr>
                        <a:t>:</a:t>
                      </a:r>
                      <a:r>
                        <a:rPr lang="zh-CN" sz="2400" kern="100" dirty="0">
                          <a:solidFill>
                            <a:srgbClr val="FF0000"/>
                          </a:solidFill>
                          <a:latin typeface="华文细黑" pitchFamily="2" charset="-122"/>
                          <a:ea typeface="华文细黑" pitchFamily="2" charset="-122"/>
                          <a:cs typeface="Times New Roman"/>
                        </a:rPr>
                        <a:t>　日期</a:t>
                      </a:r>
                      <a:r>
                        <a:rPr lang="en-US" sz="2400" kern="100" dirty="0">
                          <a:solidFill>
                            <a:srgbClr val="FF0000"/>
                          </a:solidFill>
                          <a:latin typeface="华文细黑" pitchFamily="2" charset="-122"/>
                          <a:ea typeface="华文细黑" pitchFamily="2" charset="-122"/>
                          <a:cs typeface="Times New Roman"/>
                        </a:rPr>
                        <a:t>:</a:t>
                      </a:r>
                      <a:endParaRPr lang="zh-CN" sz="2400" kern="100" dirty="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556080">
                <a:tc>
                  <a:txBody>
                    <a:bodyPr/>
                    <a:lstStyle/>
                    <a:p>
                      <a:pPr algn="ctr">
                        <a:lnSpc>
                          <a:spcPct val="100000"/>
                        </a:lnSpc>
                        <a:spcAft>
                          <a:spcPts val="0"/>
                        </a:spcAft>
                      </a:pPr>
                      <a:r>
                        <a:rPr lang="zh-CN" sz="2400" kern="100">
                          <a:solidFill>
                            <a:srgbClr val="FF0000"/>
                          </a:solidFill>
                          <a:latin typeface="华文细黑" pitchFamily="2" charset="-122"/>
                          <a:ea typeface="华文细黑" pitchFamily="2" charset="-122"/>
                          <a:cs typeface="Times New Roman"/>
                        </a:rPr>
                        <a:t>序号</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FF0000"/>
                          </a:solidFill>
                          <a:latin typeface="华文细黑" pitchFamily="2" charset="-122"/>
                          <a:ea typeface="华文细黑" pitchFamily="2" charset="-122"/>
                          <a:cs typeface="Times New Roman"/>
                        </a:rPr>
                        <a:t>招牌原名</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FF0000"/>
                          </a:solidFill>
                          <a:latin typeface="华文细黑" pitchFamily="2" charset="-122"/>
                          <a:ea typeface="华文细黑" pitchFamily="2" charset="-122"/>
                          <a:cs typeface="Times New Roman"/>
                        </a:rPr>
                        <a:t>存在问题</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FF0000"/>
                          </a:solidFill>
                          <a:latin typeface="华文细黑" pitchFamily="2" charset="-122"/>
                          <a:ea typeface="华文细黑" pitchFamily="2" charset="-122"/>
                          <a:cs typeface="Times New Roman"/>
                        </a:rPr>
                        <a:t>规范书写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80">
                <a:tc>
                  <a:txBody>
                    <a:bodyPr/>
                    <a:lstStyle/>
                    <a:p>
                      <a:pPr algn="ctr">
                        <a:lnSpc>
                          <a:spcPct val="100000"/>
                        </a:lnSpc>
                        <a:spcAft>
                          <a:spcPts val="0"/>
                        </a:spcAft>
                      </a:pPr>
                      <a:r>
                        <a:rPr lang="en-US" sz="2400" kern="100">
                          <a:solidFill>
                            <a:srgbClr val="FF0000"/>
                          </a:solidFill>
                          <a:latin typeface="华文细黑" pitchFamily="2" charset="-122"/>
                          <a:ea typeface="华文细黑" pitchFamily="2" charset="-122"/>
                          <a:cs typeface="Times New Roman"/>
                        </a:rPr>
                        <a:t>1</a:t>
                      </a:r>
                      <a:endParaRPr lang="zh-CN"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dirty="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80">
                <a:tc>
                  <a:txBody>
                    <a:bodyPr/>
                    <a:lstStyle/>
                    <a:p>
                      <a:pPr algn="ctr">
                        <a:lnSpc>
                          <a:spcPct val="100000"/>
                        </a:lnSpc>
                        <a:spcAft>
                          <a:spcPts val="0"/>
                        </a:spcAft>
                      </a:pPr>
                      <a:r>
                        <a:rPr lang="en-US" sz="2400" kern="100">
                          <a:solidFill>
                            <a:srgbClr val="FF0000"/>
                          </a:solidFill>
                          <a:latin typeface="华文细黑" pitchFamily="2" charset="-122"/>
                          <a:ea typeface="华文细黑" pitchFamily="2" charset="-122"/>
                          <a:cs typeface="Times New Roman"/>
                        </a:rPr>
                        <a:t>2</a:t>
                      </a:r>
                      <a:endParaRPr lang="zh-CN"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80">
                <a:tc>
                  <a:txBody>
                    <a:bodyPr/>
                    <a:lstStyle/>
                    <a:p>
                      <a:pPr algn="ctr">
                        <a:lnSpc>
                          <a:spcPct val="100000"/>
                        </a:lnSpc>
                        <a:spcAft>
                          <a:spcPts val="0"/>
                        </a:spcAft>
                      </a:pPr>
                      <a:r>
                        <a:rPr lang="en-US" sz="2400" kern="100">
                          <a:solidFill>
                            <a:srgbClr val="FF0000"/>
                          </a:solidFill>
                          <a:latin typeface="华文细黑" pitchFamily="2" charset="-122"/>
                          <a:ea typeface="华文细黑" pitchFamily="2" charset="-122"/>
                          <a:cs typeface="Times New Roman"/>
                        </a:rPr>
                        <a:t>3</a:t>
                      </a:r>
                      <a:endParaRPr lang="zh-CN"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080">
                <a:tc>
                  <a:txBody>
                    <a:bodyPr/>
                    <a:lstStyle/>
                    <a:p>
                      <a:pPr algn="ctr">
                        <a:lnSpc>
                          <a:spcPct val="100000"/>
                        </a:lnSpc>
                        <a:spcAft>
                          <a:spcPts val="0"/>
                        </a:spcAft>
                      </a:pPr>
                      <a:r>
                        <a:rPr lang="en-US" sz="2400" kern="100">
                          <a:solidFill>
                            <a:srgbClr val="FF0000"/>
                          </a:solidFill>
                          <a:latin typeface="华文细黑" pitchFamily="2" charset="-122"/>
                          <a:ea typeface="华文细黑" pitchFamily="2" charset="-122"/>
                          <a:cs typeface="Times New Roman"/>
                        </a:rPr>
                        <a:t>……</a:t>
                      </a:r>
                      <a:endParaRPr lang="zh-CN"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dirty="0">
                        <a:solidFill>
                          <a:srgbClr val="FF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1452530" y="2571744"/>
          <a:ext cx="9429815" cy="3794784"/>
        </p:xfrm>
        <a:graphic>
          <a:graphicData uri="http://schemas.openxmlformats.org/drawingml/2006/table">
            <a:tbl>
              <a:tblPr/>
              <a:tblGrid>
                <a:gridCol w="1131579"/>
                <a:gridCol w="2440321"/>
                <a:gridCol w="3971952"/>
                <a:gridCol w="1885963"/>
              </a:tblGrid>
              <a:tr h="321471">
                <a:tc>
                  <a:txBody>
                    <a:bodyPr/>
                    <a:lstStyle/>
                    <a:p>
                      <a:pPr algn="ctr">
                        <a:lnSpc>
                          <a:spcPct val="100000"/>
                        </a:lnSpc>
                        <a:spcAft>
                          <a:spcPts val="0"/>
                        </a:spcAft>
                      </a:pPr>
                      <a:r>
                        <a:rPr lang="zh-CN" sz="2400" kern="100" dirty="0">
                          <a:solidFill>
                            <a:srgbClr val="000000"/>
                          </a:solidFill>
                          <a:latin typeface="微软雅黑"/>
                          <a:ea typeface="华文细黑"/>
                          <a:cs typeface="Times New Roman"/>
                        </a:rPr>
                        <a:t>序号</a:t>
                      </a:r>
                      <a:endParaRPr lang="zh-CN" sz="2400" kern="100" dirty="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微软雅黑"/>
                          <a:ea typeface="华文细黑"/>
                          <a:cs typeface="Times New Roman"/>
                        </a:rPr>
                        <a:t>招牌原名</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微软雅黑"/>
                          <a:ea typeface="华文细黑"/>
                          <a:cs typeface="Times New Roman"/>
                        </a:rPr>
                        <a:t>存在的问题</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微软雅黑"/>
                          <a:ea typeface="华文细黑"/>
                          <a:cs typeface="Times New Roman"/>
                        </a:rPr>
                        <a:t>规范书写</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4438">
                <a:tc>
                  <a:txBody>
                    <a:bodyPr/>
                    <a:lstStyle/>
                    <a:p>
                      <a:pPr algn="ctr">
                        <a:lnSpc>
                          <a:spcPct val="100000"/>
                        </a:lnSpc>
                        <a:spcAft>
                          <a:spcPts val="0"/>
                        </a:spcAft>
                      </a:pPr>
                      <a:r>
                        <a:rPr lang="en-US" sz="2400" kern="100">
                          <a:solidFill>
                            <a:srgbClr val="000000"/>
                          </a:solidFill>
                          <a:latin typeface="微软雅黑"/>
                          <a:ea typeface="华文细黑"/>
                          <a:cs typeface="Times New Roman"/>
                        </a:rPr>
                        <a:t>1</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000000"/>
                        </a:solidFill>
                        <a:latin typeface="微软雅黑"/>
                        <a:ea typeface="华文细黑"/>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NEU-BZ-S92"/>
                        <a:ea typeface="方正书宋_GBK"/>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2400" kern="100" dirty="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8826">
                <a:tc>
                  <a:txBody>
                    <a:bodyPr/>
                    <a:lstStyle/>
                    <a:p>
                      <a:pPr algn="ctr">
                        <a:lnSpc>
                          <a:spcPct val="100000"/>
                        </a:lnSpc>
                        <a:spcAft>
                          <a:spcPts val="0"/>
                        </a:spcAft>
                      </a:pPr>
                      <a:r>
                        <a:rPr lang="en-US" sz="2400" kern="100">
                          <a:solidFill>
                            <a:srgbClr val="000000"/>
                          </a:solidFill>
                          <a:latin typeface="微软雅黑"/>
                          <a:ea typeface="华文细黑"/>
                          <a:cs typeface="Times New Roman"/>
                        </a:rPr>
                        <a:t>2</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000000"/>
                        </a:solidFill>
                        <a:latin typeface="微软雅黑"/>
                        <a:ea typeface="华文细黑"/>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NEU-BZ-S92"/>
                        <a:ea typeface="方正书宋_GBK"/>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1">
                <a:tc>
                  <a:txBody>
                    <a:bodyPr/>
                    <a:lstStyle/>
                    <a:p>
                      <a:pPr algn="ctr">
                        <a:lnSpc>
                          <a:spcPct val="100000"/>
                        </a:lnSpc>
                        <a:spcAft>
                          <a:spcPts val="0"/>
                        </a:spcAft>
                      </a:pPr>
                      <a:r>
                        <a:rPr lang="en-US" sz="2400" kern="100">
                          <a:solidFill>
                            <a:srgbClr val="000000"/>
                          </a:solidFill>
                          <a:latin typeface="微软雅黑"/>
                          <a:ea typeface="华文细黑"/>
                          <a:cs typeface="Times New Roman"/>
                        </a:rPr>
                        <a:t>……</a:t>
                      </a:r>
                      <a:endParaRPr lang="zh-CN" sz="2400" kern="100">
                        <a:solidFill>
                          <a:srgbClr val="000000"/>
                        </a:solidFill>
                        <a:latin typeface="NEU-BZ-S92"/>
                        <a:ea typeface="方正书宋_GBK"/>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en-US" sz="2400" kern="100">
                        <a:solidFill>
                          <a:srgbClr val="000000"/>
                        </a:solidFill>
                        <a:latin typeface="微软雅黑"/>
                        <a:ea typeface="华文细黑"/>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en-US" sz="2400" kern="100" dirty="0">
                        <a:solidFill>
                          <a:srgbClr val="000000"/>
                        </a:solidFill>
                        <a:latin typeface="微软雅黑"/>
                        <a:ea typeface="华文细黑"/>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en-US" sz="2400" kern="100" dirty="0">
                        <a:solidFill>
                          <a:srgbClr val="000000"/>
                        </a:solidFill>
                        <a:latin typeface="微软雅黑"/>
                        <a:ea typeface="华文细黑"/>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文本占位符 6"/>
          <p:cNvSpPr>
            <a:spLocks noGrp="1"/>
          </p:cNvSpPr>
          <p:nvPr>
            <p:ph type="body" sz="quarter" idx="11"/>
          </p:nvPr>
        </p:nvSpPr>
        <p:spPr>
          <a:xfrm>
            <a:off x="238084" y="1071546"/>
            <a:ext cx="11572956" cy="1857388"/>
          </a:xfrm>
        </p:spPr>
        <p:txBody>
          <a:bodyPr/>
          <a:lstStyle/>
          <a:p>
            <a:r>
              <a:rPr lang="en-US" dirty="0" smtClean="0"/>
              <a:t>2.</a:t>
            </a:r>
            <a:r>
              <a:rPr lang="zh-CN" altLang="en-US" dirty="0" smtClean="0"/>
              <a:t>王明对街市商店招牌书写存在的问题进行了拍照</a:t>
            </a:r>
            <a:r>
              <a:rPr lang="en-US" dirty="0" smtClean="0"/>
              <a:t>,</a:t>
            </a:r>
            <a:r>
              <a:rPr lang="zh-CN" altLang="en-US" dirty="0" smtClean="0"/>
              <a:t>请你完成记录表。</a:t>
            </a:r>
            <a:endParaRPr lang="zh-CN" altLang="en-US" dirty="0"/>
          </a:p>
        </p:txBody>
      </p:sp>
      <p:sp>
        <p:nvSpPr>
          <p:cNvPr id="3" name="文本占位符 7"/>
          <p:cNvSpPr>
            <a:spLocks noGrp="1"/>
          </p:cNvSpPr>
          <p:nvPr>
            <p:ph type="body" sz="quarter" idx="12"/>
          </p:nvPr>
        </p:nvSpPr>
        <p:spPr>
          <a:xfrm>
            <a:off x="5238744" y="3214686"/>
            <a:ext cx="4000528" cy="642942"/>
          </a:xfrm>
        </p:spPr>
        <p:txBody>
          <a:bodyPr/>
          <a:lstStyle/>
          <a:p>
            <a:pPr>
              <a:lnSpc>
                <a:spcPct val="100000"/>
              </a:lnSpc>
              <a:spcAft>
                <a:spcPts val="0"/>
              </a:spcAft>
            </a:pPr>
            <a:r>
              <a:rPr lang="en-US" sz="2400" kern="100" dirty="0" smtClean="0">
                <a:cs typeface="Times New Roman"/>
              </a:rPr>
              <a:t>“</a:t>
            </a:r>
            <a:r>
              <a:rPr lang="zh-CN" altLang="en-US" sz="2400" kern="100" dirty="0" smtClean="0">
                <a:cs typeface="Times New Roman"/>
              </a:rPr>
              <a:t>修</a:t>
            </a:r>
            <a:r>
              <a:rPr lang="en-US" sz="2400" kern="100" dirty="0" smtClean="0">
                <a:cs typeface="Times New Roman"/>
              </a:rPr>
              <a:t>”</a:t>
            </a:r>
            <a:r>
              <a:rPr lang="zh-CN" altLang="en-US" sz="2400" kern="100" dirty="0" smtClean="0">
                <a:cs typeface="Times New Roman"/>
              </a:rPr>
              <a:t>字少了一笔</a:t>
            </a:r>
            <a:r>
              <a:rPr lang="en-US" sz="2400" kern="100" dirty="0" smtClean="0">
                <a:cs typeface="Times New Roman"/>
              </a:rPr>
              <a:t>“|”</a:t>
            </a:r>
            <a:endParaRPr lang="zh-CN" altLang="en-US" sz="2400" kern="100" dirty="0">
              <a:cs typeface="Times New Roman"/>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pic>
        <p:nvPicPr>
          <p:cNvPr id="25602" name="17DXACZYWRJB6T4.eps"/>
          <p:cNvPicPr>
            <a:picLocks noChangeAspect="1" noChangeArrowheads="1"/>
          </p:cNvPicPr>
          <p:nvPr/>
        </p:nvPicPr>
        <p:blipFill>
          <a:blip r:embed="rId2"/>
          <a:srcRect/>
          <a:stretch>
            <a:fillRect/>
          </a:stretch>
        </p:blipFill>
        <p:spPr bwMode="auto">
          <a:xfrm>
            <a:off x="2809852" y="3143248"/>
            <a:ext cx="1992744" cy="714380"/>
          </a:xfrm>
          <a:prstGeom prst="rect">
            <a:avLst/>
          </a:prstGeom>
          <a:noFill/>
        </p:spPr>
      </p:pic>
      <p:pic>
        <p:nvPicPr>
          <p:cNvPr id="25601" name="17DXACZYWRJB6T5.eps"/>
          <p:cNvPicPr>
            <a:picLocks noChangeAspect="1" noChangeArrowheads="1"/>
          </p:cNvPicPr>
          <p:nvPr/>
        </p:nvPicPr>
        <p:blipFill>
          <a:blip r:embed="rId3"/>
          <a:srcRect/>
          <a:stretch>
            <a:fillRect/>
          </a:stretch>
        </p:blipFill>
        <p:spPr bwMode="auto">
          <a:xfrm>
            <a:off x="3452794" y="4143380"/>
            <a:ext cx="428628" cy="1628786"/>
          </a:xfrm>
          <a:prstGeom prst="rect">
            <a:avLst/>
          </a:prstGeom>
          <a:noFill/>
        </p:spPr>
      </p:pic>
      <p:sp>
        <p:nvSpPr>
          <p:cNvPr id="8" name="文本占位符 7"/>
          <p:cNvSpPr>
            <a:spLocks noGrp="1"/>
          </p:cNvSpPr>
          <p:nvPr>
            <p:ph type="body" sz="quarter" idx="12"/>
          </p:nvPr>
        </p:nvSpPr>
        <p:spPr>
          <a:xfrm>
            <a:off x="5024430" y="4500570"/>
            <a:ext cx="4000528" cy="642942"/>
          </a:xfrm>
        </p:spPr>
        <p:txBody>
          <a:bodyPr/>
          <a:lstStyle/>
          <a:p>
            <a:pPr>
              <a:lnSpc>
                <a:spcPct val="100000"/>
              </a:lnSpc>
              <a:spcAft>
                <a:spcPts val="0"/>
              </a:spcAft>
            </a:pPr>
            <a:r>
              <a:rPr lang="en-US" sz="2400" kern="100" dirty="0" smtClean="0">
                <a:cs typeface="Times New Roman"/>
              </a:rPr>
              <a:t>(1)“</a:t>
            </a:r>
            <a:r>
              <a:rPr lang="zh-CN" altLang="en-US" sz="2400" kern="100" dirty="0" smtClean="0">
                <a:cs typeface="Times New Roman"/>
              </a:rPr>
              <a:t>车</a:t>
            </a:r>
            <a:r>
              <a:rPr lang="en-US" sz="2400" kern="100" dirty="0" smtClean="0">
                <a:cs typeface="Times New Roman"/>
              </a:rPr>
              <a:t>”</a:t>
            </a:r>
            <a:r>
              <a:rPr lang="zh-CN" altLang="en-US" sz="2400" kern="100" dirty="0" smtClean="0">
                <a:cs typeface="Times New Roman"/>
              </a:rPr>
              <a:t>写成繁体字</a:t>
            </a:r>
            <a:r>
              <a:rPr lang="en-US" sz="2400" kern="100" dirty="0" smtClean="0">
                <a:cs typeface="Times New Roman"/>
              </a:rPr>
              <a:t>“</a:t>
            </a:r>
            <a:r>
              <a:rPr lang="zh-CN" altLang="en-US" sz="2400" kern="100" dirty="0" smtClean="0">
                <a:cs typeface="Times New Roman"/>
              </a:rPr>
              <a:t>車</a:t>
            </a:r>
            <a:r>
              <a:rPr lang="en-US" sz="2400" kern="100" dirty="0" smtClean="0">
                <a:cs typeface="Times New Roman"/>
              </a:rPr>
              <a:t>”</a:t>
            </a:r>
            <a:endParaRPr lang="zh-CN" altLang="en-US" sz="2400" kern="100" dirty="0" smtClean="0">
              <a:cs typeface="Times New Roman"/>
            </a:endParaRPr>
          </a:p>
          <a:p>
            <a:pPr>
              <a:lnSpc>
                <a:spcPct val="100000"/>
              </a:lnSpc>
              <a:spcAft>
                <a:spcPts val="0"/>
              </a:spcAft>
            </a:pPr>
            <a:r>
              <a:rPr lang="en-US" sz="2400" kern="100" dirty="0" smtClean="0">
                <a:cs typeface="Times New Roman"/>
              </a:rPr>
              <a:t>(2)“</a:t>
            </a:r>
            <a:r>
              <a:rPr lang="zh-CN" altLang="en-US" sz="2400" kern="100" dirty="0" smtClean="0">
                <a:cs typeface="Times New Roman"/>
              </a:rPr>
              <a:t>修</a:t>
            </a:r>
            <a:r>
              <a:rPr lang="en-US" sz="2400" kern="100" dirty="0" smtClean="0">
                <a:cs typeface="Times New Roman"/>
              </a:rPr>
              <a:t>”</a:t>
            </a:r>
            <a:r>
              <a:rPr lang="zh-CN" altLang="en-US" sz="2400" kern="100" dirty="0" smtClean="0">
                <a:cs typeface="Times New Roman"/>
              </a:rPr>
              <a:t>字的</a:t>
            </a:r>
            <a:r>
              <a:rPr lang="en-US" sz="2400" kern="100" dirty="0" smtClean="0">
                <a:cs typeface="Times New Roman"/>
              </a:rPr>
              <a:t>“</a:t>
            </a:r>
            <a:r>
              <a:rPr lang="zh-CN" altLang="en-US" sz="2400" kern="100" dirty="0" smtClean="0">
                <a:cs typeface="Times New Roman"/>
              </a:rPr>
              <a:t>亻</a:t>
            </a:r>
            <a:r>
              <a:rPr lang="en-US" sz="2400" kern="100" dirty="0" smtClean="0">
                <a:cs typeface="Times New Roman"/>
              </a:rPr>
              <a:t>”</a:t>
            </a:r>
            <a:r>
              <a:rPr lang="zh-CN" altLang="en-US" sz="2400" kern="100" dirty="0" smtClean="0">
                <a:cs typeface="Times New Roman"/>
              </a:rPr>
              <a:t>写成了</a:t>
            </a:r>
            <a:r>
              <a:rPr lang="en-US" sz="2400" kern="100" dirty="0" smtClean="0">
                <a:cs typeface="Times New Roman"/>
              </a:rPr>
              <a:t>“</a:t>
            </a:r>
            <a:r>
              <a:rPr lang="zh-CN" altLang="en-US" sz="2400" kern="100" dirty="0" smtClean="0">
                <a:cs typeface="Times New Roman"/>
              </a:rPr>
              <a:t>彳</a:t>
            </a:r>
            <a:r>
              <a:rPr lang="en-US" sz="2400" kern="100" dirty="0" smtClean="0">
                <a:cs typeface="Times New Roman"/>
              </a:rPr>
              <a:t>”,</a:t>
            </a:r>
            <a:r>
              <a:rPr lang="zh-CN" altLang="en-US" sz="2400" kern="100" dirty="0" smtClean="0">
                <a:cs typeface="Times New Roman"/>
              </a:rPr>
              <a:t>中间还少了</a:t>
            </a:r>
            <a:r>
              <a:rPr lang="en-US" sz="2400" kern="100" dirty="0" smtClean="0">
                <a:cs typeface="Times New Roman"/>
              </a:rPr>
              <a:t>“|”</a:t>
            </a:r>
            <a:endParaRPr lang="zh-CN" altLang="en-US" sz="2400" kern="100" dirty="0">
              <a:cs typeface="Times New Roman"/>
            </a:endParaRPr>
          </a:p>
        </p:txBody>
      </p:sp>
      <p:sp>
        <p:nvSpPr>
          <p:cNvPr id="9" name="文本占位符 7"/>
          <p:cNvSpPr>
            <a:spLocks noGrp="1"/>
          </p:cNvSpPr>
          <p:nvPr>
            <p:ph type="body" sz="quarter" idx="12"/>
          </p:nvPr>
        </p:nvSpPr>
        <p:spPr>
          <a:xfrm>
            <a:off x="9453586" y="3214686"/>
            <a:ext cx="714380" cy="642942"/>
          </a:xfrm>
        </p:spPr>
        <p:txBody>
          <a:bodyPr/>
          <a:lstStyle/>
          <a:p>
            <a:pPr algn="ctr">
              <a:lnSpc>
                <a:spcPct val="100000"/>
              </a:lnSpc>
              <a:spcAft>
                <a:spcPts val="0"/>
              </a:spcAft>
            </a:pPr>
            <a:r>
              <a:rPr lang="zh-CN" altLang="en-US" sz="2400" kern="100" dirty="0" smtClean="0">
                <a:cs typeface="Times New Roman"/>
              </a:rPr>
              <a:t>修</a:t>
            </a:r>
            <a:endParaRPr lang="zh-CN" altLang="en-US" sz="2400" kern="100" dirty="0">
              <a:cs typeface="Times New Roman"/>
            </a:endParaRPr>
          </a:p>
        </p:txBody>
      </p:sp>
      <p:sp>
        <p:nvSpPr>
          <p:cNvPr id="10" name="文本占位符 7"/>
          <p:cNvSpPr>
            <a:spLocks noGrp="1"/>
          </p:cNvSpPr>
          <p:nvPr>
            <p:ph type="body" sz="quarter" idx="12"/>
          </p:nvPr>
        </p:nvSpPr>
        <p:spPr>
          <a:xfrm>
            <a:off x="9144064" y="4643446"/>
            <a:ext cx="1238216" cy="642942"/>
          </a:xfrm>
        </p:spPr>
        <p:txBody>
          <a:bodyPr/>
          <a:lstStyle/>
          <a:p>
            <a:pPr>
              <a:lnSpc>
                <a:spcPct val="100000"/>
              </a:lnSpc>
              <a:spcAft>
                <a:spcPts val="0"/>
              </a:spcAft>
            </a:pPr>
            <a:r>
              <a:rPr lang="en-US" sz="2400" kern="100" dirty="0" smtClean="0">
                <a:cs typeface="Times New Roman"/>
              </a:rPr>
              <a:t>( </a:t>
            </a:r>
            <a:r>
              <a:rPr lang="en-US" sz="2400" kern="100" dirty="0" smtClean="0">
                <a:cs typeface="Times New Roman"/>
              </a:rPr>
              <a:t>1</a:t>
            </a:r>
            <a:r>
              <a:rPr lang="en-US" sz="2400" kern="100" dirty="0" smtClean="0">
                <a:cs typeface="Times New Roman"/>
              </a:rPr>
              <a:t>)</a:t>
            </a:r>
            <a:r>
              <a:rPr lang="zh-CN" altLang="en-US" sz="2400" kern="100" dirty="0" smtClean="0">
                <a:cs typeface="Times New Roman"/>
              </a:rPr>
              <a:t>车</a:t>
            </a:r>
          </a:p>
          <a:p>
            <a:pPr>
              <a:lnSpc>
                <a:spcPct val="100000"/>
              </a:lnSpc>
              <a:spcAft>
                <a:spcPts val="0"/>
              </a:spcAft>
            </a:pPr>
            <a:r>
              <a:rPr lang="en-US" sz="2400" kern="100" dirty="0" smtClean="0">
                <a:cs typeface="Times New Roman"/>
              </a:rPr>
              <a:t>(2)</a:t>
            </a:r>
            <a:r>
              <a:rPr lang="zh-CN" altLang="en-US" sz="2400" kern="100" dirty="0" smtClean="0">
                <a:cs typeface="Times New Roman"/>
              </a:rPr>
              <a:t>修</a:t>
            </a:r>
            <a:endParaRPr lang="zh-CN" altLang="en-US" sz="2400" kern="100" dirty="0">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xEl>
                                              <p:pRg st="1" end="1"/>
                                            </p:txEl>
                                          </p:spTgt>
                                        </p:tgtEl>
                                        <p:attrNameLst>
                                          <p:attrName>style.visibility</p:attrName>
                                        </p:attrNameLst>
                                      </p:cBhvr>
                                      <p:to>
                                        <p:strVal val="visible"/>
                                      </p:to>
                                    </p:set>
                                    <p:animEffect transition="in" filter="blinds(horizontal)">
                                      <p:cBhvr>
                                        <p:cTn id="16" dur="500"/>
                                        <p:tgtEl>
                                          <p:spTgt spid="8">
                                            <p:txEl>
                                              <p:pRg st="1" end="1"/>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blinds(horizontal)">
                                      <p:cBhvr>
                                        <p:cTn id="19" dur="500"/>
                                        <p:tgtEl>
                                          <p:spTgt spid="10">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blinds(horizontal)">
                                      <p:cBhvr>
                                        <p:cTn id="22" dur="500"/>
                                        <p:tgtEl>
                                          <p:spTgt spid="10">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8" grpId="0" uiExpand="1" build="p"/>
      <p:bldP spid="9" grpId="0" build="p"/>
      <p:bldP spid="10"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310974" cy="1857388"/>
          </a:xfrm>
        </p:spPr>
        <p:txBody>
          <a:bodyPr/>
          <a:lstStyle/>
          <a:p>
            <a:r>
              <a:rPr lang="en-US" dirty="0" smtClean="0"/>
              <a:t>3.</a:t>
            </a:r>
            <a:r>
              <a:rPr lang="zh-CN" altLang="en-US" dirty="0" smtClean="0"/>
              <a:t>选择一个你认为设计得最好的商店招牌</a:t>
            </a:r>
            <a:r>
              <a:rPr lang="en-US" dirty="0" smtClean="0"/>
              <a:t>,</a:t>
            </a:r>
            <a:r>
              <a:rPr lang="zh-CN" altLang="en-US" dirty="0" smtClean="0"/>
              <a:t>做出评价</a:t>
            </a:r>
            <a:r>
              <a:rPr lang="zh-CN" altLang="en-US" dirty="0" smtClean="0"/>
              <a:t>。</a:t>
            </a:r>
            <a:endParaRPr lang="en-US" altLang="zh-CN" dirty="0" smtClean="0"/>
          </a:p>
          <a:p>
            <a:r>
              <a:rPr lang="zh-CN" altLang="en-US" dirty="0" smtClean="0"/>
              <a:t>评价招牌的时候可以结合实体店经营主体与名称的契合度</a:t>
            </a:r>
            <a:r>
              <a:rPr lang="en-US" dirty="0" smtClean="0"/>
              <a:t>,</a:t>
            </a:r>
            <a:r>
              <a:rPr lang="zh-CN" altLang="en-US" dirty="0" smtClean="0"/>
              <a:t>招牌名的特点、内涵等方面来说</a:t>
            </a:r>
            <a:r>
              <a:rPr lang="en-US" dirty="0" smtClean="0"/>
              <a:t>,</a:t>
            </a:r>
            <a:r>
              <a:rPr lang="zh-CN" altLang="en-US" dirty="0" smtClean="0"/>
              <a:t>如果有图片也可以结合图片来谈。</a:t>
            </a:r>
          </a:p>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7"/>
          <p:cNvSpPr>
            <a:spLocks noGrp="1"/>
          </p:cNvSpPr>
          <p:nvPr>
            <p:ph type="body" sz="quarter" idx="12"/>
          </p:nvPr>
        </p:nvSpPr>
        <p:spPr>
          <a:xfrm>
            <a:off x="523836" y="1071546"/>
            <a:ext cx="10429948" cy="642942"/>
          </a:xfrm>
        </p:spPr>
        <p:txBody>
          <a:bodyPr/>
          <a:lstStyle/>
          <a:p>
            <a:pPr indent="720000"/>
            <a:r>
              <a:rPr lang="zh-CN" altLang="en-US" dirty="0" smtClean="0"/>
              <a:t>示例一</a:t>
            </a:r>
            <a:r>
              <a:rPr lang="en-US" dirty="0" smtClean="0"/>
              <a:t>:</a:t>
            </a:r>
            <a:r>
              <a:rPr lang="zh-CN" altLang="en-US" dirty="0" smtClean="0"/>
              <a:t>我觉得</a:t>
            </a:r>
            <a:r>
              <a:rPr lang="en-US" dirty="0" smtClean="0"/>
              <a:t>“</a:t>
            </a:r>
            <a:r>
              <a:rPr lang="zh-CN" altLang="en-US" dirty="0" smtClean="0"/>
              <a:t>艺墨苑</a:t>
            </a:r>
            <a:r>
              <a:rPr lang="en-US" dirty="0" smtClean="0"/>
              <a:t>”</a:t>
            </a:r>
            <a:r>
              <a:rPr lang="zh-CN" altLang="en-US" dirty="0" smtClean="0"/>
              <a:t>这个招牌很好</a:t>
            </a:r>
            <a:r>
              <a:rPr lang="en-US" dirty="0" smtClean="0"/>
              <a:t>,</a:t>
            </a:r>
            <a:r>
              <a:rPr lang="zh-CN" altLang="en-US" dirty="0" smtClean="0"/>
              <a:t>这是一家集书画装裱与广告设计为一体的商店招牌</a:t>
            </a:r>
            <a:r>
              <a:rPr lang="en-US" dirty="0" smtClean="0"/>
              <a:t>,</a:t>
            </a:r>
            <a:r>
              <a:rPr lang="zh-CN" altLang="en-US" dirty="0" smtClean="0"/>
              <a:t>店名体现了这里是学术、文艺荟萃之处</a:t>
            </a:r>
            <a:r>
              <a:rPr lang="en-US" dirty="0" smtClean="0"/>
              <a:t>,</a:t>
            </a:r>
            <a:r>
              <a:rPr lang="zh-CN" altLang="en-US" dirty="0" smtClean="0"/>
              <a:t>富有浓厚的文化气息</a:t>
            </a:r>
            <a:r>
              <a:rPr lang="en-US" dirty="0" smtClean="0"/>
              <a:t>,</a:t>
            </a:r>
            <a:r>
              <a:rPr lang="zh-CN" altLang="en-US" dirty="0" smtClean="0"/>
              <a:t>显得很高雅。</a:t>
            </a:r>
          </a:p>
          <a:p>
            <a:pPr indent="720000">
              <a:lnSpc>
                <a:spcPct val="130000"/>
              </a:lnSpc>
            </a:pPr>
            <a:r>
              <a:rPr lang="zh-CN" altLang="en-US" dirty="0" smtClean="0"/>
              <a:t>示例二</a:t>
            </a:r>
            <a:r>
              <a:rPr lang="en-US" dirty="0" smtClean="0"/>
              <a:t>:“</a:t>
            </a:r>
            <a:r>
              <a:rPr lang="zh-CN" altLang="en-US" dirty="0" smtClean="0"/>
              <a:t>七里香</a:t>
            </a:r>
            <a:r>
              <a:rPr lang="en-US" dirty="0" smtClean="0"/>
              <a:t>”,</a:t>
            </a:r>
            <a:r>
              <a:rPr lang="zh-CN" altLang="en-US" dirty="0" smtClean="0"/>
              <a:t>这是一家饭店招牌</a:t>
            </a:r>
            <a:r>
              <a:rPr lang="en-US" dirty="0" smtClean="0"/>
              <a:t>,</a:t>
            </a:r>
            <a:r>
              <a:rPr lang="zh-CN" altLang="en-US" dirty="0" smtClean="0"/>
              <a:t>说明此饭店的菜味道鲜美</a:t>
            </a:r>
            <a:r>
              <a:rPr lang="en-US" dirty="0" smtClean="0"/>
              <a:t>,</a:t>
            </a:r>
            <a:r>
              <a:rPr lang="zh-CN" altLang="en-US" dirty="0" smtClean="0"/>
              <a:t>可以吸引好奇者慕名而去。</a:t>
            </a:r>
          </a:p>
          <a:p>
            <a:pPr indent="720000"/>
            <a:r>
              <a:rPr lang="zh-CN" altLang="en-US" dirty="0" smtClean="0"/>
              <a:t>示例三</a:t>
            </a:r>
            <a:r>
              <a:rPr lang="en-US" dirty="0" smtClean="0"/>
              <a:t>:“</a:t>
            </a:r>
            <a:r>
              <a:rPr lang="zh-CN" altLang="en-US" dirty="0" smtClean="0"/>
              <a:t>从头开始</a:t>
            </a:r>
            <a:r>
              <a:rPr lang="en-US" dirty="0" smtClean="0"/>
              <a:t>”,</a:t>
            </a:r>
            <a:r>
              <a:rPr lang="zh-CN" altLang="en-US" dirty="0" smtClean="0"/>
              <a:t>我觉得这个理发店的招牌很有个性</a:t>
            </a:r>
            <a:r>
              <a:rPr lang="en-US" dirty="0" smtClean="0"/>
              <a:t>,“</a:t>
            </a:r>
            <a:r>
              <a:rPr lang="zh-CN" altLang="en-US" dirty="0" smtClean="0"/>
              <a:t>从头开始</a:t>
            </a:r>
            <a:r>
              <a:rPr lang="en-US" dirty="0" smtClean="0"/>
              <a:t>”</a:t>
            </a:r>
            <a:r>
              <a:rPr lang="zh-CN" altLang="en-US" dirty="0" smtClean="0"/>
              <a:t>顾名思义是打理头发。</a:t>
            </a:r>
            <a:r>
              <a:rPr lang="en-US" dirty="0" smtClean="0"/>
              <a:t>“</a:t>
            </a:r>
            <a:r>
              <a:rPr lang="zh-CN" altLang="en-US" dirty="0" smtClean="0"/>
              <a:t>从头开始</a:t>
            </a:r>
            <a:r>
              <a:rPr lang="en-US" dirty="0" smtClean="0"/>
              <a:t>”</a:t>
            </a:r>
            <a:r>
              <a:rPr lang="zh-CN" altLang="en-US" dirty="0" smtClean="0"/>
              <a:t>写出了店的性质</a:t>
            </a:r>
            <a:r>
              <a:rPr lang="en-US" dirty="0" smtClean="0"/>
              <a:t>,</a:t>
            </a:r>
            <a:r>
              <a:rPr lang="zh-CN" altLang="en-US" dirty="0" smtClean="0"/>
              <a:t>还强调外表的重要性是从头开始的。更使有些受挫折并想重新来过的人知道从哪里开始</a:t>
            </a:r>
            <a:r>
              <a:rPr lang="en-US" dirty="0" smtClean="0"/>
              <a:t>,</a:t>
            </a:r>
            <a:r>
              <a:rPr lang="zh-CN" altLang="en-US" dirty="0" smtClean="0"/>
              <a:t>起到吸引顾客的作用</a:t>
            </a:r>
            <a:r>
              <a:rPr lang="zh-CN" altLang="en-US" dirty="0" smtClean="0"/>
              <a:t>。</a:t>
            </a:r>
            <a:endParaRPr lang="zh-CN" altLang="en-US" dirty="0" smtClean="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72956" cy="1857388"/>
          </a:xfrm>
        </p:spPr>
        <p:txBody>
          <a:bodyPr/>
          <a:lstStyle/>
          <a:p>
            <a:r>
              <a:rPr lang="zh-CN" altLang="en-US" dirty="0" smtClean="0"/>
              <a:t>二、活动</a:t>
            </a:r>
            <a:r>
              <a:rPr lang="en-US" dirty="0" smtClean="0"/>
              <a:t>:</a:t>
            </a:r>
            <a:r>
              <a:rPr lang="zh-CN" altLang="en-US" dirty="0" smtClean="0"/>
              <a:t>我来写广告词。</a:t>
            </a:r>
          </a:p>
          <a:p>
            <a:r>
              <a:rPr lang="en-US" dirty="0" smtClean="0"/>
              <a:t>1.</a:t>
            </a:r>
            <a:r>
              <a:rPr lang="zh-CN" altLang="en-US" dirty="0" smtClean="0"/>
              <a:t>展示你搜集的最喜欢的广告词。</a:t>
            </a:r>
            <a:endParaRPr lang="zh-CN" altLang="en-US" dirty="0"/>
          </a:p>
        </p:txBody>
      </p:sp>
      <p:sp>
        <p:nvSpPr>
          <p:cNvPr id="3" name="文本占位符 7"/>
          <p:cNvSpPr>
            <a:spLocks noGrp="1"/>
          </p:cNvSpPr>
          <p:nvPr>
            <p:ph type="body" sz="quarter" idx="12"/>
          </p:nvPr>
        </p:nvSpPr>
        <p:spPr>
          <a:xfrm>
            <a:off x="1166778" y="2500306"/>
            <a:ext cx="5643602" cy="642942"/>
          </a:xfrm>
        </p:spPr>
        <p:txBody>
          <a:bodyPr/>
          <a:lstStyle/>
          <a:p>
            <a:r>
              <a:rPr lang="zh-CN" altLang="en-US" dirty="0" smtClean="0"/>
              <a:t>示例</a:t>
            </a:r>
            <a:r>
              <a:rPr lang="en-US" dirty="0" smtClean="0"/>
              <a:t>:</a:t>
            </a:r>
            <a:endParaRPr lang="zh-CN" altLang="en-US" dirty="0" smtClean="0"/>
          </a:p>
          <a:p>
            <a:r>
              <a:rPr lang="zh-CN" altLang="en-US" dirty="0" smtClean="0"/>
              <a:t>小草微微笑</a:t>
            </a:r>
            <a:r>
              <a:rPr lang="en-US" dirty="0" smtClean="0"/>
              <a:t>,</a:t>
            </a:r>
            <a:r>
              <a:rPr lang="zh-CN" altLang="en-US" dirty="0" smtClean="0"/>
              <a:t>请你绕一绕。</a:t>
            </a:r>
          </a:p>
          <a:p>
            <a:r>
              <a:rPr lang="zh-CN" altLang="en-US" dirty="0" smtClean="0"/>
              <a:t>情系中国结</a:t>
            </a:r>
            <a:r>
              <a:rPr lang="en-US" dirty="0" smtClean="0"/>
              <a:t>,</a:t>
            </a:r>
            <a:r>
              <a:rPr lang="zh-CN" altLang="en-US" dirty="0" smtClean="0"/>
              <a:t>联通四海心。</a:t>
            </a:r>
          </a:p>
          <a:p>
            <a:r>
              <a:rPr lang="zh-CN" altLang="en-US" dirty="0" smtClean="0"/>
              <a:t>把精彩留给自己。</a:t>
            </a:r>
          </a:p>
          <a:p>
            <a:r>
              <a:rPr lang="zh-CN" altLang="en-US" dirty="0" smtClean="0"/>
              <a:t>看</a:t>
            </a:r>
            <a:r>
              <a:rPr lang="en-US" altLang="zh-CN" dirty="0" smtClean="0"/>
              <a:t>《</a:t>
            </a:r>
            <a:r>
              <a:rPr lang="zh-CN" altLang="en-US" dirty="0" smtClean="0"/>
              <a:t>环球时报</a:t>
            </a:r>
            <a:r>
              <a:rPr lang="en-US" altLang="zh-CN" dirty="0" smtClean="0"/>
              <a:t>》</a:t>
            </a:r>
            <a:r>
              <a:rPr lang="en-US" dirty="0" smtClean="0"/>
              <a:t>,</a:t>
            </a:r>
            <a:r>
              <a:rPr lang="zh-CN" altLang="en-US" dirty="0" smtClean="0"/>
              <a:t>把地球抱回家。</a:t>
            </a:r>
          </a:p>
          <a:p>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72956" cy="1857388"/>
          </a:xfrm>
        </p:spPr>
        <p:txBody>
          <a:bodyPr/>
          <a:lstStyle/>
          <a:p>
            <a:r>
              <a:rPr lang="en-US" dirty="0" smtClean="0"/>
              <a:t>2.</a:t>
            </a:r>
            <a:r>
              <a:rPr lang="zh-CN" altLang="en-US" dirty="0" smtClean="0"/>
              <a:t>赏析搜集的一条广告词。</a:t>
            </a:r>
          </a:p>
          <a:p>
            <a:r>
              <a:rPr lang="zh-CN" altLang="en-US" dirty="0" smtClean="0"/>
              <a:t>这条广告词的目的是什么</a:t>
            </a:r>
            <a:r>
              <a:rPr lang="en-US" dirty="0" smtClean="0"/>
              <a:t>?</a:t>
            </a:r>
            <a:r>
              <a:rPr lang="zh-CN" altLang="en-US" dirty="0" smtClean="0"/>
              <a:t>广告词是否精彩</a:t>
            </a:r>
            <a:r>
              <a:rPr lang="en-US" dirty="0" smtClean="0"/>
              <a:t>?</a:t>
            </a:r>
            <a:r>
              <a:rPr lang="zh-CN" altLang="en-US" dirty="0" smtClean="0"/>
              <a:t>精彩在何处</a:t>
            </a:r>
            <a:r>
              <a:rPr lang="en-US" dirty="0" smtClean="0"/>
              <a:t>?</a:t>
            </a:r>
            <a:endParaRPr lang="zh-CN" altLang="en-US" dirty="0"/>
          </a:p>
        </p:txBody>
      </p:sp>
      <p:sp>
        <p:nvSpPr>
          <p:cNvPr id="3" name="文本占位符 7"/>
          <p:cNvSpPr>
            <a:spLocks noGrp="1"/>
          </p:cNvSpPr>
          <p:nvPr>
            <p:ph type="body" sz="quarter" idx="12"/>
          </p:nvPr>
        </p:nvSpPr>
        <p:spPr>
          <a:xfrm>
            <a:off x="952464" y="2357430"/>
            <a:ext cx="10215634" cy="642942"/>
          </a:xfrm>
        </p:spPr>
        <p:txBody>
          <a:bodyPr/>
          <a:lstStyle/>
          <a:p>
            <a:r>
              <a:rPr lang="zh-CN" altLang="en-US" dirty="0" smtClean="0"/>
              <a:t>示例一</a:t>
            </a:r>
            <a:r>
              <a:rPr lang="en-US" dirty="0" smtClean="0"/>
              <a:t>:“</a:t>
            </a:r>
            <a:r>
              <a:rPr lang="zh-CN" altLang="en-US" dirty="0" smtClean="0"/>
              <a:t>小草微微笑</a:t>
            </a:r>
            <a:r>
              <a:rPr lang="en-US" dirty="0" smtClean="0"/>
              <a:t>,</a:t>
            </a:r>
            <a:r>
              <a:rPr lang="zh-CN" altLang="en-US" dirty="0" smtClean="0"/>
              <a:t>请你绕一绕。</a:t>
            </a:r>
            <a:r>
              <a:rPr lang="en-US" dirty="0" smtClean="0"/>
              <a:t>”</a:t>
            </a:r>
            <a:r>
              <a:rPr lang="zh-CN" altLang="en-US" dirty="0" smtClean="0"/>
              <a:t>我感觉这条广告词很精彩</a:t>
            </a:r>
            <a:r>
              <a:rPr lang="en-US" dirty="0" smtClean="0"/>
              <a:t>,</a:t>
            </a:r>
            <a:r>
              <a:rPr lang="zh-CN" altLang="en-US" dirty="0" smtClean="0"/>
              <a:t>运用拟人的手法</a:t>
            </a:r>
            <a:r>
              <a:rPr lang="en-US" dirty="0" smtClean="0"/>
              <a:t>,</a:t>
            </a:r>
            <a:r>
              <a:rPr lang="zh-CN" altLang="en-US" dirty="0" smtClean="0"/>
              <a:t>从小草的角度</a:t>
            </a:r>
            <a:r>
              <a:rPr lang="en-US" dirty="0" smtClean="0"/>
              <a:t>——</a:t>
            </a:r>
            <a:r>
              <a:rPr lang="zh-CN" altLang="en-US" dirty="0" smtClean="0"/>
              <a:t>礼貌和善</a:t>
            </a:r>
            <a:r>
              <a:rPr lang="en-US" dirty="0" smtClean="0"/>
              <a:t>——</a:t>
            </a:r>
            <a:r>
              <a:rPr lang="zh-CN" altLang="en-US" dirty="0" smtClean="0"/>
              <a:t>出发</a:t>
            </a:r>
            <a:r>
              <a:rPr lang="en-US" dirty="0" smtClean="0"/>
              <a:t>,</a:t>
            </a:r>
            <a:r>
              <a:rPr lang="zh-CN" altLang="en-US" dirty="0" smtClean="0"/>
              <a:t>请求人们不践踏草坪。简明易懂</a:t>
            </a:r>
            <a:r>
              <a:rPr lang="en-US" dirty="0" smtClean="0"/>
              <a:t>,</a:t>
            </a:r>
            <a:r>
              <a:rPr lang="zh-CN" altLang="en-US" dirty="0" smtClean="0"/>
              <a:t>使人容易接受。</a:t>
            </a:r>
          </a:p>
          <a:p>
            <a:r>
              <a:rPr lang="zh-CN" altLang="en-US" dirty="0" smtClean="0"/>
              <a:t>示例二</a:t>
            </a:r>
            <a:r>
              <a:rPr lang="en-US" dirty="0" smtClean="0"/>
              <a:t>:“</a:t>
            </a:r>
            <a:r>
              <a:rPr lang="zh-CN" altLang="en-US" dirty="0" smtClean="0"/>
              <a:t>你的健康是我的牵挂</a:t>
            </a:r>
            <a:r>
              <a:rPr lang="en-US" dirty="0" smtClean="0"/>
              <a:t>”,</a:t>
            </a:r>
            <a:r>
              <a:rPr lang="zh-CN" altLang="en-US" dirty="0" smtClean="0"/>
              <a:t>这是</a:t>
            </a:r>
            <a:r>
              <a:rPr lang="en-US" altLang="zh-CN" dirty="0" smtClean="0"/>
              <a:t>《</a:t>
            </a:r>
            <a:r>
              <a:rPr lang="zh-CN" altLang="en-US" dirty="0" smtClean="0"/>
              <a:t>人民保健报</a:t>
            </a:r>
            <a:r>
              <a:rPr lang="en-US" altLang="zh-CN" dirty="0" smtClean="0"/>
              <a:t>》</a:t>
            </a:r>
            <a:r>
              <a:rPr lang="zh-CN" altLang="en-US" dirty="0" smtClean="0"/>
              <a:t>的广告词</a:t>
            </a:r>
            <a:r>
              <a:rPr lang="en-US" dirty="0" smtClean="0"/>
              <a:t>,</a:t>
            </a:r>
            <a:r>
              <a:rPr lang="zh-CN" altLang="en-US" dirty="0" smtClean="0"/>
              <a:t>这条广告词直接表达了对读者的感情</a:t>
            </a:r>
            <a:r>
              <a:rPr lang="en-US" dirty="0" smtClean="0"/>
              <a:t>,</a:t>
            </a:r>
            <a:r>
              <a:rPr lang="zh-CN" altLang="en-US" dirty="0" smtClean="0"/>
              <a:t>非常有亲和力。</a:t>
            </a:r>
          </a:p>
          <a:p>
            <a:r>
              <a:rPr lang="zh-CN" altLang="en-US" dirty="0" smtClean="0"/>
              <a:t>示例三</a:t>
            </a:r>
            <a:r>
              <a:rPr lang="en-US" dirty="0" smtClean="0"/>
              <a:t>:“</a:t>
            </a:r>
            <a:r>
              <a:rPr lang="zh-CN" altLang="en-US" dirty="0" smtClean="0"/>
              <a:t>轻轻的我走了</a:t>
            </a:r>
            <a:r>
              <a:rPr lang="en-US" dirty="0" smtClean="0"/>
              <a:t>,</a:t>
            </a:r>
            <a:r>
              <a:rPr lang="zh-CN" altLang="en-US" dirty="0" smtClean="0"/>
              <a:t>正如我轻轻的来</a:t>
            </a:r>
            <a:r>
              <a:rPr lang="en-US" dirty="0" smtClean="0"/>
              <a:t>”,</a:t>
            </a:r>
            <a:r>
              <a:rPr lang="zh-CN" altLang="en-US" dirty="0" smtClean="0"/>
              <a:t>引用徐志摩</a:t>
            </a:r>
            <a:r>
              <a:rPr lang="en-US" altLang="zh-CN" dirty="0" smtClean="0"/>
              <a:t>《</a:t>
            </a:r>
            <a:r>
              <a:rPr lang="zh-CN" altLang="en-US" dirty="0" smtClean="0"/>
              <a:t>再别康桥</a:t>
            </a:r>
            <a:r>
              <a:rPr lang="en-US" altLang="zh-CN" dirty="0" smtClean="0"/>
              <a:t>》</a:t>
            </a:r>
            <a:r>
              <a:rPr lang="zh-CN" altLang="en-US" dirty="0" smtClean="0"/>
              <a:t>的名句</a:t>
            </a:r>
            <a:r>
              <a:rPr lang="en-US" dirty="0" smtClean="0"/>
              <a:t>,</a:t>
            </a:r>
            <a:r>
              <a:rPr lang="zh-CN" altLang="en-US" dirty="0" smtClean="0"/>
              <a:t>表达了在图书馆应安静的主题</a:t>
            </a:r>
            <a:r>
              <a:rPr lang="zh-CN" alt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72956" cy="1857388"/>
          </a:xfrm>
        </p:spPr>
        <p:txBody>
          <a:bodyPr/>
          <a:lstStyle/>
          <a:p>
            <a:r>
              <a:rPr lang="en-US" dirty="0" smtClean="0"/>
              <a:t>3.</a:t>
            </a:r>
            <a:r>
              <a:rPr lang="zh-CN" altLang="en-US" dirty="0" smtClean="0"/>
              <a:t>为你喜欢的商品或某公共场所写一则广告词。</a:t>
            </a:r>
            <a:endParaRPr lang="zh-CN" altLang="en-US" dirty="0"/>
          </a:p>
        </p:txBody>
      </p:sp>
      <p:sp>
        <p:nvSpPr>
          <p:cNvPr id="3" name="文本占位符 7"/>
          <p:cNvSpPr>
            <a:spLocks noGrp="1"/>
          </p:cNvSpPr>
          <p:nvPr>
            <p:ph type="body" sz="quarter" idx="12"/>
          </p:nvPr>
        </p:nvSpPr>
        <p:spPr>
          <a:xfrm>
            <a:off x="952464" y="1714488"/>
            <a:ext cx="10215634" cy="642942"/>
          </a:xfrm>
        </p:spPr>
        <p:txBody>
          <a:bodyPr/>
          <a:lstStyle/>
          <a:p>
            <a:r>
              <a:rPr lang="zh-CN" altLang="en-US" dirty="0" smtClean="0"/>
              <a:t>示例</a:t>
            </a:r>
            <a:r>
              <a:rPr lang="en-US" dirty="0" smtClean="0"/>
              <a:t>:</a:t>
            </a:r>
            <a:r>
              <a:rPr lang="zh-CN" altLang="en-US" dirty="0" smtClean="0"/>
              <a:t>学校是我家</a:t>
            </a:r>
            <a:r>
              <a:rPr lang="en-US" dirty="0" smtClean="0"/>
              <a:t>,</a:t>
            </a:r>
            <a:r>
              <a:rPr lang="zh-CN" altLang="en-US" dirty="0" smtClean="0"/>
              <a:t>清洁靠大家</a:t>
            </a:r>
            <a:r>
              <a:rPr lang="en-US" dirty="0" smtClean="0"/>
              <a:t>,</a:t>
            </a:r>
            <a:r>
              <a:rPr lang="zh-CN" altLang="en-US" dirty="0" smtClean="0"/>
              <a:t>墙壁穿新衣</a:t>
            </a:r>
            <a:r>
              <a:rPr lang="en-US" dirty="0" smtClean="0"/>
              <a:t>,</a:t>
            </a:r>
            <a:r>
              <a:rPr lang="zh-CN" altLang="en-US" dirty="0" smtClean="0"/>
              <a:t>请你要珍惜。</a:t>
            </a:r>
            <a:r>
              <a:rPr lang="en-US" dirty="0" smtClean="0"/>
              <a:t>(</a:t>
            </a:r>
            <a:r>
              <a:rPr lang="zh-CN" altLang="en-US" dirty="0" smtClean="0"/>
              <a:t>珍惜教室墙壁</a:t>
            </a:r>
            <a:r>
              <a:rPr lang="en-US" dirty="0" smtClean="0"/>
              <a:t>,</a:t>
            </a:r>
            <a:r>
              <a:rPr lang="zh-CN" altLang="en-US" dirty="0" smtClean="0"/>
              <a:t>不乱涂乱画</a:t>
            </a:r>
            <a:r>
              <a:rPr lang="en-US" dirty="0" smtClean="0"/>
              <a:t>)</a:t>
            </a:r>
            <a:endParaRPr lang="zh-CN" altLang="en-US" dirty="0" smtClean="0"/>
          </a:p>
          <a:p>
            <a:r>
              <a:rPr lang="zh-CN" altLang="en-US" dirty="0" smtClean="0"/>
              <a:t>上下楼梯靠右行</a:t>
            </a:r>
            <a:r>
              <a:rPr lang="en-US" dirty="0" smtClean="0"/>
              <a:t>,</a:t>
            </a:r>
            <a:r>
              <a:rPr lang="zh-CN" altLang="en-US" dirty="0" smtClean="0"/>
              <a:t>你谦我让脚步轻。</a:t>
            </a:r>
            <a:r>
              <a:rPr lang="en-US" dirty="0" smtClean="0"/>
              <a:t>(</a:t>
            </a:r>
            <a:r>
              <a:rPr lang="zh-CN" altLang="en-US" dirty="0" smtClean="0"/>
              <a:t>楼梯</a:t>
            </a:r>
            <a:r>
              <a:rPr lang="en-US" dirty="0" smtClean="0"/>
              <a:t>)</a:t>
            </a:r>
            <a:endParaRPr lang="zh-CN" altLang="en-US" dirty="0" smtClean="0"/>
          </a:p>
          <a:p>
            <a:r>
              <a:rPr lang="zh-CN" altLang="en-US" dirty="0" smtClean="0"/>
              <a:t>她工作</a:t>
            </a:r>
            <a:r>
              <a:rPr lang="en-US" dirty="0" smtClean="0"/>
              <a:t>,</a:t>
            </a:r>
            <a:r>
              <a:rPr lang="zh-CN" altLang="en-US" dirty="0" smtClean="0"/>
              <a:t>你休息。</a:t>
            </a:r>
            <a:r>
              <a:rPr lang="en-US" dirty="0" smtClean="0"/>
              <a:t> (</a:t>
            </a:r>
            <a:r>
              <a:rPr lang="zh-CN" altLang="en-US" dirty="0" smtClean="0"/>
              <a:t>洗衣机</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310974" cy="1857388"/>
          </a:xfrm>
        </p:spPr>
        <p:txBody>
          <a:bodyPr/>
          <a:lstStyle/>
          <a:p>
            <a:r>
              <a:rPr lang="zh-CN" altLang="en-US" dirty="0" smtClean="0"/>
              <a:t>三、活动</a:t>
            </a:r>
            <a:r>
              <a:rPr lang="en-US" dirty="0" smtClean="0"/>
              <a:t>:</a:t>
            </a:r>
            <a:r>
              <a:rPr lang="zh-CN" altLang="en-US" dirty="0" smtClean="0"/>
              <a:t>寻找</a:t>
            </a:r>
            <a:r>
              <a:rPr lang="en-US" dirty="0" smtClean="0"/>
              <a:t>“</a:t>
            </a:r>
            <a:r>
              <a:rPr lang="zh-CN" altLang="en-US" dirty="0" smtClean="0"/>
              <a:t>最美对联</a:t>
            </a:r>
            <a:r>
              <a:rPr lang="en-US" dirty="0" smtClean="0"/>
              <a:t>”</a:t>
            </a:r>
            <a:r>
              <a:rPr lang="zh-CN" altLang="en-US" dirty="0" smtClean="0"/>
              <a:t>。</a:t>
            </a:r>
          </a:p>
          <a:p>
            <a:r>
              <a:rPr lang="en-US" dirty="0" smtClean="0"/>
              <a:t>1.</a:t>
            </a:r>
            <a:r>
              <a:rPr lang="zh-CN" altLang="en-US" dirty="0" smtClean="0"/>
              <a:t>对联知识集锦。</a:t>
            </a:r>
          </a:p>
          <a:p>
            <a:pPr algn="ctr"/>
            <a:r>
              <a:rPr lang="zh-CN" altLang="en-US" dirty="0" smtClean="0"/>
              <a:t>对联知识卡片</a:t>
            </a:r>
            <a:r>
              <a:rPr lang="en-US" dirty="0" smtClean="0"/>
              <a:t>(</a:t>
            </a:r>
            <a:r>
              <a:rPr lang="zh-CN" altLang="en-US" dirty="0" smtClean="0"/>
              <a:t>一</a:t>
            </a:r>
            <a:r>
              <a:rPr lang="en-US" dirty="0" smtClean="0"/>
              <a:t>)</a:t>
            </a:r>
          </a:p>
          <a:p>
            <a:pPr algn="ctr"/>
            <a:r>
              <a:rPr lang="zh-CN" altLang="en-US" dirty="0" smtClean="0"/>
              <a:t>名称</a:t>
            </a:r>
          </a:p>
          <a:p>
            <a:r>
              <a:rPr lang="zh-CN" altLang="en-US" dirty="0" smtClean="0"/>
              <a:t>对联</a:t>
            </a:r>
            <a:r>
              <a:rPr lang="en-US" dirty="0" smtClean="0"/>
              <a:t>,</a:t>
            </a:r>
            <a:r>
              <a:rPr lang="zh-CN" altLang="en-US" dirty="0" smtClean="0"/>
              <a:t>雅称</a:t>
            </a:r>
            <a:r>
              <a:rPr lang="en-US" dirty="0" smtClean="0"/>
              <a:t>“</a:t>
            </a:r>
            <a:r>
              <a:rPr lang="zh-CN" altLang="en-US" dirty="0" smtClean="0"/>
              <a:t>楹联</a:t>
            </a:r>
            <a:r>
              <a:rPr lang="en-US" dirty="0" smtClean="0"/>
              <a:t>”,</a:t>
            </a:r>
            <a:r>
              <a:rPr lang="zh-CN" altLang="en-US" dirty="0" smtClean="0"/>
              <a:t>俗称</a:t>
            </a:r>
            <a:r>
              <a:rPr lang="en-US" dirty="0" smtClean="0"/>
              <a:t>“</a:t>
            </a:r>
            <a:r>
              <a:rPr lang="zh-CN" altLang="en-US" dirty="0" smtClean="0"/>
              <a:t>对子</a:t>
            </a:r>
            <a:r>
              <a:rPr lang="en-US" dirty="0" smtClean="0"/>
              <a:t>”,</a:t>
            </a:r>
            <a:r>
              <a:rPr lang="zh-CN" altLang="en-US" dirty="0" smtClean="0"/>
              <a:t>被誉为</a:t>
            </a:r>
            <a:r>
              <a:rPr lang="en-US" dirty="0" smtClean="0"/>
              <a:t>“</a:t>
            </a:r>
            <a:r>
              <a:rPr lang="zh-CN" altLang="en-US" dirty="0" smtClean="0"/>
              <a:t>诗中之诗</a:t>
            </a:r>
            <a:r>
              <a:rPr lang="en-US" dirty="0" smtClean="0"/>
              <a:t>”,</a:t>
            </a:r>
            <a:r>
              <a:rPr lang="zh-CN" altLang="en-US" dirty="0" smtClean="0"/>
              <a:t>是我国独特的语言艺术与书法艺术的结合体</a:t>
            </a:r>
            <a:r>
              <a:rPr lang="en-US" dirty="0" smtClean="0"/>
              <a:t>,</a:t>
            </a:r>
            <a:r>
              <a:rPr lang="zh-CN" altLang="en-US" dirty="0" smtClean="0"/>
              <a:t>不仅在我国灿烂的艺术殿堂中占一席之位</a:t>
            </a:r>
            <a:r>
              <a:rPr lang="en-US" dirty="0" smtClean="0"/>
              <a:t>,</a:t>
            </a:r>
            <a:r>
              <a:rPr lang="zh-CN" altLang="en-US" dirty="0" smtClean="0"/>
              <a:t>也是世界文化宝库中的艺术</a:t>
            </a:r>
            <a:r>
              <a:rPr lang="zh-CN" altLang="en-US" dirty="0" smtClean="0"/>
              <a:t>瑰宝</a:t>
            </a:r>
            <a:endParaRPr lang="zh-CN" alt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pPr algn="ctr"/>
            <a:r>
              <a:rPr lang="zh-CN" altLang="en-US" dirty="0" smtClean="0"/>
              <a:t>起源</a:t>
            </a:r>
            <a:endParaRPr lang="zh-CN" altLang="en-US" dirty="0" smtClean="0"/>
          </a:p>
          <a:p>
            <a:pPr algn="just"/>
            <a:r>
              <a:rPr lang="zh-CN" altLang="en-US" dirty="0" smtClean="0"/>
              <a:t>桃符产生于秦前后</a:t>
            </a:r>
            <a:r>
              <a:rPr lang="en-US" dirty="0" smtClean="0"/>
              <a:t>,</a:t>
            </a:r>
            <a:r>
              <a:rPr lang="zh-CN" altLang="en-US" dirty="0" smtClean="0"/>
              <a:t>被称为春联雏形</a:t>
            </a:r>
            <a:r>
              <a:rPr lang="en-US" dirty="0" smtClean="0"/>
              <a:t>,</a:t>
            </a:r>
            <a:r>
              <a:rPr lang="en-US" altLang="zh-CN" dirty="0" smtClean="0"/>
              <a:t>《</a:t>
            </a:r>
            <a:r>
              <a:rPr lang="zh-CN" altLang="en-US" dirty="0" smtClean="0"/>
              <a:t>谭嗣同全集</a:t>
            </a:r>
            <a:r>
              <a:rPr lang="en-US" dirty="0" smtClean="0"/>
              <a:t>·</a:t>
            </a:r>
            <a:r>
              <a:rPr lang="zh-CN" altLang="en-US" dirty="0" smtClean="0"/>
              <a:t>石菊影庐笔记</a:t>
            </a:r>
            <a:r>
              <a:rPr lang="en-US" altLang="zh-CN" dirty="0" smtClean="0"/>
              <a:t>》</a:t>
            </a:r>
            <a:r>
              <a:rPr lang="zh-CN" altLang="en-US" dirty="0" smtClean="0"/>
              <a:t>以为</a:t>
            </a:r>
            <a:r>
              <a:rPr lang="en-US" dirty="0" smtClean="0"/>
              <a:t>,</a:t>
            </a:r>
            <a:r>
              <a:rPr lang="zh-CN" altLang="en-US" dirty="0" smtClean="0"/>
              <a:t>最早的对联出自南朝梁文学家刘孝绰兄妹。刘罢官不出</a:t>
            </a:r>
            <a:r>
              <a:rPr lang="en-US" dirty="0" smtClean="0"/>
              <a:t>,</a:t>
            </a:r>
            <a:r>
              <a:rPr lang="zh-CN" altLang="en-US" dirty="0" smtClean="0"/>
              <a:t>自题其门</a:t>
            </a:r>
            <a:r>
              <a:rPr lang="en-US" dirty="0" smtClean="0"/>
              <a:t>,“</a:t>
            </a:r>
            <a:r>
              <a:rPr lang="zh-CN" altLang="en-US" dirty="0" smtClean="0"/>
              <a:t>闭门罢庆吊</a:t>
            </a:r>
            <a:r>
              <a:rPr lang="en-US" dirty="0" smtClean="0"/>
              <a:t>,</a:t>
            </a:r>
            <a:r>
              <a:rPr lang="zh-CN" altLang="en-US" dirty="0" smtClean="0"/>
              <a:t>高卧谢公卿</a:t>
            </a:r>
            <a:r>
              <a:rPr lang="en-US" dirty="0" smtClean="0"/>
              <a:t>”</a:t>
            </a:r>
            <a:r>
              <a:rPr lang="zh-CN" altLang="en-US" dirty="0" smtClean="0"/>
              <a:t>。其妹作</a:t>
            </a:r>
            <a:r>
              <a:rPr lang="en-US" dirty="0" smtClean="0"/>
              <a:t>“</a:t>
            </a:r>
            <a:r>
              <a:rPr lang="zh-CN" altLang="en-US" dirty="0" smtClean="0"/>
              <a:t>落花扫仍合</a:t>
            </a:r>
            <a:r>
              <a:rPr lang="en-US" dirty="0" smtClean="0"/>
              <a:t>,</a:t>
            </a:r>
            <a:r>
              <a:rPr lang="zh-CN" altLang="en-US" dirty="0" smtClean="0"/>
              <a:t>丛兰摘复生</a:t>
            </a:r>
            <a:r>
              <a:rPr lang="en-US" dirty="0" smtClean="0"/>
              <a:t>”</a:t>
            </a:r>
            <a:r>
              <a:rPr lang="zh-CN" altLang="en-US" dirty="0" smtClean="0"/>
              <a:t>。隋唐为形成和发展期</a:t>
            </a:r>
            <a:r>
              <a:rPr lang="en-US" dirty="0" smtClean="0"/>
              <a:t>,</a:t>
            </a:r>
            <a:r>
              <a:rPr lang="zh-CN" altLang="en-US" dirty="0" smtClean="0"/>
              <a:t>出现</a:t>
            </a:r>
            <a:r>
              <a:rPr lang="en-US" dirty="0" smtClean="0"/>
              <a:t>“</a:t>
            </a:r>
            <a:r>
              <a:rPr lang="zh-CN" altLang="en-US" dirty="0" smtClean="0"/>
              <a:t>对句</a:t>
            </a:r>
            <a:r>
              <a:rPr lang="en-US" dirty="0" smtClean="0"/>
              <a:t>”“</a:t>
            </a:r>
            <a:r>
              <a:rPr lang="zh-CN" altLang="en-US" dirty="0" smtClean="0"/>
              <a:t>摘句欣赏评品</a:t>
            </a:r>
            <a:r>
              <a:rPr lang="en-US" dirty="0" smtClean="0"/>
              <a:t>”;</a:t>
            </a:r>
            <a:r>
              <a:rPr lang="zh-CN" altLang="en-US" dirty="0" smtClean="0"/>
              <a:t>宋元出现楹联。明代</a:t>
            </a:r>
            <a:r>
              <a:rPr lang="en-US" dirty="0" smtClean="0"/>
              <a:t>:</a:t>
            </a:r>
            <a:r>
              <a:rPr lang="zh-CN" altLang="en-US" dirty="0" smtClean="0"/>
              <a:t>朱元璋除夕传旨</a:t>
            </a:r>
            <a:r>
              <a:rPr lang="en-US" dirty="0" smtClean="0"/>
              <a:t>,“</a:t>
            </a:r>
            <a:r>
              <a:rPr lang="zh-CN" altLang="en-US" dirty="0" smtClean="0"/>
              <a:t>公卿士庶门上需加对联一副</a:t>
            </a:r>
            <a:r>
              <a:rPr lang="en-US" dirty="0" smtClean="0"/>
              <a:t>”“</a:t>
            </a:r>
            <a:r>
              <a:rPr lang="zh-CN" altLang="en-US" dirty="0" smtClean="0"/>
              <a:t>对联天子</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pPr algn="ctr"/>
            <a:r>
              <a:rPr lang="zh-CN" altLang="en-US" dirty="0" smtClean="0"/>
              <a:t>对联知识卡片</a:t>
            </a:r>
            <a:r>
              <a:rPr lang="en-US" dirty="0" smtClean="0"/>
              <a:t>(</a:t>
            </a:r>
            <a:r>
              <a:rPr lang="zh-CN" altLang="en-US" dirty="0" smtClean="0"/>
              <a:t>二</a:t>
            </a:r>
            <a:r>
              <a:rPr lang="en-US" dirty="0" smtClean="0"/>
              <a:t>)</a:t>
            </a:r>
            <a:endParaRPr lang="zh-CN" altLang="en-US" dirty="0" smtClean="0"/>
          </a:p>
          <a:p>
            <a:pPr algn="ctr"/>
            <a:r>
              <a:rPr lang="zh-CN" altLang="en-US" dirty="0" smtClean="0"/>
              <a:t>平 仄 相 谐</a:t>
            </a:r>
          </a:p>
          <a:p>
            <a:r>
              <a:rPr lang="zh-CN" altLang="en-US" dirty="0" smtClean="0"/>
              <a:t>一二声为平</a:t>
            </a:r>
            <a:r>
              <a:rPr lang="en-US" dirty="0" smtClean="0"/>
              <a:t>,</a:t>
            </a:r>
            <a:r>
              <a:rPr lang="zh-CN" altLang="en-US" dirty="0" smtClean="0"/>
              <a:t>三四声和轻声为仄。在出句和对句时以下几种情况是忌讳的</a:t>
            </a:r>
            <a:r>
              <a:rPr lang="en-US" dirty="0" smtClean="0"/>
              <a:t>:</a:t>
            </a:r>
            <a:endParaRPr lang="zh-CN" altLang="en-US" dirty="0" smtClean="0"/>
          </a:p>
          <a:p>
            <a:r>
              <a:rPr lang="en-US" dirty="0" smtClean="0"/>
              <a:t>(1)</a:t>
            </a:r>
            <a:r>
              <a:rPr lang="zh-CN" altLang="en-US" dirty="0" smtClean="0"/>
              <a:t>孤平</a:t>
            </a:r>
            <a:r>
              <a:rPr lang="en-US" dirty="0" smtClean="0"/>
              <a:t>:</a:t>
            </a:r>
            <a:endParaRPr lang="zh-CN" altLang="en-US" dirty="0" smtClean="0"/>
          </a:p>
          <a:p>
            <a:r>
              <a:rPr lang="zh-CN" altLang="en-US" dirty="0" smtClean="0"/>
              <a:t>五言、六言、七言的句子中</a:t>
            </a:r>
            <a:r>
              <a:rPr lang="en-US" dirty="0" smtClean="0"/>
              <a:t>,</a:t>
            </a:r>
            <a:r>
              <a:rPr lang="zh-CN" altLang="en-US" dirty="0" smtClean="0"/>
              <a:t>除句脚是平声字外</a:t>
            </a:r>
            <a:r>
              <a:rPr lang="en-US" dirty="0" smtClean="0"/>
              <a:t>,</a:t>
            </a:r>
            <a:r>
              <a:rPr lang="zh-CN" altLang="en-US" dirty="0" smtClean="0"/>
              <a:t>句子中只有一个平声字的</a:t>
            </a:r>
            <a:r>
              <a:rPr lang="en-US" dirty="0" smtClean="0"/>
              <a:t>,</a:t>
            </a:r>
            <a:r>
              <a:rPr lang="zh-CN" altLang="en-US" dirty="0" smtClean="0"/>
              <a:t>属于孤平。</a:t>
            </a:r>
          </a:p>
          <a:p>
            <a:r>
              <a:rPr lang="en-US" dirty="0" smtClean="0"/>
              <a:t>(2)</a:t>
            </a:r>
            <a:r>
              <a:rPr lang="zh-CN" altLang="en-US" dirty="0" smtClean="0"/>
              <a:t>三仄尾</a:t>
            </a:r>
            <a:r>
              <a:rPr lang="en-US" dirty="0" smtClean="0"/>
              <a:t>:</a:t>
            </a:r>
            <a:endParaRPr lang="zh-CN" altLang="en-US" dirty="0" smtClean="0"/>
          </a:p>
          <a:p>
            <a:r>
              <a:rPr lang="zh-CN" altLang="en-US" dirty="0" smtClean="0"/>
              <a:t>单句中最后面的三个字都是仄声为三仄尾</a:t>
            </a:r>
            <a:r>
              <a:rPr lang="zh-CN" altLang="en-US" dirty="0" smtClean="0"/>
              <a:t>。</a:t>
            </a:r>
            <a:endParaRPr lang="zh-CN"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452398" y="1571612"/>
            <a:ext cx="11525288" cy="5072098"/>
          </a:xfrm>
        </p:spPr>
        <p:txBody>
          <a:bodyPr/>
          <a:lstStyle/>
          <a:p>
            <a:r>
              <a:rPr lang="en-US" dirty="0" smtClean="0"/>
              <a:t>1.</a:t>
            </a:r>
            <a:r>
              <a:rPr lang="zh-CN" altLang="en-US" dirty="0" smtClean="0"/>
              <a:t>搜集整理资料</a:t>
            </a:r>
            <a:r>
              <a:rPr lang="en-US" dirty="0" smtClean="0"/>
              <a:t>,</a:t>
            </a:r>
            <a:r>
              <a:rPr lang="zh-CN" altLang="en-US" dirty="0" smtClean="0"/>
              <a:t>了解一些招牌设计、广告词和对联的相关知识。</a:t>
            </a:r>
          </a:p>
          <a:p>
            <a:r>
              <a:rPr lang="en-US" dirty="0" smtClean="0"/>
              <a:t>2.</a:t>
            </a:r>
            <a:r>
              <a:rPr lang="zh-CN" altLang="en-US" dirty="0" smtClean="0"/>
              <a:t>通过调查访问、相互讨论等方法了解所搜集资料存在的不足</a:t>
            </a:r>
            <a:r>
              <a:rPr lang="en-US" dirty="0" smtClean="0"/>
              <a:t>,</a:t>
            </a:r>
            <a:r>
              <a:rPr lang="zh-CN" altLang="en-US" dirty="0" smtClean="0"/>
              <a:t>赏析</a:t>
            </a:r>
            <a:r>
              <a:rPr lang="en-US" dirty="0" smtClean="0"/>
              <a:t>“</a:t>
            </a:r>
            <a:r>
              <a:rPr lang="zh-CN" altLang="en-US" dirty="0" smtClean="0"/>
              <a:t>最美广告词和对联</a:t>
            </a:r>
            <a:r>
              <a:rPr lang="en-US" dirty="0" smtClean="0"/>
              <a:t>”,</a:t>
            </a:r>
            <a:r>
              <a:rPr lang="zh-CN" altLang="en-US" dirty="0" smtClean="0"/>
              <a:t>并进行仿写。</a:t>
            </a:r>
          </a:p>
          <a:p>
            <a:r>
              <a:rPr lang="en-US" dirty="0" smtClean="0"/>
              <a:t>3.</a:t>
            </a:r>
            <a:r>
              <a:rPr lang="zh-CN" altLang="en-US" dirty="0" smtClean="0"/>
              <a:t>感受丰富的语文生活</a:t>
            </a:r>
            <a:r>
              <a:rPr lang="en-US" dirty="0" smtClean="0"/>
              <a:t>,</a:t>
            </a:r>
            <a:r>
              <a:rPr lang="zh-CN" altLang="en-US" dirty="0" smtClean="0"/>
              <a:t>体验合作与成功的喜悦。</a:t>
            </a:r>
            <a:endParaRPr lang="zh-CN" altLang="en-US" dirty="0"/>
          </a:p>
        </p:txBody>
      </p:sp>
      <p:sp>
        <p:nvSpPr>
          <p:cNvPr id="4" name="文本占位符 3"/>
          <p:cNvSpPr>
            <a:spLocks noGrp="1"/>
          </p:cNvSpPr>
          <p:nvPr>
            <p:ph type="body" sz="quarter" idx="11"/>
          </p:nvPr>
        </p:nvSpPr>
        <p:spPr>
          <a:xfrm>
            <a:off x="595274" y="4357694"/>
            <a:ext cx="10358510" cy="857256"/>
          </a:xfrm>
        </p:spPr>
        <p:txBody>
          <a:bodyPr/>
          <a:lstStyle/>
          <a:p>
            <a:r>
              <a:rPr lang="en-US" dirty="0" smtClean="0"/>
              <a:t>◉</a:t>
            </a:r>
            <a:r>
              <a:rPr lang="zh-CN" altLang="en-US" dirty="0" smtClean="0"/>
              <a:t>重点</a:t>
            </a:r>
            <a:r>
              <a:rPr lang="en-US" dirty="0" smtClean="0"/>
              <a:t>:</a:t>
            </a:r>
            <a:r>
              <a:rPr lang="zh-CN" altLang="en-US" dirty="0" smtClean="0"/>
              <a:t>展示活动成果。</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a:t>
            </a:r>
            <a:r>
              <a:rPr lang="en-US" dirty="0" smtClean="0"/>
              <a:t>3)</a:t>
            </a:r>
            <a:r>
              <a:rPr lang="zh-CN" altLang="en-US" dirty="0" smtClean="0"/>
              <a:t>三平尾</a:t>
            </a:r>
            <a:r>
              <a:rPr lang="en-US" dirty="0" smtClean="0"/>
              <a:t>:</a:t>
            </a:r>
            <a:endParaRPr lang="zh-CN" altLang="en-US" dirty="0" smtClean="0"/>
          </a:p>
          <a:p>
            <a:r>
              <a:rPr lang="zh-CN" altLang="en-US" dirty="0" smtClean="0"/>
              <a:t>如</a:t>
            </a:r>
            <a:r>
              <a:rPr lang="en-US" dirty="0" smtClean="0"/>
              <a:t>:</a:t>
            </a:r>
            <a:r>
              <a:rPr lang="zh-CN" altLang="en-US" dirty="0" smtClean="0"/>
              <a:t>羞花总是妞妞娇</a:t>
            </a:r>
            <a:r>
              <a:rPr lang="en-US" dirty="0" smtClean="0"/>
              <a:t>,</a:t>
            </a:r>
            <a:r>
              <a:rPr lang="zh-CN" altLang="en-US" dirty="0" smtClean="0"/>
              <a:t>句式</a:t>
            </a:r>
            <a:r>
              <a:rPr lang="en-US" dirty="0" smtClean="0"/>
              <a:t>:</a:t>
            </a:r>
            <a:r>
              <a:rPr lang="zh-CN" altLang="en-US" dirty="0" smtClean="0"/>
              <a:t>平平仄仄平平平。</a:t>
            </a:r>
            <a:r>
              <a:rPr lang="en-US" dirty="0" smtClean="0"/>
              <a:t>“</a:t>
            </a:r>
            <a:r>
              <a:rPr lang="zh-CN" altLang="en-US" dirty="0" smtClean="0"/>
              <a:t>妞妞娇</a:t>
            </a:r>
            <a:r>
              <a:rPr lang="en-US" dirty="0" smtClean="0"/>
              <a:t>”</a:t>
            </a:r>
            <a:r>
              <a:rPr lang="zh-CN" altLang="en-US" dirty="0" smtClean="0"/>
              <a:t>为三平尾。</a:t>
            </a:r>
          </a:p>
          <a:p>
            <a:r>
              <a:rPr lang="en-US" dirty="0" smtClean="0"/>
              <a:t>(4)</a:t>
            </a:r>
            <a:r>
              <a:rPr lang="zh-CN" altLang="en-US" dirty="0" smtClean="0"/>
              <a:t>忌乱脚。</a:t>
            </a:r>
          </a:p>
          <a:p>
            <a:r>
              <a:rPr lang="zh-CN" altLang="en-US" dirty="0" smtClean="0"/>
              <a:t>原则上</a:t>
            </a:r>
            <a:r>
              <a:rPr lang="en-US" dirty="0" smtClean="0"/>
              <a:t>,</a:t>
            </a:r>
            <a:r>
              <a:rPr lang="zh-CN" altLang="en-US" dirty="0" smtClean="0"/>
              <a:t>上联最后一字应是仄声</a:t>
            </a:r>
            <a:r>
              <a:rPr lang="en-US" dirty="0" smtClean="0"/>
              <a:t>,</a:t>
            </a:r>
            <a:r>
              <a:rPr lang="zh-CN" altLang="en-US" dirty="0" smtClean="0"/>
              <a:t>下联必须平声收尾</a:t>
            </a:r>
            <a:r>
              <a:rPr lang="en-US" dirty="0" smtClean="0"/>
              <a:t>,</a:t>
            </a:r>
            <a:r>
              <a:rPr lang="zh-CN" altLang="en-US" dirty="0" smtClean="0"/>
              <a:t>即</a:t>
            </a:r>
            <a:r>
              <a:rPr lang="en-US" dirty="0" smtClean="0"/>
              <a:t>“</a:t>
            </a:r>
            <a:r>
              <a:rPr lang="zh-CN" altLang="en-US" dirty="0" smtClean="0"/>
              <a:t>仄起平收</a:t>
            </a:r>
            <a:r>
              <a:rPr lang="en-US" dirty="0" smtClean="0"/>
              <a:t>”</a:t>
            </a:r>
            <a:r>
              <a:rPr lang="zh-CN" altLang="en-US" dirty="0" smtClean="0"/>
              <a:t>。乱脚是同平同仄。</a:t>
            </a:r>
          </a:p>
          <a:p>
            <a:r>
              <a:rPr lang="en-US" dirty="0" smtClean="0"/>
              <a:t>(5)</a:t>
            </a:r>
            <a:r>
              <a:rPr lang="zh-CN" altLang="en-US" dirty="0" smtClean="0"/>
              <a:t>忌失对和失替。</a:t>
            </a:r>
          </a:p>
          <a:p>
            <a:r>
              <a:rPr lang="zh-CN" altLang="en-US" dirty="0" smtClean="0"/>
              <a:t>失对即上下联同一个位置平仄没有相对。失替即同一句中二四六字没有平仄交替</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pPr algn="ctr"/>
            <a:r>
              <a:rPr lang="zh-CN" altLang="en-US" dirty="0" smtClean="0"/>
              <a:t>对联知识卡片</a:t>
            </a:r>
            <a:r>
              <a:rPr lang="en-US" dirty="0" smtClean="0"/>
              <a:t>(</a:t>
            </a:r>
            <a:r>
              <a:rPr lang="zh-CN" altLang="en-US" dirty="0" smtClean="0"/>
              <a:t>三</a:t>
            </a:r>
            <a:r>
              <a:rPr lang="en-US" dirty="0" smtClean="0"/>
              <a:t>)</a:t>
            </a:r>
            <a:endParaRPr lang="zh-CN" altLang="en-US" dirty="0" smtClean="0"/>
          </a:p>
          <a:p>
            <a:r>
              <a:rPr lang="zh-CN" altLang="en-US" dirty="0" smtClean="0"/>
              <a:t>对 联 分 类</a:t>
            </a:r>
          </a:p>
          <a:p>
            <a:r>
              <a:rPr lang="zh-CN" altLang="en-US" dirty="0" smtClean="0"/>
              <a:t>春联、</a:t>
            </a:r>
            <a:r>
              <a:rPr lang="zh-CN" altLang="en-US" u="sng" dirty="0" smtClean="0"/>
              <a:t>　寿联　</a:t>
            </a:r>
            <a:r>
              <a:rPr lang="zh-CN" altLang="en-US" dirty="0" smtClean="0"/>
              <a:t>、</a:t>
            </a:r>
            <a:r>
              <a:rPr lang="zh-CN" altLang="en-US" u="sng" dirty="0" smtClean="0"/>
              <a:t>　挽联　</a:t>
            </a:r>
            <a:r>
              <a:rPr lang="zh-CN" altLang="en-US" dirty="0" smtClean="0"/>
              <a:t>、</a:t>
            </a:r>
            <a:r>
              <a:rPr lang="zh-CN" altLang="en-US" u="sng" dirty="0" smtClean="0"/>
              <a:t>　题赠联　</a:t>
            </a:r>
            <a:r>
              <a:rPr lang="zh-CN" altLang="en-US" dirty="0" smtClean="0"/>
              <a:t>、</a:t>
            </a:r>
            <a:r>
              <a:rPr lang="zh-CN" altLang="en-US" u="sng" dirty="0" smtClean="0"/>
              <a:t>　名胜楹联　</a:t>
            </a:r>
            <a:r>
              <a:rPr lang="zh-CN" altLang="en-US" dirty="0" smtClean="0"/>
              <a:t>、</a:t>
            </a:r>
            <a:r>
              <a:rPr lang="zh-CN" altLang="en-US" u="sng" dirty="0" smtClean="0"/>
              <a:t>　行业联　</a:t>
            </a:r>
            <a:r>
              <a:rPr lang="en-US" dirty="0" smtClean="0"/>
              <a:t>,</a:t>
            </a:r>
            <a:r>
              <a:rPr lang="zh-CN" altLang="en-US" dirty="0" smtClean="0"/>
              <a:t>其中名胜楹联是历代文人学者、书法名家书撰的精华</a:t>
            </a:r>
            <a:r>
              <a:rPr lang="en-US" dirty="0" smtClean="0"/>
              <a:t>,</a:t>
            </a:r>
            <a:r>
              <a:rPr lang="zh-CN" altLang="en-US" dirty="0" smtClean="0"/>
              <a:t>其千姿百态的身影遍布全国名胜古迹</a:t>
            </a:r>
            <a:r>
              <a:rPr lang="en-US" dirty="0" smtClean="0"/>
              <a:t>,</a:t>
            </a:r>
            <a:r>
              <a:rPr lang="zh-CN" altLang="en-US" dirty="0" smtClean="0"/>
              <a:t>如琼楼玉宇、宫殿楼阁、水榭歌台。意境水乳交融</a:t>
            </a:r>
            <a:r>
              <a:rPr lang="en-US" dirty="0" smtClean="0"/>
              <a:t>,</a:t>
            </a:r>
            <a:r>
              <a:rPr lang="zh-CN" altLang="en-US" dirty="0" smtClean="0"/>
              <a:t>新颖独特</a:t>
            </a:r>
            <a:r>
              <a:rPr lang="en-US" dirty="0" smtClean="0"/>
              <a:t>,</a:t>
            </a:r>
            <a:r>
              <a:rPr lang="zh-CN" altLang="en-US" dirty="0" smtClean="0"/>
              <a:t>哲理深刻</a:t>
            </a:r>
            <a:r>
              <a:rPr lang="en-US" dirty="0" smtClean="0"/>
              <a:t>,</a:t>
            </a:r>
            <a:r>
              <a:rPr lang="zh-CN" altLang="en-US" dirty="0" smtClean="0"/>
              <a:t>有以一胜十之表现力</a:t>
            </a:r>
            <a:r>
              <a:rPr lang="en-US" dirty="0" smtClean="0"/>
              <a:t> </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pPr algn="ctr"/>
            <a:r>
              <a:rPr lang="zh-CN" altLang="en-US" dirty="0" smtClean="0"/>
              <a:t>对联知识卡片</a:t>
            </a:r>
            <a:r>
              <a:rPr lang="en-US" dirty="0" smtClean="0"/>
              <a:t>(</a:t>
            </a:r>
            <a:r>
              <a:rPr lang="zh-CN" altLang="en-US" dirty="0" smtClean="0"/>
              <a:t>四</a:t>
            </a:r>
            <a:r>
              <a:rPr lang="en-US" dirty="0" smtClean="0"/>
              <a:t>)</a:t>
            </a:r>
            <a:endParaRPr lang="zh-CN" altLang="en-US" dirty="0" smtClean="0"/>
          </a:p>
          <a:p>
            <a:pPr algn="ctr"/>
            <a:r>
              <a:rPr lang="zh-CN" altLang="en-US" dirty="0" smtClean="0"/>
              <a:t>对 联 故 事</a:t>
            </a:r>
          </a:p>
          <a:p>
            <a:r>
              <a:rPr lang="zh-CN" altLang="en-US" u="sng" dirty="0" smtClean="0"/>
              <a:t>　相传杨慎五六岁时在桂湖附近一个池塘里游泳</a:t>
            </a:r>
            <a:r>
              <a:rPr lang="en-US" u="sng" dirty="0" smtClean="0"/>
              <a:t>,</a:t>
            </a:r>
            <a:r>
              <a:rPr lang="zh-CN" altLang="en-US" u="sng" dirty="0" smtClean="0"/>
              <a:t>县令路过</a:t>
            </a:r>
            <a:r>
              <a:rPr lang="en-US" u="sng" dirty="0" smtClean="0"/>
              <a:t>,</a:t>
            </a:r>
            <a:r>
              <a:rPr lang="zh-CN" altLang="en-US" u="sng" dirty="0" smtClean="0"/>
              <a:t>他居然不起来回避。县令命人把他的衣服挂在一棵古树上</a:t>
            </a:r>
            <a:r>
              <a:rPr lang="en-US" u="sng" dirty="0" smtClean="0"/>
              <a:t>,</a:t>
            </a:r>
            <a:r>
              <a:rPr lang="zh-CN" altLang="en-US" u="sng" dirty="0" smtClean="0"/>
              <a:t>并告诉杨慎</a:t>
            </a:r>
            <a:r>
              <a:rPr lang="en-US" u="sng" dirty="0" smtClean="0"/>
              <a:t>:“</a:t>
            </a:r>
            <a:r>
              <a:rPr lang="zh-CN" altLang="en-US" u="sng" dirty="0" smtClean="0"/>
              <a:t>本县令出副对子</a:t>
            </a:r>
            <a:r>
              <a:rPr lang="en-US" u="sng" dirty="0" smtClean="0"/>
              <a:t>,</a:t>
            </a:r>
            <a:r>
              <a:rPr lang="zh-CN" altLang="en-US" u="sng" dirty="0" smtClean="0"/>
              <a:t>如果你能对得出</a:t>
            </a:r>
            <a:r>
              <a:rPr lang="en-US" u="sng" dirty="0" smtClean="0"/>
              <a:t>,</a:t>
            </a:r>
            <a:r>
              <a:rPr lang="zh-CN" altLang="en-US" u="sng" dirty="0" smtClean="0"/>
              <a:t>饶你不敬之罪</a:t>
            </a:r>
            <a:r>
              <a:rPr lang="en-US" u="sng" dirty="0" smtClean="0"/>
              <a:t>!”</a:t>
            </a:r>
            <a:r>
              <a:rPr lang="zh-CN" altLang="en-US" u="sng" dirty="0" smtClean="0"/>
              <a:t>县令刚念完上联</a:t>
            </a:r>
            <a:r>
              <a:rPr lang="en-US" u="sng" dirty="0" smtClean="0"/>
              <a:t>:</a:t>
            </a:r>
            <a:r>
              <a:rPr lang="zh-CN" altLang="en-US" u="sng" dirty="0" smtClean="0"/>
              <a:t>千年古树为衣架。杨慎即对出</a:t>
            </a:r>
            <a:r>
              <a:rPr lang="en-US" u="sng" dirty="0" smtClean="0"/>
              <a:t>:</a:t>
            </a:r>
            <a:r>
              <a:rPr lang="zh-CN" altLang="en-US" u="sng" dirty="0" smtClean="0"/>
              <a:t>万里长江做澡盆。县令叹服</a:t>
            </a:r>
            <a:r>
              <a:rPr lang="en-US" u="sng" dirty="0" smtClean="0"/>
              <a:t>,</a:t>
            </a:r>
            <a:r>
              <a:rPr lang="zh-CN" altLang="en-US" u="sng" dirty="0" smtClean="0"/>
              <a:t>赞杨慎为神童。　</a:t>
            </a:r>
            <a:r>
              <a:rPr lang="en-US" u="sng" dirty="0" smtClean="0"/>
              <a:t> </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2.</a:t>
            </a:r>
            <a:r>
              <a:rPr lang="zh-CN" altLang="en-US" dirty="0" smtClean="0"/>
              <a:t>搜集对联集锦。</a:t>
            </a:r>
          </a:p>
          <a:p>
            <a:r>
              <a:rPr lang="en-US" dirty="0" smtClean="0"/>
              <a:t>(1)</a:t>
            </a:r>
            <a:r>
              <a:rPr lang="zh-CN" altLang="en-US" dirty="0" smtClean="0"/>
              <a:t>趣味对联是指对很有趣的对联</a:t>
            </a:r>
            <a:r>
              <a:rPr lang="en-US" dirty="0" smtClean="0"/>
              <a:t>,</a:t>
            </a:r>
            <a:r>
              <a:rPr lang="zh-CN" altLang="en-US" dirty="0" smtClean="0"/>
              <a:t>谐趣联用途广泛</a:t>
            </a:r>
            <a:r>
              <a:rPr lang="en-US" dirty="0" smtClean="0"/>
              <a:t>,</a:t>
            </a:r>
            <a:r>
              <a:rPr lang="zh-CN" altLang="en-US" dirty="0" smtClean="0"/>
              <a:t>通过暗喻、谐音等修辞手法</a:t>
            </a:r>
            <a:r>
              <a:rPr lang="en-US" dirty="0" smtClean="0"/>
              <a:t>,</a:t>
            </a:r>
            <a:r>
              <a:rPr lang="zh-CN" altLang="en-US" dirty="0" smtClean="0"/>
              <a:t>或褒扬</a:t>
            </a:r>
            <a:r>
              <a:rPr lang="en-US" dirty="0" smtClean="0"/>
              <a:t>,</a:t>
            </a:r>
            <a:r>
              <a:rPr lang="zh-CN" altLang="en-US" dirty="0" smtClean="0"/>
              <a:t>或鞭挞</a:t>
            </a:r>
            <a:r>
              <a:rPr lang="en-US" dirty="0" smtClean="0"/>
              <a:t>,</a:t>
            </a:r>
            <a:r>
              <a:rPr lang="zh-CN" altLang="en-US" dirty="0" smtClean="0"/>
              <a:t>或讽刺</a:t>
            </a:r>
            <a:r>
              <a:rPr lang="en-US" dirty="0" smtClean="0"/>
              <a:t>,</a:t>
            </a:r>
            <a:r>
              <a:rPr lang="zh-CN" altLang="en-US" dirty="0" smtClean="0"/>
              <a:t>或赞美</a:t>
            </a:r>
            <a:r>
              <a:rPr lang="en-US" dirty="0" smtClean="0"/>
              <a:t>,</a:t>
            </a:r>
            <a:r>
              <a:rPr lang="zh-CN" altLang="en-US" dirty="0" smtClean="0"/>
              <a:t>或鼓励</a:t>
            </a:r>
            <a:r>
              <a:rPr lang="en-US" dirty="0" smtClean="0"/>
              <a:t>,</a:t>
            </a:r>
            <a:r>
              <a:rPr lang="zh-CN" altLang="en-US" dirty="0" smtClean="0"/>
              <a:t>或自勉</a:t>
            </a:r>
            <a:r>
              <a:rPr lang="zh-CN" altLang="en-US" dirty="0" smtClean="0"/>
              <a:t>。</a:t>
            </a:r>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zh-CN" altLang="en-US" dirty="0" smtClean="0"/>
              <a:t>示例</a:t>
            </a:r>
            <a:r>
              <a:rPr lang="en-US" dirty="0" smtClean="0"/>
              <a:t>:</a:t>
            </a:r>
            <a:r>
              <a:rPr lang="zh-CN" altLang="en-US" dirty="0" smtClean="0"/>
              <a:t>黑白难分</a:t>
            </a:r>
            <a:r>
              <a:rPr lang="en-US" dirty="0" smtClean="0"/>
              <a:t>,</a:t>
            </a:r>
            <a:r>
              <a:rPr lang="zh-CN" altLang="en-US" dirty="0" smtClean="0"/>
              <a:t>教我怎知南北</a:t>
            </a:r>
            <a:r>
              <a:rPr lang="en-US" dirty="0" smtClean="0"/>
              <a:t>;</a:t>
            </a:r>
            <a:r>
              <a:rPr lang="zh-CN" altLang="en-US" dirty="0" smtClean="0"/>
              <a:t>青黄不接</a:t>
            </a:r>
            <a:r>
              <a:rPr lang="en-US" dirty="0" smtClean="0"/>
              <a:t>,</a:t>
            </a:r>
            <a:r>
              <a:rPr lang="zh-CN" altLang="en-US" dirty="0" smtClean="0"/>
              <a:t>向你借点东西。</a:t>
            </a:r>
          </a:p>
          <a:p>
            <a:r>
              <a:rPr lang="zh-CN" altLang="en-US" dirty="0" smtClean="0"/>
              <a:t>这里有个故事。一位富秀才与一个穷秀才是朋友</a:t>
            </a:r>
            <a:r>
              <a:rPr lang="en-US" dirty="0" smtClean="0"/>
              <a:t>,</a:t>
            </a:r>
            <a:r>
              <a:rPr lang="zh-CN" altLang="en-US" dirty="0" smtClean="0"/>
              <a:t>一天晚上</a:t>
            </a:r>
            <a:r>
              <a:rPr lang="en-US" dirty="0" smtClean="0"/>
              <a:t>,</a:t>
            </a:r>
            <a:r>
              <a:rPr lang="zh-CN" altLang="en-US" dirty="0" smtClean="0"/>
              <a:t>富秀才到院中散步</a:t>
            </a:r>
            <a:r>
              <a:rPr lang="en-US" dirty="0" smtClean="0"/>
              <a:t>,</a:t>
            </a:r>
            <a:r>
              <a:rPr lang="zh-CN" altLang="en-US" dirty="0" smtClean="0"/>
              <a:t>外面漆黑一团</a:t>
            </a:r>
            <a:r>
              <a:rPr lang="en-US" dirty="0" smtClean="0"/>
              <a:t>,</a:t>
            </a:r>
            <a:r>
              <a:rPr lang="zh-CN" altLang="en-US" dirty="0" smtClean="0"/>
              <a:t>伸手不见五指。于是随口吟出上联</a:t>
            </a:r>
            <a:r>
              <a:rPr lang="en-US" dirty="0" smtClean="0"/>
              <a:t>“</a:t>
            </a:r>
            <a:r>
              <a:rPr lang="zh-CN" altLang="en-US" dirty="0" smtClean="0"/>
              <a:t>黑白难分</a:t>
            </a:r>
            <a:r>
              <a:rPr lang="en-US" dirty="0" smtClean="0"/>
              <a:t>,</a:t>
            </a:r>
            <a:r>
              <a:rPr lang="zh-CN" altLang="en-US" dirty="0" smtClean="0"/>
              <a:t>教我怎知南北</a:t>
            </a:r>
            <a:r>
              <a:rPr lang="en-US" dirty="0" smtClean="0"/>
              <a:t>”,</a:t>
            </a:r>
            <a:r>
              <a:rPr lang="zh-CN" altLang="en-US" dirty="0" smtClean="0"/>
              <a:t>但却怎么也想不出下联了。此时</a:t>
            </a:r>
            <a:r>
              <a:rPr lang="en-US" dirty="0" smtClean="0"/>
              <a:t>,</a:t>
            </a:r>
            <a:r>
              <a:rPr lang="zh-CN" altLang="en-US" dirty="0" smtClean="0"/>
              <a:t>穷秀才前来敲门</a:t>
            </a:r>
            <a:r>
              <a:rPr lang="en-US" dirty="0" smtClean="0"/>
              <a:t>,</a:t>
            </a:r>
            <a:r>
              <a:rPr lang="zh-CN" altLang="en-US" dirty="0" smtClean="0"/>
              <a:t>说道</a:t>
            </a:r>
            <a:r>
              <a:rPr lang="en-US" dirty="0" smtClean="0"/>
              <a:t>:“</a:t>
            </a:r>
            <a:r>
              <a:rPr lang="zh-CN" altLang="en-US" dirty="0" smtClean="0"/>
              <a:t>青黄不接</a:t>
            </a:r>
            <a:r>
              <a:rPr lang="en-US" dirty="0" smtClean="0"/>
              <a:t>,</a:t>
            </a:r>
            <a:r>
              <a:rPr lang="zh-CN" altLang="en-US" dirty="0" smtClean="0"/>
              <a:t>向你借点东西。</a:t>
            </a:r>
            <a:r>
              <a:rPr lang="en-US" dirty="0" smtClean="0"/>
              <a:t>”</a:t>
            </a:r>
            <a:r>
              <a:rPr lang="zh-CN" altLang="en-US" dirty="0" smtClean="0"/>
              <a:t>富秀才一听</a:t>
            </a:r>
            <a:r>
              <a:rPr lang="en-US" dirty="0" smtClean="0"/>
              <a:t>,</a:t>
            </a:r>
            <a:r>
              <a:rPr lang="zh-CN" altLang="en-US" dirty="0" smtClean="0"/>
              <a:t>忙说</a:t>
            </a:r>
            <a:r>
              <a:rPr lang="en-US" dirty="0" smtClean="0"/>
              <a:t>:“</a:t>
            </a:r>
            <a:r>
              <a:rPr lang="zh-CN" altLang="en-US" dirty="0" smtClean="0"/>
              <a:t>这个好说</a:t>
            </a:r>
            <a:r>
              <a:rPr lang="en-US" dirty="0" smtClean="0"/>
              <a:t>,</a:t>
            </a:r>
            <a:r>
              <a:rPr lang="zh-CN" altLang="en-US" dirty="0" smtClean="0"/>
              <a:t>你先把我的上联对出来。</a:t>
            </a:r>
            <a:r>
              <a:rPr lang="en-US" dirty="0" smtClean="0"/>
              <a:t>”</a:t>
            </a:r>
            <a:r>
              <a:rPr lang="zh-CN" altLang="en-US" dirty="0" smtClean="0"/>
              <a:t>说完</a:t>
            </a:r>
            <a:r>
              <a:rPr lang="en-US" dirty="0" smtClean="0"/>
              <a:t>,</a:t>
            </a:r>
            <a:r>
              <a:rPr lang="zh-CN" altLang="en-US" dirty="0" smtClean="0"/>
              <a:t>穷秀才说</a:t>
            </a:r>
            <a:r>
              <a:rPr lang="en-US" dirty="0" smtClean="0"/>
              <a:t>:“</a:t>
            </a:r>
            <a:r>
              <a:rPr lang="zh-CN" altLang="en-US" dirty="0" smtClean="0"/>
              <a:t>小弟进门时不是对出来了吗</a:t>
            </a:r>
            <a:r>
              <a:rPr lang="en-US" dirty="0" smtClean="0"/>
              <a:t>?”</a:t>
            </a:r>
            <a:r>
              <a:rPr lang="zh-CN" altLang="en-US" dirty="0" smtClean="0"/>
              <a:t>富秀才一想</a:t>
            </a:r>
            <a:r>
              <a:rPr lang="en-US" dirty="0" smtClean="0"/>
              <a:t>,</a:t>
            </a:r>
            <a:r>
              <a:rPr lang="zh-CN" altLang="en-US" dirty="0" smtClean="0"/>
              <a:t>果然是这样</a:t>
            </a:r>
            <a:r>
              <a:rPr lang="en-US" dirty="0" smtClean="0"/>
              <a:t>,</a:t>
            </a:r>
            <a:r>
              <a:rPr lang="zh-CN" altLang="en-US" dirty="0" smtClean="0"/>
              <a:t>于是乐得哈哈大笑</a:t>
            </a:r>
            <a:r>
              <a:rPr lang="en-US" dirty="0" smtClean="0"/>
              <a:t>!</a:t>
            </a:r>
            <a:endParaRPr lang="zh-CN" altLang="en-US" dirty="0" smtClean="0"/>
          </a:p>
          <a:p>
            <a:r>
              <a:rPr lang="zh-CN" altLang="en-US" dirty="0" smtClean="0"/>
              <a:t>拆字联</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1666844" y="5500702"/>
            <a:ext cx="5072098" cy="857256"/>
          </a:xfrm>
        </p:spPr>
        <p:txBody>
          <a:bodyPr/>
          <a:lstStyle/>
          <a:p>
            <a:r>
              <a:rPr lang="zh-CN" altLang="en-US" b="1" dirty="0" smtClean="0">
                <a:solidFill>
                  <a:srgbClr val="FF0000"/>
                </a:solidFill>
              </a:rPr>
              <a:t>闲看门中木</a:t>
            </a:r>
            <a:r>
              <a:rPr lang="en-US" b="1" dirty="0" smtClean="0">
                <a:solidFill>
                  <a:srgbClr val="FF0000"/>
                </a:solidFill>
              </a:rPr>
              <a:t>,</a:t>
            </a:r>
            <a:r>
              <a:rPr lang="zh-CN" altLang="en-US" b="1" dirty="0" smtClean="0">
                <a:solidFill>
                  <a:srgbClr val="FF0000"/>
                </a:solidFill>
              </a:rPr>
              <a:t>思耕心上田。</a:t>
            </a:r>
            <a:endParaRPr lang="zh-CN" altLang="en-US" b="1" dirty="0" smtClean="0">
              <a:solidFill>
                <a:srgbClr val="FF0000"/>
              </a:solidFill>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(2)</a:t>
            </a:r>
            <a:r>
              <a:rPr lang="zh-CN" altLang="en-US" dirty="0" smtClean="0"/>
              <a:t>千古名联。</a:t>
            </a:r>
          </a:p>
          <a:p>
            <a:r>
              <a:rPr lang="zh-CN" altLang="en-US" dirty="0" smtClean="0"/>
              <a:t>示例</a:t>
            </a:r>
            <a:r>
              <a:rPr lang="en-US" dirty="0" smtClean="0"/>
              <a:t>:</a:t>
            </a:r>
            <a:r>
              <a:rPr lang="zh-CN" altLang="en-US" dirty="0" smtClean="0"/>
              <a:t>宝剑锋从磨砺出</a:t>
            </a:r>
            <a:r>
              <a:rPr lang="en-US" dirty="0" smtClean="0"/>
              <a:t>, </a:t>
            </a:r>
            <a:r>
              <a:rPr lang="zh-CN" altLang="en-US" dirty="0" smtClean="0"/>
              <a:t>梅花香自苦寒来</a:t>
            </a:r>
            <a:r>
              <a:rPr lang="zh-CN" altLang="en-US" dirty="0" smtClean="0"/>
              <a:t>。</a:t>
            </a:r>
            <a:endParaRPr lang="zh-CN" altLang="en-US" dirty="0" smtClean="0"/>
          </a:p>
        </p:txBody>
      </p:sp>
      <p:sp>
        <p:nvSpPr>
          <p:cNvPr id="3" name="文本占位符 2"/>
          <p:cNvSpPr>
            <a:spLocks noGrp="1"/>
          </p:cNvSpPr>
          <p:nvPr>
            <p:ph type="body" sz="quarter" idx="11"/>
          </p:nvPr>
        </p:nvSpPr>
        <p:spPr>
          <a:xfrm>
            <a:off x="95208" y="2357430"/>
            <a:ext cx="7572428" cy="857256"/>
          </a:xfrm>
        </p:spPr>
        <p:txBody>
          <a:bodyPr/>
          <a:lstStyle/>
          <a:p>
            <a:r>
              <a:rPr lang="zh-CN" altLang="en-US" b="1" dirty="0" smtClean="0">
                <a:solidFill>
                  <a:srgbClr val="FF0000"/>
                </a:solidFill>
              </a:rPr>
              <a:t>示例</a:t>
            </a:r>
            <a:r>
              <a:rPr lang="en-US" b="1" dirty="0" smtClean="0">
                <a:solidFill>
                  <a:srgbClr val="FF0000"/>
                </a:solidFill>
              </a:rPr>
              <a:t>:</a:t>
            </a:r>
            <a:r>
              <a:rPr lang="zh-CN" altLang="en-US" b="1" dirty="0" smtClean="0">
                <a:solidFill>
                  <a:srgbClr val="FF0000"/>
                </a:solidFill>
              </a:rPr>
              <a:t>事能知足心常惬</a:t>
            </a:r>
            <a:r>
              <a:rPr lang="en-US" b="1" dirty="0" smtClean="0">
                <a:solidFill>
                  <a:srgbClr val="FF0000"/>
                </a:solidFill>
              </a:rPr>
              <a:t>,</a:t>
            </a:r>
            <a:r>
              <a:rPr lang="zh-CN" altLang="en-US" b="1" dirty="0" smtClean="0">
                <a:solidFill>
                  <a:srgbClr val="FF0000"/>
                </a:solidFill>
              </a:rPr>
              <a:t>人到无求品自高。</a:t>
            </a:r>
          </a:p>
          <a:p>
            <a:r>
              <a:rPr lang="zh-CN" altLang="en-US" b="1" dirty="0" smtClean="0">
                <a:solidFill>
                  <a:srgbClr val="FF0000"/>
                </a:solidFill>
              </a:rPr>
              <a:t>人到万难须放胆</a:t>
            </a:r>
            <a:r>
              <a:rPr lang="en-US" b="1" dirty="0" smtClean="0">
                <a:solidFill>
                  <a:srgbClr val="FF0000"/>
                </a:solidFill>
              </a:rPr>
              <a:t>,</a:t>
            </a:r>
            <a:r>
              <a:rPr lang="zh-CN" altLang="en-US" b="1" dirty="0" smtClean="0">
                <a:solidFill>
                  <a:srgbClr val="FF0000"/>
                </a:solidFill>
              </a:rPr>
              <a:t>事当两可要平心。</a:t>
            </a:r>
          </a:p>
          <a:p>
            <a:r>
              <a:rPr lang="zh-CN" altLang="en-US" b="1" dirty="0" smtClean="0">
                <a:solidFill>
                  <a:srgbClr val="FF0000"/>
                </a:solidFill>
              </a:rPr>
              <a:t>书山有路勤为径</a:t>
            </a:r>
            <a:r>
              <a:rPr lang="en-US" b="1" dirty="0" smtClean="0">
                <a:solidFill>
                  <a:srgbClr val="FF0000"/>
                </a:solidFill>
              </a:rPr>
              <a:t>,</a:t>
            </a:r>
            <a:r>
              <a:rPr lang="zh-CN" altLang="en-US" b="1" dirty="0" smtClean="0">
                <a:solidFill>
                  <a:srgbClr val="FF0000"/>
                </a:solidFill>
              </a:rPr>
              <a:t>学海无涯苦为舟。</a:t>
            </a:r>
            <a:endParaRPr lang="zh-CN" altLang="en-US" b="1" dirty="0">
              <a:solidFill>
                <a:srgbClr val="FF0000"/>
              </a:solidFill>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3.</a:t>
            </a:r>
            <a:r>
              <a:rPr lang="zh-CN" altLang="en-US" dirty="0" smtClean="0"/>
              <a:t>名联赏析。</a:t>
            </a:r>
          </a:p>
          <a:p>
            <a:r>
              <a:rPr lang="zh-CN" altLang="en-US" dirty="0" smtClean="0"/>
              <a:t>了解作者写对联时的背景</a:t>
            </a:r>
            <a:r>
              <a:rPr lang="en-US" dirty="0" smtClean="0"/>
              <a:t>,</a:t>
            </a:r>
            <a:r>
              <a:rPr lang="zh-CN" altLang="en-US" dirty="0" smtClean="0"/>
              <a:t>探究作者要表达的情感。</a:t>
            </a:r>
          </a:p>
          <a:p>
            <a:r>
              <a:rPr lang="zh-CN" altLang="en-US" dirty="0" smtClean="0"/>
              <a:t>示例</a:t>
            </a:r>
            <a:r>
              <a:rPr lang="en-US" dirty="0" smtClean="0"/>
              <a:t>:[</a:t>
            </a:r>
            <a:r>
              <a:rPr lang="zh-CN" altLang="en-US" dirty="0" smtClean="0"/>
              <a:t>明</a:t>
            </a:r>
            <a:r>
              <a:rPr lang="en-US" dirty="0" smtClean="0"/>
              <a:t>]</a:t>
            </a:r>
            <a:r>
              <a:rPr lang="zh-CN" altLang="en-US" dirty="0" smtClean="0"/>
              <a:t>顾宪成题于无锡东林书院</a:t>
            </a:r>
            <a:r>
              <a:rPr lang="en-US" dirty="0" smtClean="0"/>
              <a:t>:</a:t>
            </a:r>
            <a:endParaRPr lang="zh-CN" altLang="en-US" dirty="0" smtClean="0"/>
          </a:p>
          <a:p>
            <a:r>
              <a:rPr lang="zh-CN" altLang="en-US" dirty="0" smtClean="0"/>
              <a:t>风声雨声读书声声声入耳</a:t>
            </a:r>
            <a:r>
              <a:rPr lang="en-US" dirty="0" smtClean="0"/>
              <a:t>;</a:t>
            </a:r>
            <a:endParaRPr lang="zh-CN" altLang="en-US" dirty="0" smtClean="0"/>
          </a:p>
          <a:p>
            <a:r>
              <a:rPr lang="zh-CN" altLang="en-US" dirty="0" smtClean="0"/>
              <a:t>家事</a:t>
            </a:r>
            <a:r>
              <a:rPr lang="zh-CN" altLang="en-US" dirty="0" smtClean="0"/>
              <a:t>国事天下事事事关心。</a:t>
            </a:r>
          </a:p>
          <a:p>
            <a:r>
              <a:rPr lang="zh-CN" altLang="en-US" dirty="0" smtClean="0"/>
              <a:t>此联是写在无锡东林书院的一副对联</a:t>
            </a:r>
            <a:r>
              <a:rPr lang="en-US" dirty="0" smtClean="0"/>
              <a:t>,</a:t>
            </a:r>
            <a:r>
              <a:rPr lang="zh-CN" altLang="en-US" dirty="0" smtClean="0"/>
              <a:t>表现的是读书人既认真读书</a:t>
            </a:r>
            <a:r>
              <a:rPr lang="en-US" dirty="0" smtClean="0"/>
              <a:t>,</a:t>
            </a:r>
            <a:r>
              <a:rPr lang="zh-CN" altLang="en-US" dirty="0" smtClean="0"/>
              <a:t>又关心国家大事的旷达胸怀</a:t>
            </a:r>
            <a:r>
              <a:rPr lang="en-US" dirty="0" smtClean="0"/>
              <a:t>,</a:t>
            </a:r>
            <a:r>
              <a:rPr lang="zh-CN" altLang="en-US" dirty="0" smtClean="0"/>
              <a:t>是</a:t>
            </a:r>
            <a:r>
              <a:rPr lang="en-US" dirty="0" smtClean="0"/>
              <a:t>“</a:t>
            </a:r>
            <a:r>
              <a:rPr lang="zh-CN" altLang="en-US" dirty="0" smtClean="0"/>
              <a:t>两耳不闻窗外事</a:t>
            </a:r>
            <a:r>
              <a:rPr lang="en-US" dirty="0" smtClean="0"/>
              <a:t>,</a:t>
            </a:r>
            <a:r>
              <a:rPr lang="zh-CN" altLang="en-US" dirty="0" smtClean="0"/>
              <a:t>一心只读圣贤书</a:t>
            </a:r>
            <a:r>
              <a:rPr lang="en-US" dirty="0" smtClean="0"/>
              <a:t>”</a:t>
            </a:r>
            <a:r>
              <a:rPr lang="zh-CN" altLang="en-US" dirty="0" smtClean="0"/>
              <a:t>思想的一个反衬。</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(1)</a:t>
            </a:r>
            <a:r>
              <a:rPr lang="zh-CN" altLang="en-US" dirty="0" smtClean="0"/>
              <a:t>有志者事竟成</a:t>
            </a:r>
            <a:r>
              <a:rPr lang="en-US" dirty="0" smtClean="0"/>
              <a:t>,</a:t>
            </a:r>
            <a:r>
              <a:rPr lang="zh-CN" altLang="en-US" dirty="0" smtClean="0"/>
              <a:t>破釜沉舟</a:t>
            </a:r>
            <a:r>
              <a:rPr lang="en-US" dirty="0" smtClean="0"/>
              <a:t>,</a:t>
            </a:r>
            <a:r>
              <a:rPr lang="zh-CN" altLang="en-US" dirty="0" smtClean="0"/>
              <a:t>百二秦关终属楚</a:t>
            </a:r>
            <a:r>
              <a:rPr lang="en-US" dirty="0" smtClean="0"/>
              <a:t>;</a:t>
            </a:r>
            <a:endParaRPr lang="zh-CN" altLang="en-US" dirty="0" smtClean="0"/>
          </a:p>
          <a:p>
            <a:r>
              <a:rPr lang="zh-CN" altLang="en-US" dirty="0" smtClean="0"/>
              <a:t>苦心人天不负</a:t>
            </a:r>
            <a:r>
              <a:rPr lang="en-US" dirty="0" smtClean="0"/>
              <a:t>,</a:t>
            </a:r>
            <a:r>
              <a:rPr lang="zh-CN" altLang="en-US" dirty="0" smtClean="0"/>
              <a:t>卧薪尝胆</a:t>
            </a:r>
            <a:r>
              <a:rPr lang="en-US" dirty="0" smtClean="0"/>
              <a:t>,</a:t>
            </a:r>
            <a:r>
              <a:rPr lang="zh-CN" altLang="en-US" dirty="0" smtClean="0"/>
              <a:t>三千越甲可吞吴。</a:t>
            </a:r>
            <a:r>
              <a:rPr lang="en-US" dirty="0" smtClean="0"/>
              <a:t>(</a:t>
            </a:r>
            <a:r>
              <a:rPr lang="zh-CN" altLang="en-US" dirty="0" smtClean="0"/>
              <a:t>蒲松龄</a:t>
            </a:r>
            <a:r>
              <a:rPr lang="en-US" dirty="0" smtClean="0"/>
              <a:t>)</a:t>
            </a:r>
            <a:endParaRPr lang="zh-CN" altLang="en-US" dirty="0"/>
          </a:p>
        </p:txBody>
      </p:sp>
      <p:sp>
        <p:nvSpPr>
          <p:cNvPr id="3" name="文本占位符 2"/>
          <p:cNvSpPr>
            <a:spLocks noGrp="1"/>
          </p:cNvSpPr>
          <p:nvPr>
            <p:ph type="body" sz="quarter" idx="11"/>
          </p:nvPr>
        </p:nvSpPr>
        <p:spPr>
          <a:xfrm>
            <a:off x="166646" y="2357430"/>
            <a:ext cx="11572956" cy="857256"/>
          </a:xfrm>
        </p:spPr>
        <p:txBody>
          <a:bodyPr/>
          <a:lstStyle/>
          <a:p>
            <a:r>
              <a:rPr lang="zh-CN" altLang="en-US" b="1" dirty="0" smtClean="0">
                <a:solidFill>
                  <a:srgbClr val="FF0000"/>
                </a:solidFill>
              </a:rPr>
              <a:t>蒲松龄用楚霸王项羽破釜沉舟大败秦兵和越王勾践卧薪尝胆灭吴雪耻的故事</a:t>
            </a:r>
            <a:r>
              <a:rPr lang="en-US" b="1" dirty="0" smtClean="0">
                <a:solidFill>
                  <a:srgbClr val="FF0000"/>
                </a:solidFill>
              </a:rPr>
              <a:t>,</a:t>
            </a:r>
            <a:r>
              <a:rPr lang="zh-CN" altLang="en-US" b="1" dirty="0" smtClean="0">
                <a:solidFill>
                  <a:srgbClr val="FF0000"/>
                </a:solidFill>
              </a:rPr>
              <a:t>表达了他发奋苦读的坚定决心和豪情壮志。</a:t>
            </a:r>
            <a:endParaRPr lang="zh-CN" altLang="en-US" b="1" dirty="0">
              <a:solidFill>
                <a:srgbClr val="FF0000"/>
              </a:solidFill>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238084" y="1071546"/>
            <a:ext cx="11501518" cy="1857388"/>
          </a:xfrm>
        </p:spPr>
        <p:txBody>
          <a:bodyPr/>
          <a:lstStyle/>
          <a:p>
            <a:r>
              <a:rPr lang="en-US" dirty="0" smtClean="0"/>
              <a:t>(2)[</a:t>
            </a:r>
            <a:r>
              <a:rPr lang="zh-CN" altLang="en-US" dirty="0" smtClean="0"/>
              <a:t>明</a:t>
            </a:r>
            <a:r>
              <a:rPr lang="en-US" dirty="0" smtClean="0"/>
              <a:t>]</a:t>
            </a:r>
            <a:r>
              <a:rPr lang="zh-CN" altLang="en-US" dirty="0" smtClean="0"/>
              <a:t>黄石斋回绝洪承畴劝降联</a:t>
            </a:r>
            <a:r>
              <a:rPr lang="en-US" dirty="0" smtClean="0"/>
              <a:t>:</a:t>
            </a:r>
            <a:endParaRPr lang="zh-CN" altLang="en-US" dirty="0" smtClean="0"/>
          </a:p>
          <a:p>
            <a:r>
              <a:rPr lang="zh-CN" altLang="en-US" dirty="0" smtClean="0"/>
              <a:t>史笔流芳</a:t>
            </a:r>
            <a:r>
              <a:rPr lang="en-US" dirty="0" smtClean="0"/>
              <a:t>,</a:t>
            </a:r>
            <a:r>
              <a:rPr lang="zh-CN" altLang="en-US" dirty="0" smtClean="0"/>
              <a:t>虽未成名终可法</a:t>
            </a:r>
            <a:r>
              <a:rPr lang="en-US" dirty="0" smtClean="0"/>
              <a:t>;</a:t>
            </a:r>
            <a:endParaRPr lang="zh-CN" altLang="en-US" dirty="0" smtClean="0"/>
          </a:p>
          <a:p>
            <a:r>
              <a:rPr lang="zh-CN" altLang="en-US" dirty="0" smtClean="0"/>
              <a:t>洪恩浩荡</a:t>
            </a:r>
            <a:r>
              <a:rPr lang="en-US" dirty="0" smtClean="0"/>
              <a:t>,</a:t>
            </a:r>
            <a:r>
              <a:rPr lang="zh-CN" altLang="en-US" dirty="0" smtClean="0"/>
              <a:t>不能报国反成仇。</a:t>
            </a:r>
            <a:endParaRPr lang="zh-CN" altLang="en-US" dirty="0"/>
          </a:p>
        </p:txBody>
      </p:sp>
      <p:sp>
        <p:nvSpPr>
          <p:cNvPr id="3" name="文本占位符 2"/>
          <p:cNvSpPr>
            <a:spLocks noGrp="1"/>
          </p:cNvSpPr>
          <p:nvPr>
            <p:ph type="body" sz="quarter" idx="11"/>
          </p:nvPr>
        </p:nvSpPr>
        <p:spPr>
          <a:xfrm>
            <a:off x="166646" y="3000372"/>
            <a:ext cx="11572956" cy="857256"/>
          </a:xfrm>
        </p:spPr>
        <p:txBody>
          <a:bodyPr/>
          <a:lstStyle/>
          <a:p>
            <a:r>
              <a:rPr lang="zh-CN" altLang="en-US" b="1" dirty="0" smtClean="0">
                <a:solidFill>
                  <a:srgbClr val="FF0000"/>
                </a:solidFill>
              </a:rPr>
              <a:t>此联为黄石斋回绝洪承畴劝降时所作对联</a:t>
            </a:r>
            <a:r>
              <a:rPr lang="en-US" b="1" dirty="0" smtClean="0">
                <a:solidFill>
                  <a:srgbClr val="FF0000"/>
                </a:solidFill>
              </a:rPr>
              <a:t>,</a:t>
            </a:r>
            <a:r>
              <a:rPr lang="zh-CN" altLang="en-US" b="1" dirty="0" smtClean="0">
                <a:solidFill>
                  <a:srgbClr val="FF0000"/>
                </a:solidFill>
              </a:rPr>
              <a:t>联中巧妙用谐音嵌入捐躯殉国的一代名臣史可法和变节投敌的洪承畴二人名字。</a:t>
            </a:r>
            <a:endParaRPr lang="zh-CN" altLang="en-US" b="1" dirty="0">
              <a:solidFill>
                <a:srgbClr val="FF0000"/>
              </a:solidFill>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644262" cy="1857388"/>
          </a:xfrm>
        </p:spPr>
        <p:txBody>
          <a:bodyPr/>
          <a:lstStyle/>
          <a:p>
            <a:r>
              <a:rPr lang="en-US" dirty="0" smtClean="0"/>
              <a:t>1.</a:t>
            </a:r>
            <a:r>
              <a:rPr lang="zh-CN" altLang="en-US" dirty="0" smtClean="0"/>
              <a:t>广告语的要求</a:t>
            </a:r>
            <a:r>
              <a:rPr lang="en-US" dirty="0" smtClean="0"/>
              <a:t>:</a:t>
            </a:r>
            <a:r>
              <a:rPr lang="zh-CN" altLang="en-US" dirty="0" smtClean="0"/>
              <a:t>语言简明精练</a:t>
            </a:r>
            <a:r>
              <a:rPr lang="en-US" dirty="0" smtClean="0"/>
              <a:t>,</a:t>
            </a:r>
            <a:r>
              <a:rPr lang="zh-CN" altLang="en-US" dirty="0" smtClean="0"/>
              <a:t>内容符合主题</a:t>
            </a:r>
            <a:r>
              <a:rPr lang="en-US" dirty="0" smtClean="0"/>
              <a:t>,</a:t>
            </a:r>
            <a:r>
              <a:rPr lang="zh-CN" altLang="en-US" dirty="0" smtClean="0"/>
              <a:t>形式新颖别致</a:t>
            </a:r>
            <a:r>
              <a:rPr lang="en-US" dirty="0" smtClean="0"/>
              <a:t>,</a:t>
            </a:r>
            <a:r>
              <a:rPr lang="zh-CN" altLang="en-US" dirty="0" smtClean="0"/>
              <a:t>给人深刻印象</a:t>
            </a:r>
            <a:r>
              <a:rPr lang="en-US" dirty="0" smtClean="0"/>
              <a:t>,</a:t>
            </a:r>
            <a:r>
              <a:rPr lang="zh-CN" altLang="en-US" dirty="0" smtClean="0"/>
              <a:t>易读易记。</a:t>
            </a:r>
          </a:p>
          <a:p>
            <a:r>
              <a:rPr lang="en-US" dirty="0" smtClean="0"/>
              <a:t>2.</a:t>
            </a:r>
            <a:r>
              <a:rPr lang="zh-CN" altLang="en-US" dirty="0" smtClean="0"/>
              <a:t>广告语的写法</a:t>
            </a:r>
            <a:r>
              <a:rPr lang="en-US" dirty="0" smtClean="0"/>
              <a:t>:</a:t>
            </a:r>
            <a:endParaRPr lang="zh-CN" altLang="en-US" dirty="0" smtClean="0"/>
          </a:p>
          <a:p>
            <a:r>
              <a:rPr lang="en-US" dirty="0" smtClean="0"/>
              <a:t>◆</a:t>
            </a:r>
            <a:r>
              <a:rPr lang="zh-CN" altLang="en-US" dirty="0" smtClean="0"/>
              <a:t>词语活用法</a:t>
            </a:r>
            <a:r>
              <a:rPr lang="en-US" dirty="0" smtClean="0"/>
              <a:t>:</a:t>
            </a:r>
            <a:r>
              <a:rPr lang="zh-CN" altLang="en-US" dirty="0" smtClean="0"/>
              <a:t>美加净生发灵</a:t>
            </a:r>
            <a:r>
              <a:rPr lang="en-US" dirty="0" smtClean="0"/>
              <a:t>——</a:t>
            </a:r>
            <a:r>
              <a:rPr lang="zh-CN" altLang="en-US" dirty="0" smtClean="0"/>
              <a:t>聪明不必绝顶。</a:t>
            </a:r>
          </a:p>
          <a:p>
            <a:r>
              <a:rPr lang="en-US" dirty="0" smtClean="0"/>
              <a:t>◆</a:t>
            </a:r>
            <a:r>
              <a:rPr lang="zh-CN" altLang="en-US" dirty="0" smtClean="0"/>
              <a:t>内涵法</a:t>
            </a:r>
            <a:r>
              <a:rPr lang="en-US" dirty="0" smtClean="0"/>
              <a:t>:</a:t>
            </a:r>
            <a:r>
              <a:rPr lang="zh-CN" altLang="en-US" dirty="0" smtClean="0"/>
              <a:t>迪比尔斯钻石</a:t>
            </a:r>
            <a:r>
              <a:rPr lang="en-US" dirty="0" smtClean="0"/>
              <a:t>——</a:t>
            </a:r>
            <a:r>
              <a:rPr lang="zh-CN" altLang="en-US" dirty="0" smtClean="0"/>
              <a:t>钻石恒久远</a:t>
            </a:r>
            <a:r>
              <a:rPr lang="en-US" dirty="0" smtClean="0"/>
              <a:t>,</a:t>
            </a:r>
            <a:r>
              <a:rPr lang="zh-CN" altLang="en-US" dirty="0" smtClean="0"/>
              <a:t>一颗永流传。</a:t>
            </a:r>
          </a:p>
          <a:p>
            <a:r>
              <a:rPr lang="en-US" dirty="0" smtClean="0"/>
              <a:t>◆</a:t>
            </a:r>
            <a:r>
              <a:rPr lang="zh-CN" altLang="en-US" dirty="0" smtClean="0"/>
              <a:t>攻心法</a:t>
            </a:r>
            <a:r>
              <a:rPr lang="en-US" dirty="0" smtClean="0"/>
              <a:t>:</a:t>
            </a:r>
            <a:r>
              <a:rPr lang="zh-CN" altLang="en-US" dirty="0" smtClean="0"/>
              <a:t>孔府家酒</a:t>
            </a:r>
            <a:r>
              <a:rPr lang="en-US" dirty="0" smtClean="0"/>
              <a:t>——</a:t>
            </a:r>
            <a:r>
              <a:rPr lang="zh-CN" altLang="en-US" dirty="0" smtClean="0"/>
              <a:t>孔府家酒</a:t>
            </a:r>
            <a:r>
              <a:rPr lang="en-US" dirty="0" smtClean="0"/>
              <a:t>,</a:t>
            </a:r>
            <a:r>
              <a:rPr lang="zh-CN" altLang="en-US" dirty="0" smtClean="0"/>
              <a:t>叫人想家。 威力洗衣机</a:t>
            </a:r>
            <a:r>
              <a:rPr lang="en-US" dirty="0" smtClean="0"/>
              <a:t>:</a:t>
            </a:r>
            <a:r>
              <a:rPr lang="zh-CN" altLang="en-US" dirty="0" smtClean="0"/>
              <a:t>献给母亲的爱。</a:t>
            </a:r>
          </a:p>
          <a:p>
            <a:r>
              <a:rPr lang="en-US" dirty="0" smtClean="0"/>
              <a:t>◆</a:t>
            </a:r>
            <a:r>
              <a:rPr lang="zh-CN" altLang="en-US" dirty="0" smtClean="0"/>
              <a:t>谐音法</a:t>
            </a:r>
            <a:r>
              <a:rPr lang="en-US" dirty="0" smtClean="0"/>
              <a:t>:</a:t>
            </a:r>
            <a:r>
              <a:rPr lang="zh-CN" altLang="en-US" dirty="0" smtClean="0"/>
              <a:t>自行车</a:t>
            </a:r>
            <a:r>
              <a:rPr lang="en-US" dirty="0" smtClean="0"/>
              <a:t>——</a:t>
            </a:r>
            <a:r>
              <a:rPr lang="zh-CN" altLang="en-US" dirty="0" smtClean="0"/>
              <a:t>骑乐无穷。</a:t>
            </a:r>
            <a:r>
              <a:rPr lang="en-US" dirty="0" smtClean="0"/>
              <a:t> (</a:t>
            </a:r>
            <a:r>
              <a:rPr lang="zh-CN" altLang="en-US" dirty="0" smtClean="0"/>
              <a:t>骑</a:t>
            </a:r>
            <a:r>
              <a:rPr lang="en-US" dirty="0" smtClean="0"/>
              <a:t>—</a:t>
            </a:r>
            <a:r>
              <a:rPr lang="zh-CN" altLang="en-US" dirty="0" smtClean="0"/>
              <a:t>其</a:t>
            </a:r>
            <a:r>
              <a:rPr lang="en-US" dirty="0" smtClean="0"/>
              <a:t>)</a:t>
            </a:r>
            <a:endParaRPr lang="zh-CN" alt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644262" cy="1857388"/>
          </a:xfrm>
        </p:spPr>
        <p:txBody>
          <a:bodyPr/>
          <a:lstStyle/>
          <a:p>
            <a:r>
              <a:rPr lang="en-US" dirty="0" smtClean="0"/>
              <a:t>◆</a:t>
            </a:r>
            <a:r>
              <a:rPr lang="zh-CN" altLang="en-US" dirty="0" smtClean="0"/>
              <a:t>矛盾法</a:t>
            </a:r>
            <a:r>
              <a:rPr lang="en-US" dirty="0" smtClean="0"/>
              <a:t>:</a:t>
            </a:r>
            <a:r>
              <a:rPr lang="zh-CN" altLang="en-US" dirty="0" smtClean="0"/>
              <a:t>新飞电冰箱</a:t>
            </a:r>
            <a:r>
              <a:rPr lang="en-US" dirty="0" smtClean="0"/>
              <a:t>——</a:t>
            </a:r>
            <a:r>
              <a:rPr lang="zh-CN" altLang="en-US" dirty="0" smtClean="0"/>
              <a:t>新飞广告做得好</a:t>
            </a:r>
            <a:r>
              <a:rPr lang="en-US" dirty="0" smtClean="0"/>
              <a:t>,</a:t>
            </a:r>
            <a:r>
              <a:rPr lang="zh-CN" altLang="en-US" dirty="0" smtClean="0"/>
              <a:t>不如新飞冰箱好。</a:t>
            </a:r>
          </a:p>
          <a:p>
            <a:r>
              <a:rPr lang="en-US" dirty="0" smtClean="0"/>
              <a:t>◆</a:t>
            </a:r>
            <a:r>
              <a:rPr lang="zh-CN" altLang="en-US" dirty="0" smtClean="0"/>
              <a:t>修辞法</a:t>
            </a:r>
            <a:r>
              <a:rPr lang="en-US" dirty="0" smtClean="0"/>
              <a:t>:</a:t>
            </a:r>
            <a:r>
              <a:rPr lang="zh-CN" altLang="en-US" dirty="0" smtClean="0"/>
              <a:t>美国眼镜广告</a:t>
            </a:r>
            <a:r>
              <a:rPr lang="en-US" dirty="0" smtClean="0"/>
              <a:t>——</a:t>
            </a:r>
            <a:r>
              <a:rPr lang="zh-CN" altLang="en-US" dirty="0" smtClean="0"/>
              <a:t>眼睛是灵魂的窗户</a:t>
            </a:r>
            <a:r>
              <a:rPr lang="en-US" dirty="0" smtClean="0"/>
              <a:t>,</a:t>
            </a:r>
            <a:r>
              <a:rPr lang="zh-CN" altLang="en-US" dirty="0" smtClean="0"/>
              <a:t>为了保护您的灵魂</a:t>
            </a:r>
            <a:r>
              <a:rPr lang="en-US" dirty="0" smtClean="0"/>
              <a:t>,</a:t>
            </a:r>
            <a:r>
              <a:rPr lang="zh-CN" altLang="en-US" dirty="0" smtClean="0"/>
              <a:t>请给窗户安上玻璃吧</a:t>
            </a:r>
            <a:r>
              <a:rPr lang="en-US" dirty="0" smtClean="0"/>
              <a:t>!</a:t>
            </a:r>
            <a:endParaRPr lang="zh-CN" altLang="en-US" dirty="0" smtClean="0"/>
          </a:p>
          <a:p>
            <a:r>
              <a:rPr lang="en-US" dirty="0" smtClean="0"/>
              <a:t>◆</a:t>
            </a:r>
            <a:r>
              <a:rPr lang="zh-CN" altLang="en-US" dirty="0" smtClean="0"/>
              <a:t>效果法</a:t>
            </a:r>
            <a:r>
              <a:rPr lang="en-US" dirty="0" smtClean="0"/>
              <a:t>:</a:t>
            </a:r>
            <a:r>
              <a:rPr lang="zh-CN" altLang="en-US" dirty="0" smtClean="0"/>
              <a:t>饮食店</a:t>
            </a:r>
            <a:r>
              <a:rPr lang="en-US" dirty="0" smtClean="0"/>
              <a:t>——</a:t>
            </a:r>
            <a:r>
              <a:rPr lang="zh-CN" altLang="en-US" dirty="0" smtClean="0"/>
              <a:t>不许偷看。</a:t>
            </a:r>
          </a:p>
          <a:p>
            <a:r>
              <a:rPr lang="en-US" dirty="0" smtClean="0"/>
              <a:t>◆</a:t>
            </a:r>
            <a:r>
              <a:rPr lang="zh-CN" altLang="en-US" dirty="0" smtClean="0"/>
              <a:t>实在法</a:t>
            </a:r>
            <a:r>
              <a:rPr lang="en-US" dirty="0" smtClean="0"/>
              <a:t>(</a:t>
            </a:r>
            <a:r>
              <a:rPr lang="zh-CN" altLang="en-US" dirty="0" smtClean="0"/>
              <a:t>实话实说</a:t>
            </a:r>
            <a:r>
              <a:rPr lang="en-US" dirty="0" smtClean="0"/>
              <a:t>):</a:t>
            </a:r>
            <a:r>
              <a:rPr lang="zh-CN" altLang="en-US" dirty="0" smtClean="0"/>
              <a:t>农夫山泉</a:t>
            </a:r>
            <a:r>
              <a:rPr lang="en-US" dirty="0" smtClean="0"/>
              <a:t>——</a:t>
            </a:r>
            <a:r>
              <a:rPr lang="zh-CN" altLang="en-US" dirty="0" smtClean="0"/>
              <a:t>农夫山泉有点甜。</a:t>
            </a:r>
          </a:p>
          <a:p>
            <a:r>
              <a:rPr lang="en-US" dirty="0" smtClean="0"/>
              <a:t>◆</a:t>
            </a:r>
            <a:r>
              <a:rPr lang="zh-CN" altLang="en-US" dirty="0" smtClean="0"/>
              <a:t>结合法</a:t>
            </a:r>
            <a:r>
              <a:rPr lang="en-US" dirty="0" smtClean="0"/>
              <a:t>(</a:t>
            </a:r>
            <a:r>
              <a:rPr lang="zh-CN" altLang="en-US" dirty="0" smtClean="0"/>
              <a:t>双关</a:t>
            </a:r>
            <a:r>
              <a:rPr lang="en-US" dirty="0" smtClean="0"/>
              <a:t>,</a:t>
            </a:r>
            <a:r>
              <a:rPr lang="zh-CN" altLang="en-US" dirty="0" smtClean="0"/>
              <a:t>将广告语和产品名称巧妙结合</a:t>
            </a:r>
            <a:r>
              <a:rPr lang="en-US" dirty="0" smtClean="0"/>
              <a:t>)</a:t>
            </a:r>
            <a:r>
              <a:rPr lang="zh-CN" altLang="en-US" dirty="0" smtClean="0"/>
              <a:t>。</a:t>
            </a:r>
          </a:p>
          <a:p>
            <a:r>
              <a:rPr lang="zh-CN" altLang="en-US" dirty="0" smtClean="0"/>
              <a:t>太平洋保险公司</a:t>
            </a:r>
            <a:r>
              <a:rPr lang="en-US" dirty="0" smtClean="0"/>
              <a:t>——</a:t>
            </a:r>
            <a:r>
              <a:rPr lang="zh-CN" altLang="en-US" dirty="0" smtClean="0"/>
              <a:t>平时一滴水</a:t>
            </a:r>
            <a:r>
              <a:rPr lang="en-US" dirty="0" smtClean="0"/>
              <a:t>,</a:t>
            </a:r>
            <a:r>
              <a:rPr lang="zh-CN" altLang="en-US" dirty="0" smtClean="0"/>
              <a:t>难时太平洋。</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144328" cy="4357718"/>
          </a:xfrm>
        </p:spPr>
        <p:txBody>
          <a:bodyPr/>
          <a:lstStyle/>
          <a:p>
            <a:r>
              <a:rPr lang="zh-CN" altLang="en-US" dirty="0" smtClean="0"/>
              <a:t>生活处处皆语文</a:t>
            </a:r>
            <a:r>
              <a:rPr lang="en-US" dirty="0" smtClean="0"/>
              <a:t>,</a:t>
            </a:r>
            <a:r>
              <a:rPr lang="zh-CN" altLang="en-US" dirty="0" smtClean="0"/>
              <a:t>语文时时现生活。语文学习的机会无处不在</a:t>
            </a:r>
            <a:r>
              <a:rPr lang="en-US" dirty="0" smtClean="0"/>
              <a:t>,</a:t>
            </a:r>
            <a:r>
              <a:rPr lang="zh-CN" altLang="en-US" dirty="0" smtClean="0"/>
              <a:t>只要留心就会有收获。这节课就进入</a:t>
            </a:r>
            <a:r>
              <a:rPr lang="en-US" dirty="0" smtClean="0"/>
              <a:t>“</a:t>
            </a:r>
            <a:r>
              <a:rPr lang="zh-CN" altLang="en-US" dirty="0" smtClean="0"/>
              <a:t>我的语文生活</a:t>
            </a:r>
            <a:r>
              <a:rPr lang="en-US" dirty="0" smtClean="0"/>
              <a:t>”,</a:t>
            </a:r>
            <a:r>
              <a:rPr lang="zh-CN" altLang="en-US" dirty="0" smtClean="0"/>
              <a:t>感受生活中的语文。</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071546"/>
            <a:ext cx="10930014" cy="1857388"/>
          </a:xfrm>
        </p:spPr>
        <p:txBody>
          <a:bodyPr/>
          <a:lstStyle/>
          <a:p>
            <a:r>
              <a:rPr lang="en-US" dirty="0" smtClean="0"/>
              <a:t>1.</a:t>
            </a:r>
            <a:r>
              <a:rPr lang="zh-CN" altLang="en-US" dirty="0" smtClean="0"/>
              <a:t>请你写出一个商店的招牌名。</a:t>
            </a:r>
            <a:endParaRPr lang="zh-CN" altLang="en-US" dirty="0"/>
          </a:p>
        </p:txBody>
      </p:sp>
      <p:sp>
        <p:nvSpPr>
          <p:cNvPr id="8" name="文本占位符 7"/>
          <p:cNvSpPr>
            <a:spLocks noGrp="1"/>
          </p:cNvSpPr>
          <p:nvPr>
            <p:ph type="body" sz="quarter" idx="12"/>
          </p:nvPr>
        </p:nvSpPr>
        <p:spPr>
          <a:xfrm>
            <a:off x="1523968" y="1714488"/>
            <a:ext cx="6500858" cy="642942"/>
          </a:xfrm>
        </p:spPr>
        <p:txBody>
          <a:bodyPr/>
          <a:lstStyle/>
          <a:p>
            <a:r>
              <a:rPr lang="zh-CN" altLang="en-US" dirty="0" smtClean="0"/>
              <a:t>示例</a:t>
            </a:r>
            <a:r>
              <a:rPr lang="en-US" dirty="0" smtClean="0"/>
              <a:t>:</a:t>
            </a:r>
            <a:r>
              <a:rPr lang="zh-CN" altLang="en-US" dirty="0" smtClean="0"/>
              <a:t>漫步　千足恋　杏花村　七里香</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nextCondLst>
                <p:cond evt="onClick" delay="0">
                  <p:tgtEl>
                    <p:spTgt spid="9"/>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071546"/>
            <a:ext cx="10930014" cy="1857388"/>
          </a:xfrm>
        </p:spPr>
        <p:txBody>
          <a:bodyPr/>
          <a:lstStyle/>
          <a:p>
            <a:r>
              <a:rPr lang="en-US" dirty="0" smtClean="0"/>
              <a:t>2.</a:t>
            </a:r>
            <a:r>
              <a:rPr lang="zh-CN" altLang="en-US" dirty="0" smtClean="0"/>
              <a:t>请写出你熟知的一句广告词。</a:t>
            </a:r>
            <a:endParaRPr lang="zh-CN" altLang="en-US" dirty="0"/>
          </a:p>
        </p:txBody>
      </p:sp>
      <p:sp>
        <p:nvSpPr>
          <p:cNvPr id="8" name="文本占位符 7"/>
          <p:cNvSpPr>
            <a:spLocks noGrp="1"/>
          </p:cNvSpPr>
          <p:nvPr>
            <p:ph type="body" sz="quarter" idx="12"/>
          </p:nvPr>
        </p:nvSpPr>
        <p:spPr>
          <a:xfrm>
            <a:off x="1309654" y="1928802"/>
            <a:ext cx="10501386" cy="642942"/>
          </a:xfrm>
        </p:spPr>
        <p:txBody>
          <a:bodyPr/>
          <a:lstStyle/>
          <a:p>
            <a:r>
              <a:rPr lang="zh-CN" altLang="en-US" dirty="0" smtClean="0"/>
              <a:t>示例</a:t>
            </a:r>
            <a:r>
              <a:rPr lang="en-US" dirty="0" smtClean="0"/>
              <a:t>:</a:t>
            </a:r>
            <a:endParaRPr lang="zh-CN" altLang="en-US" dirty="0" smtClean="0"/>
          </a:p>
          <a:p>
            <a:r>
              <a:rPr lang="zh-CN" altLang="en-US" dirty="0" smtClean="0"/>
              <a:t>梵不凡帆布鞋</a:t>
            </a:r>
            <a:r>
              <a:rPr lang="en-US" dirty="0" smtClean="0"/>
              <a:t>:</a:t>
            </a:r>
            <a:r>
              <a:rPr lang="zh-CN" altLang="en-US" dirty="0" smtClean="0"/>
              <a:t>爱玩、爱动、 爱美</a:t>
            </a:r>
            <a:r>
              <a:rPr lang="en-US" dirty="0" smtClean="0"/>
              <a:t>,</a:t>
            </a:r>
            <a:r>
              <a:rPr lang="zh-CN" altLang="en-US" dirty="0" smtClean="0"/>
              <a:t>坚持随性</a:t>
            </a:r>
            <a:r>
              <a:rPr lang="en-US" dirty="0" smtClean="0"/>
              <a:t>,</a:t>
            </a:r>
            <a:r>
              <a:rPr lang="zh-CN" altLang="en-US" dirty="0" smtClean="0"/>
              <a:t>才够个性</a:t>
            </a:r>
            <a:r>
              <a:rPr lang="en-US" dirty="0" smtClean="0"/>
              <a:t>,</a:t>
            </a:r>
            <a:r>
              <a:rPr lang="zh-CN" altLang="en-US" dirty="0" smtClean="0"/>
              <a:t>梵不凡。</a:t>
            </a:r>
          </a:p>
          <a:p>
            <a:r>
              <a:rPr lang="zh-CN" altLang="en-US" dirty="0" smtClean="0"/>
              <a:t>职来职往</a:t>
            </a:r>
            <a:r>
              <a:rPr lang="en-US" dirty="0" smtClean="0"/>
              <a:t>:</a:t>
            </a:r>
            <a:r>
              <a:rPr lang="zh-CN" altLang="en-US" dirty="0" smtClean="0"/>
              <a:t>职来职往</a:t>
            </a:r>
            <a:r>
              <a:rPr lang="en-US" dirty="0" smtClean="0"/>
              <a:t> ,</a:t>
            </a:r>
            <a:r>
              <a:rPr lang="zh-CN" altLang="en-US" dirty="0" smtClean="0"/>
              <a:t>前途宽广。</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linds(horizontal)">
                                      <p:cBhvr>
                                        <p:cTn id="13" dur="500"/>
                                        <p:tgtEl>
                                          <p:spTgt spid="8">
                                            <p:txEl>
                                              <p:pRg st="2" end="2"/>
                                            </p:txEl>
                                          </p:spTgt>
                                        </p:tgtEl>
                                      </p:cBhvr>
                                    </p:animEffect>
                                  </p:childTnLst>
                                </p:cTn>
                              </p:par>
                            </p:childTnLst>
                          </p:cTn>
                        </p:par>
                      </p:childTnLst>
                    </p:cTn>
                  </p:par>
                </p:childTnLst>
              </p:cTn>
              <p:nextCondLst>
                <p:cond evt="onClick" delay="0">
                  <p:tgtEl>
                    <p:spTgt spid="9"/>
                  </p:tgtEl>
                </p:cond>
              </p:nextCondLst>
            </p:seq>
          </p:childTnLst>
        </p:cTn>
      </p:par>
    </p:tnLst>
    <p:bldLst>
      <p:bldP spid="8"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071546"/>
            <a:ext cx="10930014" cy="1857388"/>
          </a:xfrm>
        </p:spPr>
        <p:txBody>
          <a:bodyPr/>
          <a:lstStyle/>
          <a:p>
            <a:r>
              <a:rPr lang="en-US" dirty="0" smtClean="0"/>
              <a:t>3.</a:t>
            </a:r>
            <a:r>
              <a:rPr lang="zh-CN" altLang="en-US" dirty="0" smtClean="0"/>
              <a:t>写一副你熟知的对联。</a:t>
            </a:r>
            <a:endParaRPr lang="zh-CN" altLang="en-US" dirty="0"/>
          </a:p>
        </p:txBody>
      </p:sp>
      <p:sp>
        <p:nvSpPr>
          <p:cNvPr id="8" name="文本占位符 7"/>
          <p:cNvSpPr>
            <a:spLocks noGrp="1"/>
          </p:cNvSpPr>
          <p:nvPr>
            <p:ph type="body" sz="quarter" idx="12"/>
          </p:nvPr>
        </p:nvSpPr>
        <p:spPr>
          <a:xfrm>
            <a:off x="1381092" y="1643050"/>
            <a:ext cx="10501386" cy="642942"/>
          </a:xfrm>
        </p:spPr>
        <p:txBody>
          <a:bodyPr/>
          <a:lstStyle/>
          <a:p>
            <a:r>
              <a:rPr lang="zh-CN" altLang="en-US" dirty="0" smtClean="0"/>
              <a:t>示例一</a:t>
            </a:r>
            <a:r>
              <a:rPr lang="en-US" dirty="0" smtClean="0"/>
              <a:t>:</a:t>
            </a:r>
            <a:r>
              <a:rPr lang="zh-CN" altLang="en-US" dirty="0" smtClean="0"/>
              <a:t>文坛生异彩</a:t>
            </a:r>
            <a:r>
              <a:rPr lang="en-US" dirty="0" smtClean="0"/>
              <a:t>;</a:t>
            </a:r>
            <a:r>
              <a:rPr lang="zh-CN" altLang="en-US" dirty="0" smtClean="0"/>
              <a:t>艺苑溢芬芳</a:t>
            </a:r>
          </a:p>
          <a:p>
            <a:r>
              <a:rPr lang="zh-CN" altLang="en-US" dirty="0" smtClean="0"/>
              <a:t>示例二</a:t>
            </a:r>
            <a:r>
              <a:rPr lang="en-US" dirty="0" smtClean="0"/>
              <a:t>:</a:t>
            </a:r>
            <a:r>
              <a:rPr lang="zh-CN" altLang="en-US" dirty="0" smtClean="0"/>
              <a:t>神州山水秀</a:t>
            </a:r>
            <a:r>
              <a:rPr lang="en-US" dirty="0" smtClean="0"/>
              <a:t>;</a:t>
            </a:r>
            <a:r>
              <a:rPr lang="zh-CN" altLang="en-US" dirty="0" smtClean="0"/>
              <a:t>中华气象新</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childTnLst>
                          </p:cTn>
                        </p:par>
                      </p:childTnLst>
                    </p:cTn>
                  </p:par>
                </p:childTnLst>
              </p:cTn>
              <p:nextCondLst>
                <p:cond evt="onClick" delay="0">
                  <p:tgtEl>
                    <p:spTgt spid="9"/>
                  </p:tgtEl>
                </p:cond>
              </p:nextCondLst>
            </p:seq>
          </p:childTnLst>
        </p:cTn>
      </p:par>
    </p:tnLst>
    <p:bldLst>
      <p:bldP spid="8"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正眼看招牌。</a:t>
            </a:r>
          </a:p>
          <a:p>
            <a:r>
              <a:rPr lang="en-US" dirty="0" smtClean="0"/>
              <a:t>1.</a:t>
            </a:r>
            <a:r>
              <a:rPr lang="zh-CN" altLang="en-US" dirty="0" smtClean="0"/>
              <a:t>为了更好地记录在招牌中发现的错别字及其他用语不规范的毛病</a:t>
            </a:r>
            <a:r>
              <a:rPr lang="en-US" dirty="0" smtClean="0"/>
              <a:t>,</a:t>
            </a:r>
            <a:r>
              <a:rPr lang="zh-CN" altLang="en-US" dirty="0" smtClean="0"/>
              <a:t>小组长请你为小组设计一个表格</a:t>
            </a:r>
            <a:r>
              <a:rPr lang="zh-CN" altLang="en-US" dirty="0" smtClean="0"/>
              <a:t>。</a:t>
            </a:r>
            <a:endParaRPr lang="en-US" altLang="zh-CN" dirty="0" smtClean="0"/>
          </a:p>
          <a:p>
            <a:r>
              <a:rPr lang="zh-CN" altLang="en-US" dirty="0" smtClean="0"/>
              <a:t>设计表格前要考虑好需要呈现哪些项目</a:t>
            </a:r>
            <a:r>
              <a:rPr lang="en-US" dirty="0" smtClean="0"/>
              <a:t>,</a:t>
            </a:r>
            <a:r>
              <a:rPr lang="zh-CN" altLang="en-US" dirty="0" smtClean="0"/>
              <a:t>如原来的招牌名称、存在的问题、规范书写等。</a:t>
            </a:r>
          </a:p>
          <a:p>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2768</TotalTime>
  <Words>1994</Words>
  <Application>Microsoft Office PowerPoint</Application>
  <PresentationFormat>自定义</PresentationFormat>
  <Paragraphs>150</Paragraphs>
  <Slides>30</Slides>
  <Notes>1</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627</cp:revision>
  <dcterms:created xsi:type="dcterms:W3CDTF">2017-02-11T06:33:00Z</dcterms:created>
  <dcterms:modified xsi:type="dcterms:W3CDTF">2019-12-15T11:27:39Z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