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5"/>
  </p:notesMasterIdLst>
  <p:handoutMasterIdLst>
    <p:handoutMasterId r:id="rId36"/>
  </p:handoutMasterIdLst>
  <p:sldIdLst>
    <p:sldId id="371" r:id="rId3"/>
    <p:sldId id="429" r:id="rId4"/>
    <p:sldId id="444" r:id="rId5"/>
    <p:sldId id="533" r:id="rId6"/>
    <p:sldId id="428" r:id="rId7"/>
    <p:sldId id="445" r:id="rId8"/>
    <p:sldId id="534" r:id="rId9"/>
    <p:sldId id="443" r:id="rId10"/>
    <p:sldId id="477" r:id="rId11"/>
    <p:sldId id="518" r:id="rId12"/>
    <p:sldId id="397" r:id="rId13"/>
    <p:sldId id="511" r:id="rId14"/>
    <p:sldId id="535" r:id="rId15"/>
    <p:sldId id="494" r:id="rId16"/>
    <p:sldId id="495" r:id="rId17"/>
    <p:sldId id="525" r:id="rId18"/>
    <p:sldId id="526" r:id="rId19"/>
    <p:sldId id="527" r:id="rId20"/>
    <p:sldId id="528" r:id="rId21"/>
    <p:sldId id="536" r:id="rId22"/>
    <p:sldId id="529" r:id="rId23"/>
    <p:sldId id="530" r:id="rId24"/>
    <p:sldId id="537" r:id="rId25"/>
    <p:sldId id="538" r:id="rId26"/>
    <p:sldId id="500" r:id="rId27"/>
    <p:sldId id="532" r:id="rId28"/>
    <p:sldId id="539" r:id="rId29"/>
    <p:sldId id="540" r:id="rId30"/>
    <p:sldId id="541" r:id="rId31"/>
    <p:sldId id="516" r:id="rId32"/>
    <p:sldId id="476" r:id="rId33"/>
    <p:sldId id="395" r:id="rId3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20.</a:t>
            </a:r>
            <a:r>
              <a:rPr lang="zh-CN" altLang="en-US" sz="3600" dirty="0" smtClean="0"/>
              <a:t>古代诗歌五首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53058" y="4643446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第一课时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熟读前三首诗歌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记述诗人登临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想到时间之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、空间之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、个人之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抒写由此产生的感慨。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的前三联分别从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的视觉角度写泰山的景象。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抓住飞来峰上千寻塔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的特点来抒发感慨。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310314" y="1714488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幽州台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9525024" y="1714488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久远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952596" y="2285992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阔大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524364" y="2357430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渺小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167042" y="2928934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远望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4595802" y="2928934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近望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953124" y="2928934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细望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6596066" y="3571876"/>
            <a:ext cx="128588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诵读</a:t>
            </a:r>
            <a:r>
              <a:rPr lang="en-US" dirty="0" smtClean="0"/>
              <a:t>·</a:t>
            </a:r>
            <a:r>
              <a:rPr lang="zh-CN" altLang="en-US" dirty="0" smtClean="0"/>
              <a:t>解大意。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读诗歌</a:t>
            </a:r>
            <a:r>
              <a:rPr lang="en-US" dirty="0" smtClean="0"/>
              <a:t>,</a:t>
            </a:r>
            <a:r>
              <a:rPr lang="zh-CN" altLang="en-US" dirty="0" smtClean="0"/>
              <a:t>读准确</a:t>
            </a:r>
            <a:r>
              <a:rPr lang="en-US" dirty="0" smtClean="0"/>
              <a:t>,</a:t>
            </a:r>
            <a:r>
              <a:rPr lang="zh-CN" altLang="en-US" dirty="0" smtClean="0"/>
              <a:t>读出节奏感。用</a:t>
            </a:r>
            <a:r>
              <a:rPr lang="en-US" dirty="0" smtClean="0"/>
              <a:t>“/”</a:t>
            </a:r>
            <a:r>
              <a:rPr lang="zh-CN" altLang="en-US" dirty="0" smtClean="0"/>
              <a:t>在课文中标出朗读节奏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示例</a:t>
            </a:r>
            <a:r>
              <a:rPr lang="en-US" dirty="0" smtClean="0"/>
              <a:t>:				      </a:t>
            </a:r>
            <a:r>
              <a:rPr lang="zh-CN" altLang="en-US" dirty="0" smtClean="0"/>
              <a:t>登</a:t>
            </a:r>
            <a:r>
              <a:rPr lang="zh-CN" altLang="en-US" dirty="0" smtClean="0"/>
              <a:t>幽州台歌</a:t>
            </a:r>
          </a:p>
          <a:p>
            <a:pPr algn="ctr"/>
            <a:r>
              <a:rPr lang="zh-CN" altLang="en-US" dirty="0" smtClean="0"/>
              <a:t>陈子昂</a:t>
            </a:r>
          </a:p>
          <a:p>
            <a:pPr algn="ctr"/>
            <a:r>
              <a:rPr lang="zh-CN" altLang="en-US" dirty="0" smtClean="0"/>
              <a:t>前</a:t>
            </a:r>
            <a:r>
              <a:rPr lang="en-US" dirty="0" smtClean="0"/>
              <a:t>/</a:t>
            </a:r>
            <a:r>
              <a:rPr lang="zh-CN" altLang="en-US" dirty="0" smtClean="0"/>
              <a:t>不 见 古 人</a:t>
            </a:r>
            <a:r>
              <a:rPr lang="en-US" dirty="0" smtClean="0"/>
              <a:t>,</a:t>
            </a:r>
            <a:r>
              <a:rPr lang="zh-CN" altLang="en-US" dirty="0" smtClean="0"/>
              <a:t>后</a:t>
            </a:r>
            <a:r>
              <a:rPr lang="en-US" dirty="0" smtClean="0"/>
              <a:t>/</a:t>
            </a:r>
            <a:r>
              <a:rPr lang="zh-CN" altLang="en-US" dirty="0" smtClean="0"/>
              <a:t>不 见 来 者。</a:t>
            </a:r>
          </a:p>
          <a:p>
            <a:pPr algn="ctr"/>
            <a:r>
              <a:rPr lang="zh-CN" altLang="en-US" dirty="0" smtClean="0"/>
              <a:t>念</a:t>
            </a:r>
            <a:r>
              <a:rPr lang="en-US" dirty="0" smtClean="0"/>
              <a:t>/</a:t>
            </a:r>
            <a:r>
              <a:rPr lang="zh-CN" altLang="en-US" dirty="0" smtClean="0"/>
              <a:t>天 地</a:t>
            </a:r>
            <a:r>
              <a:rPr lang="en-US" dirty="0" smtClean="0"/>
              <a:t>/</a:t>
            </a:r>
            <a:r>
              <a:rPr lang="zh-CN" altLang="en-US" dirty="0" smtClean="0"/>
              <a:t>之 悠 悠</a:t>
            </a:r>
            <a:r>
              <a:rPr lang="en-US" dirty="0" smtClean="0"/>
              <a:t>,</a:t>
            </a:r>
            <a:r>
              <a:rPr lang="zh-CN" altLang="en-US" dirty="0" smtClean="0"/>
              <a:t>独</a:t>
            </a:r>
            <a:r>
              <a:rPr lang="en-US" dirty="0" smtClean="0"/>
              <a:t>/</a:t>
            </a:r>
            <a:r>
              <a:rPr lang="zh-CN" altLang="en-US" dirty="0" smtClean="0"/>
              <a:t>怆 然</a:t>
            </a:r>
            <a:r>
              <a:rPr lang="en-US" dirty="0" smtClean="0"/>
              <a:t>/</a:t>
            </a:r>
            <a:r>
              <a:rPr lang="zh-CN" altLang="en-US" dirty="0" smtClean="0"/>
              <a:t>而 涕 下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pPr algn="ctr"/>
            <a:r>
              <a:rPr lang="zh-CN" altLang="en-US" dirty="0" smtClean="0"/>
              <a:t>望岳</a:t>
            </a:r>
          </a:p>
          <a:p>
            <a:pPr algn="ctr"/>
            <a:r>
              <a:rPr lang="zh-CN" altLang="en-US" dirty="0" smtClean="0"/>
              <a:t>杜　甫</a:t>
            </a:r>
          </a:p>
          <a:p>
            <a:pPr algn="ctr"/>
            <a:r>
              <a:rPr lang="zh-CN" altLang="en-US" dirty="0" smtClean="0"/>
              <a:t>岱 </a:t>
            </a:r>
            <a:r>
              <a:rPr lang="zh-CN" altLang="en-US" dirty="0" smtClean="0"/>
              <a:t>宗 夫 </a:t>
            </a:r>
            <a:r>
              <a:rPr lang="zh-CN" altLang="en-US" dirty="0" smtClean="0"/>
              <a:t>如 何</a:t>
            </a:r>
            <a:r>
              <a:rPr lang="en-US" dirty="0" smtClean="0"/>
              <a:t>?</a:t>
            </a:r>
            <a:r>
              <a:rPr lang="zh-CN" altLang="en-US" dirty="0" smtClean="0"/>
              <a:t>齐 </a:t>
            </a:r>
            <a:r>
              <a:rPr lang="zh-CN" altLang="en-US" dirty="0" smtClean="0"/>
              <a:t>鲁 青 </a:t>
            </a:r>
            <a:r>
              <a:rPr lang="zh-CN" altLang="en-US" dirty="0" smtClean="0"/>
              <a:t>未 了。</a:t>
            </a:r>
          </a:p>
          <a:p>
            <a:pPr algn="ctr"/>
            <a:r>
              <a:rPr lang="zh-CN" altLang="en-US" dirty="0" smtClean="0"/>
              <a:t>造 </a:t>
            </a:r>
            <a:r>
              <a:rPr lang="zh-CN" altLang="en-US" dirty="0" smtClean="0"/>
              <a:t>化</a:t>
            </a:r>
            <a:r>
              <a:rPr lang="en-US" dirty="0" smtClean="0"/>
              <a:t> </a:t>
            </a:r>
            <a:r>
              <a:rPr lang="zh-CN" altLang="en-US" dirty="0" smtClean="0"/>
              <a:t>钟 </a:t>
            </a:r>
            <a:r>
              <a:rPr lang="zh-CN" altLang="en-US" dirty="0" smtClean="0"/>
              <a:t>神 秀</a:t>
            </a:r>
            <a:r>
              <a:rPr lang="en-US" dirty="0" smtClean="0"/>
              <a:t>,</a:t>
            </a:r>
            <a:r>
              <a:rPr lang="zh-CN" altLang="en-US" dirty="0" smtClean="0"/>
              <a:t>阴 </a:t>
            </a:r>
            <a:r>
              <a:rPr lang="zh-CN" altLang="en-US" dirty="0" smtClean="0"/>
              <a:t>阳</a:t>
            </a:r>
            <a:r>
              <a:rPr lang="en-US" dirty="0" smtClean="0"/>
              <a:t>  </a:t>
            </a:r>
            <a:r>
              <a:rPr lang="zh-CN" altLang="en-US" dirty="0" smtClean="0"/>
              <a:t>割 </a:t>
            </a:r>
            <a:r>
              <a:rPr lang="zh-CN" altLang="en-US" dirty="0" smtClean="0"/>
              <a:t>昏 晓。</a:t>
            </a:r>
          </a:p>
          <a:p>
            <a:pPr algn="ctr"/>
            <a:r>
              <a:rPr lang="zh-CN" altLang="en-US" dirty="0" smtClean="0"/>
              <a:t>荡 </a:t>
            </a:r>
            <a:r>
              <a:rPr lang="zh-CN" altLang="en-US" dirty="0" smtClean="0"/>
              <a:t>胸</a:t>
            </a:r>
            <a:r>
              <a:rPr lang="en-US" dirty="0" smtClean="0"/>
              <a:t>  </a:t>
            </a:r>
            <a:r>
              <a:rPr lang="zh-CN" altLang="en-US" dirty="0" smtClean="0"/>
              <a:t>生 </a:t>
            </a:r>
            <a:r>
              <a:rPr lang="zh-CN" altLang="en-US" dirty="0" smtClean="0"/>
              <a:t>曾 云</a:t>
            </a:r>
            <a:r>
              <a:rPr lang="en-US" dirty="0" smtClean="0"/>
              <a:t>,</a:t>
            </a:r>
            <a:r>
              <a:rPr lang="zh-CN" altLang="en-US" dirty="0" smtClean="0"/>
              <a:t>决 </a:t>
            </a:r>
            <a:r>
              <a:rPr lang="zh-CN" altLang="en-US" dirty="0" smtClean="0"/>
              <a:t>眦</a:t>
            </a:r>
            <a:r>
              <a:rPr lang="en-US" dirty="0" smtClean="0"/>
              <a:t> </a:t>
            </a:r>
            <a:r>
              <a:rPr lang="zh-CN" altLang="en-US" dirty="0" smtClean="0"/>
              <a:t>入 </a:t>
            </a:r>
            <a:r>
              <a:rPr lang="zh-CN" altLang="en-US" dirty="0" smtClean="0"/>
              <a:t>归 鸟。</a:t>
            </a:r>
          </a:p>
          <a:p>
            <a:pPr algn="ctr"/>
            <a:r>
              <a:rPr lang="zh-CN" altLang="en-US" dirty="0" smtClean="0"/>
              <a:t>会 </a:t>
            </a:r>
            <a:r>
              <a:rPr lang="zh-CN" altLang="en-US" dirty="0" smtClean="0"/>
              <a:t>当</a:t>
            </a:r>
            <a:r>
              <a:rPr lang="en-US" dirty="0" smtClean="0"/>
              <a:t>  </a:t>
            </a:r>
            <a:r>
              <a:rPr lang="zh-CN" altLang="en-US" dirty="0" smtClean="0"/>
              <a:t>凌 </a:t>
            </a:r>
            <a:r>
              <a:rPr lang="zh-CN" altLang="en-US" dirty="0" smtClean="0"/>
              <a:t>绝 顶</a:t>
            </a:r>
            <a:r>
              <a:rPr lang="en-US" dirty="0" smtClean="0"/>
              <a:t>,</a:t>
            </a:r>
            <a:r>
              <a:rPr lang="zh-CN" altLang="en-US" dirty="0" smtClean="0"/>
              <a:t>一 </a:t>
            </a:r>
            <a:r>
              <a:rPr lang="zh-CN" altLang="en-US" dirty="0" smtClean="0"/>
              <a:t>览</a:t>
            </a:r>
            <a:r>
              <a:rPr lang="en-US" dirty="0" smtClean="0"/>
              <a:t>  </a:t>
            </a:r>
            <a:r>
              <a:rPr lang="zh-CN" altLang="en-US" dirty="0" smtClean="0"/>
              <a:t>众 </a:t>
            </a:r>
            <a:r>
              <a:rPr lang="zh-CN" altLang="en-US" dirty="0" smtClean="0"/>
              <a:t>山 小。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881554" y="2428868"/>
            <a:ext cx="571504" cy="642942"/>
          </a:xfrm>
        </p:spPr>
        <p:txBody>
          <a:bodyPr/>
          <a:lstStyle/>
          <a:p>
            <a:pPr indent="0"/>
            <a:r>
              <a:rPr lang="en-US" dirty="0" smtClean="0"/>
              <a:t>/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239008" y="2428868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167570" y="4357694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881554" y="4357694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952992" y="3714752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7167570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239008" y="3714752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4881554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pPr algn="ctr"/>
            <a:r>
              <a:rPr lang="zh-CN" altLang="en-US" dirty="0" smtClean="0"/>
              <a:t>登飞来峰</a:t>
            </a:r>
          </a:p>
          <a:p>
            <a:pPr algn="ctr"/>
            <a:r>
              <a:rPr lang="zh-CN" altLang="en-US" dirty="0" smtClean="0"/>
              <a:t>王安石</a:t>
            </a:r>
          </a:p>
          <a:p>
            <a:pPr algn="ctr"/>
            <a:r>
              <a:rPr lang="zh-CN" altLang="en-US" dirty="0" smtClean="0"/>
              <a:t>飞  来   山 上 千 寻 塔</a:t>
            </a:r>
            <a:r>
              <a:rPr lang="en-US" dirty="0" smtClean="0"/>
              <a:t>,</a:t>
            </a:r>
            <a:r>
              <a:rPr lang="zh-CN" altLang="en-US" dirty="0" smtClean="0"/>
              <a:t>闻 说 鸡 鸣</a:t>
            </a:r>
            <a:r>
              <a:rPr lang="en-US" dirty="0" smtClean="0"/>
              <a:t>  </a:t>
            </a:r>
            <a:r>
              <a:rPr lang="zh-CN" altLang="en-US" dirty="0" smtClean="0"/>
              <a:t>见 日 升。</a:t>
            </a:r>
          </a:p>
          <a:p>
            <a:pPr algn="ctr"/>
            <a:r>
              <a:rPr lang="zh-CN" altLang="en-US" dirty="0" smtClean="0"/>
              <a:t>    不 畏</a:t>
            </a:r>
            <a:r>
              <a:rPr lang="en-US" altLang="zh-CN" dirty="0" smtClean="0"/>
              <a:t> </a:t>
            </a:r>
            <a:r>
              <a:rPr lang="zh-CN" altLang="en-US" dirty="0" smtClean="0"/>
              <a:t>浮 云</a:t>
            </a:r>
            <a:r>
              <a:rPr lang="en-US" altLang="zh-CN" dirty="0" smtClean="0"/>
              <a:t> </a:t>
            </a:r>
            <a:r>
              <a:rPr lang="zh-CN" altLang="en-US" dirty="0" smtClean="0"/>
              <a:t>遮 </a:t>
            </a:r>
            <a:r>
              <a:rPr lang="zh-CN" altLang="en-US" dirty="0" smtClean="0"/>
              <a:t>望 眼</a:t>
            </a:r>
            <a:r>
              <a:rPr lang="en-US" dirty="0" smtClean="0"/>
              <a:t>,</a:t>
            </a:r>
            <a:r>
              <a:rPr lang="zh-CN" altLang="en-US" dirty="0" smtClean="0"/>
              <a:t>自 </a:t>
            </a:r>
            <a:r>
              <a:rPr lang="zh-CN" altLang="en-US" dirty="0" smtClean="0"/>
              <a:t>缘</a:t>
            </a:r>
            <a:r>
              <a:rPr lang="en-US" dirty="0" smtClean="0"/>
              <a:t>  </a:t>
            </a:r>
            <a:r>
              <a:rPr lang="zh-CN" altLang="en-US" dirty="0" smtClean="0"/>
              <a:t>身 在</a:t>
            </a:r>
            <a:r>
              <a:rPr lang="en-US" dirty="0" smtClean="0"/>
              <a:t>  </a:t>
            </a:r>
            <a:r>
              <a:rPr lang="zh-CN" altLang="en-US" dirty="0" smtClean="0"/>
              <a:t>最 </a:t>
            </a:r>
            <a:r>
              <a:rPr lang="zh-CN" altLang="en-US" dirty="0" smtClean="0"/>
              <a:t>高 层。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024430" y="2428868"/>
            <a:ext cx="571504" cy="642942"/>
          </a:xfrm>
        </p:spPr>
        <p:txBody>
          <a:bodyPr/>
          <a:lstStyle/>
          <a:p>
            <a:pPr indent="0"/>
            <a:r>
              <a:rPr lang="en-US" dirty="0" smtClean="0"/>
              <a:t>/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239140" y="2428868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310446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310578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024430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4167174" y="3071810"/>
            <a:ext cx="57150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  <p:bldP spid="10" grpId="0" build="p"/>
      <p:bldP spid="11" grpId="0" build="p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借助注释理解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三首诗歌的大意。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644262" cy="2071702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向前不见古代招贤的圣君</a:t>
            </a:r>
            <a:r>
              <a:rPr lang="en-US" dirty="0" smtClean="0"/>
              <a:t>,</a:t>
            </a:r>
            <a:r>
              <a:rPr lang="zh-CN" altLang="en-US" dirty="0" smtClean="0"/>
              <a:t>向后不见后世求才的明君。只有那苍茫天地悠悠无限</a:t>
            </a:r>
            <a:r>
              <a:rPr lang="en-US" dirty="0" smtClean="0"/>
              <a:t>,</a:t>
            </a:r>
            <a:r>
              <a:rPr lang="zh-CN" altLang="en-US" dirty="0" smtClean="0"/>
              <a:t>止不住满怀悲伤热泪纷纷。</a:t>
            </a:r>
          </a:p>
          <a:p>
            <a:r>
              <a:rPr lang="en-US" dirty="0" smtClean="0"/>
              <a:t>(2)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巍峨的泰山</a:t>
            </a:r>
            <a:r>
              <a:rPr lang="en-US" dirty="0" smtClean="0"/>
              <a:t>,</a:t>
            </a:r>
            <a:r>
              <a:rPr lang="zh-CN" altLang="en-US" dirty="0" smtClean="0"/>
              <a:t>到底如何雄伟</a:t>
            </a:r>
            <a:r>
              <a:rPr lang="en-US" dirty="0" smtClean="0"/>
              <a:t>?</a:t>
            </a:r>
            <a:r>
              <a:rPr lang="zh-CN" altLang="en-US" dirty="0" smtClean="0"/>
              <a:t>走出齐鲁</a:t>
            </a:r>
            <a:r>
              <a:rPr lang="en-US" dirty="0" smtClean="0"/>
              <a:t>,</a:t>
            </a:r>
            <a:r>
              <a:rPr lang="zh-CN" altLang="en-US" dirty="0" smtClean="0"/>
              <a:t>依然可见那青青的峰顶。神奇自然汇聚了千种美景</a:t>
            </a:r>
            <a:r>
              <a:rPr lang="en-US" dirty="0" smtClean="0"/>
              <a:t>,</a:t>
            </a:r>
            <a:r>
              <a:rPr lang="zh-CN" altLang="en-US" dirty="0" smtClean="0"/>
              <a:t>山南山北判若早晨和晚上。层云生起</a:t>
            </a:r>
            <a:r>
              <a:rPr lang="en-US" dirty="0" smtClean="0"/>
              <a:t>,</a:t>
            </a:r>
            <a:r>
              <a:rPr lang="zh-CN" altLang="en-US" dirty="0" smtClean="0"/>
              <a:t>使心胸震荡</a:t>
            </a:r>
            <a:r>
              <a:rPr lang="en-US" dirty="0" smtClean="0"/>
              <a:t>;</a:t>
            </a:r>
            <a:r>
              <a:rPr lang="zh-CN" altLang="en-US" dirty="0" smtClean="0"/>
              <a:t>张大眼睛远望飞鸟归林。定要登上泰山顶峰</a:t>
            </a:r>
            <a:r>
              <a:rPr lang="en-US" dirty="0" smtClean="0"/>
              <a:t>,</a:t>
            </a:r>
            <a:r>
              <a:rPr lang="zh-CN" altLang="en-US" dirty="0" smtClean="0"/>
              <a:t>俯瞰群山</a:t>
            </a:r>
            <a:r>
              <a:rPr lang="en-US" dirty="0" smtClean="0"/>
              <a:t>,</a:t>
            </a:r>
            <a:r>
              <a:rPr lang="zh-CN" altLang="en-US" dirty="0" smtClean="0"/>
              <a:t>豪情满怀。</a:t>
            </a:r>
          </a:p>
          <a:p>
            <a:r>
              <a:rPr lang="en-US" dirty="0" smtClean="0"/>
              <a:t>(3)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飞来峰顶有座高耸入云的塔</a:t>
            </a:r>
            <a:r>
              <a:rPr lang="en-US" dirty="0" smtClean="0"/>
              <a:t>,</a:t>
            </a:r>
            <a:r>
              <a:rPr lang="zh-CN" altLang="en-US" dirty="0" smtClean="0"/>
              <a:t>听说鸡鸣时分可以看见旭日升起。不怕层层浮云遮住我那远眺的视野</a:t>
            </a:r>
            <a:r>
              <a:rPr lang="en-US" dirty="0" smtClean="0"/>
              <a:t>,</a:t>
            </a:r>
            <a:r>
              <a:rPr lang="zh-CN" altLang="en-US" dirty="0" smtClean="0"/>
              <a:t>只因为我站在飞来峰顶</a:t>
            </a:r>
            <a:r>
              <a:rPr lang="en-US" dirty="0" smtClean="0"/>
              <a:t>,</a:t>
            </a:r>
            <a:r>
              <a:rPr lang="zh-CN" altLang="en-US" dirty="0" smtClean="0"/>
              <a:t>登高望远心胸宽广。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细读</a:t>
            </a:r>
            <a:r>
              <a:rPr lang="en-US" dirty="0" smtClean="0"/>
              <a:t>·</a:t>
            </a:r>
            <a:r>
              <a:rPr lang="zh-CN" altLang="en-US" dirty="0" smtClean="0"/>
              <a:t>品语言。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三首诗都与登高有关</a:t>
            </a:r>
            <a:r>
              <a:rPr lang="en-US" dirty="0" smtClean="0"/>
              <a:t>,</a:t>
            </a:r>
            <a:r>
              <a:rPr lang="zh-CN" altLang="en-US" dirty="0" smtClean="0"/>
              <a:t>三位诗人看到的景各是什么样的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2071702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中并未直接写所见之景</a:t>
            </a:r>
            <a:r>
              <a:rPr lang="en-US" dirty="0" smtClean="0"/>
              <a:t>,</a:t>
            </a:r>
            <a:r>
              <a:rPr lang="zh-CN" altLang="en-US" dirty="0" smtClean="0"/>
              <a:t>反而写了</a:t>
            </a:r>
            <a:r>
              <a:rPr lang="en-US" dirty="0" smtClean="0"/>
              <a:t>“</a:t>
            </a:r>
            <a:r>
              <a:rPr lang="zh-CN" altLang="en-US" dirty="0" smtClean="0"/>
              <a:t>前不见古人</a:t>
            </a:r>
            <a:r>
              <a:rPr lang="en-US" dirty="0" smtClean="0"/>
              <a:t>,</a:t>
            </a:r>
            <a:r>
              <a:rPr lang="zh-CN" altLang="en-US" dirty="0" smtClean="0"/>
              <a:t>后不见来者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中诗人未详写所见景象</a:t>
            </a:r>
            <a:r>
              <a:rPr lang="en-US" dirty="0" smtClean="0"/>
              <a:t>,</a:t>
            </a:r>
            <a:r>
              <a:rPr lang="zh-CN" altLang="en-US" dirty="0" smtClean="0"/>
              <a:t>主要抓住了飞来峰上塔</a:t>
            </a:r>
            <a:r>
              <a:rPr lang="en-US" dirty="0" smtClean="0"/>
              <a:t>“</a:t>
            </a:r>
            <a:r>
              <a:rPr lang="zh-CN" altLang="en-US" dirty="0" smtClean="0"/>
              <a:t>高</a:t>
            </a:r>
            <a:r>
              <a:rPr lang="en-US" dirty="0" smtClean="0"/>
              <a:t>”</a:t>
            </a:r>
            <a:r>
              <a:rPr lang="zh-CN" altLang="en-US" dirty="0" smtClean="0"/>
              <a:t>的特点。</a:t>
            </a:r>
          </a:p>
          <a:p>
            <a:r>
              <a:rPr lang="en-US" dirty="0" smtClean="0"/>
              <a:t>(3)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中诗人未登上泰山</a:t>
            </a:r>
            <a:r>
              <a:rPr lang="en-US" dirty="0" smtClean="0"/>
              <a:t>,</a:t>
            </a:r>
            <a:r>
              <a:rPr lang="zh-CN" altLang="en-US" dirty="0" smtClean="0"/>
              <a:t>描写的是诗人</a:t>
            </a:r>
            <a:r>
              <a:rPr lang="en-US" dirty="0" smtClean="0"/>
              <a:t>“</a:t>
            </a:r>
            <a:r>
              <a:rPr lang="zh-CN" altLang="en-US" dirty="0" smtClean="0"/>
              <a:t>望</a:t>
            </a:r>
            <a:r>
              <a:rPr lang="en-US" dirty="0" smtClean="0"/>
              <a:t>”</a:t>
            </a:r>
            <a:r>
              <a:rPr lang="zh-CN" altLang="en-US" dirty="0" smtClean="0"/>
              <a:t>见之景</a:t>
            </a:r>
            <a:r>
              <a:rPr lang="en-US" dirty="0" smtClean="0"/>
              <a:t>,</a:t>
            </a:r>
            <a:r>
              <a:rPr lang="zh-CN" altLang="en-US" dirty="0" smtClean="0"/>
              <a:t>写出了泰山的高耸、雄奇和秀丽。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掌握诗人在写景、抒情的过程中运用精妙的词语的写作方法</a:t>
            </a:r>
            <a:r>
              <a:rPr lang="en-US" dirty="0" smtClean="0"/>
              <a:t>,</a:t>
            </a:r>
            <a:r>
              <a:rPr lang="zh-CN" altLang="en-US" dirty="0" smtClean="0"/>
              <a:t>分析其表达效果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什么样的词语是运用精妙的呢</a:t>
            </a:r>
            <a:r>
              <a:rPr lang="en-US" dirty="0" smtClean="0"/>
              <a:t>?</a:t>
            </a:r>
            <a:r>
              <a:rPr lang="zh-CN" altLang="en-US" dirty="0" smtClean="0"/>
              <a:t>你可以从修辞手法、表现手法、描写角度等多方面来分析。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64305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一个</a:t>
            </a:r>
            <a:r>
              <a:rPr lang="en-US" dirty="0" smtClean="0"/>
              <a:t>“</a:t>
            </a:r>
            <a:r>
              <a:rPr lang="zh-CN" altLang="en-US" dirty="0" smtClean="0"/>
              <a:t>独</a:t>
            </a:r>
            <a:r>
              <a:rPr lang="en-US" dirty="0" smtClean="0"/>
              <a:t>”</a:t>
            </a:r>
            <a:r>
              <a:rPr lang="zh-CN" altLang="en-US" dirty="0" smtClean="0"/>
              <a:t>字渲染了诗人不可名状的孤独悲凉之感。</a:t>
            </a:r>
            <a:r>
              <a:rPr lang="en-US" dirty="0" smtClean="0"/>
              <a:t>“</a:t>
            </a:r>
            <a:r>
              <a:rPr lang="zh-CN" altLang="en-US" dirty="0" smtClean="0"/>
              <a:t>怆然而涕下</a:t>
            </a:r>
            <a:r>
              <a:rPr lang="en-US" dirty="0" smtClean="0"/>
              <a:t>”</a:t>
            </a:r>
            <a:r>
              <a:rPr lang="zh-CN" altLang="en-US" dirty="0" smtClean="0"/>
              <a:t>逼真地描绘了诗人热泪飞洒的悲愤情态。</a:t>
            </a:r>
          </a:p>
          <a:p>
            <a:r>
              <a:rPr lang="en-US" dirty="0" smtClean="0"/>
              <a:t>(2)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用</a:t>
            </a:r>
            <a:r>
              <a:rPr lang="en-US" dirty="0" smtClean="0"/>
              <a:t>“</a:t>
            </a:r>
            <a:r>
              <a:rPr lang="zh-CN" altLang="en-US" dirty="0" smtClean="0"/>
              <a:t>千寻</a:t>
            </a:r>
            <a:r>
              <a:rPr lang="en-US" dirty="0" smtClean="0"/>
              <a:t>”</a:t>
            </a:r>
            <a:r>
              <a:rPr lang="zh-CN" altLang="en-US" dirty="0" smtClean="0"/>
              <a:t>这一夸张的词语</a:t>
            </a:r>
            <a:r>
              <a:rPr lang="en-US" dirty="0" smtClean="0"/>
              <a:t>,</a:t>
            </a:r>
            <a:r>
              <a:rPr lang="zh-CN" altLang="en-US" dirty="0" smtClean="0"/>
              <a:t>写峰上古塔之高</a:t>
            </a:r>
            <a:r>
              <a:rPr lang="en-US" dirty="0" smtClean="0"/>
              <a:t>;“</a:t>
            </a:r>
            <a:r>
              <a:rPr lang="zh-CN" altLang="en-US" dirty="0" smtClean="0"/>
              <a:t>闻说鸡鸣见日升</a:t>
            </a:r>
            <a:r>
              <a:rPr lang="en-US" dirty="0" smtClean="0"/>
              <a:t>”,</a:t>
            </a:r>
            <a:r>
              <a:rPr lang="zh-CN" altLang="en-US" dirty="0" smtClean="0"/>
              <a:t>巧妙地虚写出在高塔上看到的旭日东升的辉煌景象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正确、流利、有感情地朗读和背诵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借助课文注释、课后练习</a:t>
            </a:r>
            <a:r>
              <a:rPr lang="en-US" dirty="0" smtClean="0"/>
              <a:t>,</a:t>
            </a:r>
            <a:r>
              <a:rPr lang="zh-CN" altLang="en-US" dirty="0" smtClean="0"/>
              <a:t>初步理解古诗大意</a:t>
            </a:r>
            <a:r>
              <a:rPr lang="en-US" dirty="0" smtClean="0"/>
              <a:t>,</a:t>
            </a:r>
            <a:r>
              <a:rPr lang="zh-CN" altLang="en-US" dirty="0" smtClean="0"/>
              <a:t>体会作者表达的思想感情及诗中的哲理。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品读重点词语</a:t>
            </a:r>
            <a:r>
              <a:rPr lang="en-US" dirty="0" smtClean="0"/>
              <a:t>,</a:t>
            </a:r>
            <a:r>
              <a:rPr lang="zh-CN" altLang="en-US" dirty="0" smtClean="0"/>
              <a:t>感受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中乡亲们的纯朴热情以及诗人对农村生活的真挚感情。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游山西村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己亥杂诗</a:t>
            </a:r>
            <a:r>
              <a:rPr lang="en-US" dirty="0" smtClean="0"/>
              <a:t>·</a:t>
            </a:r>
            <a:r>
              <a:rPr lang="zh-CN" altLang="en-US" dirty="0" smtClean="0"/>
              <a:t>其五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中经典名句的意思</a:t>
            </a:r>
            <a:r>
              <a:rPr lang="en-US" dirty="0" smtClean="0"/>
              <a:t>,</a:t>
            </a:r>
            <a:r>
              <a:rPr lang="zh-CN" altLang="en-US" dirty="0" smtClean="0"/>
              <a:t>尝试加以运用。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5143512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借助课文注释、课后练习</a:t>
            </a:r>
            <a:r>
              <a:rPr lang="en-US" dirty="0" smtClean="0"/>
              <a:t>,</a:t>
            </a:r>
            <a:r>
              <a:rPr lang="zh-CN" altLang="en-US" dirty="0" smtClean="0"/>
              <a:t>初步理解古诗大意</a:t>
            </a:r>
            <a:r>
              <a:rPr lang="en-US" dirty="0" smtClean="0"/>
              <a:t>,</a:t>
            </a:r>
            <a:r>
              <a:rPr lang="zh-CN" altLang="en-US" dirty="0" smtClean="0"/>
              <a:t>体会作者表达的思想感情及诗中的哲理。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000108"/>
            <a:ext cx="10715700" cy="2071702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中写近望所见泰山的神奇秀丽和巍峨高大的形象</a:t>
            </a:r>
            <a:r>
              <a:rPr lang="en-US" dirty="0" smtClean="0"/>
              <a:t>,</a:t>
            </a:r>
            <a:r>
              <a:rPr lang="zh-CN" altLang="en-US" dirty="0" smtClean="0"/>
              <a:t>是上句</a:t>
            </a:r>
            <a:r>
              <a:rPr lang="en-US" dirty="0" smtClean="0"/>
              <a:t>“</a:t>
            </a:r>
            <a:r>
              <a:rPr lang="zh-CN" altLang="en-US" dirty="0" smtClean="0"/>
              <a:t>青未了</a:t>
            </a:r>
            <a:r>
              <a:rPr lang="en-US" dirty="0" smtClean="0"/>
              <a:t>”</a:t>
            </a:r>
            <a:r>
              <a:rPr lang="zh-CN" altLang="en-US" dirty="0" smtClean="0"/>
              <a:t>的注脚。一个</a:t>
            </a:r>
            <a:r>
              <a:rPr lang="en-US" dirty="0" smtClean="0"/>
              <a:t>“</a:t>
            </a:r>
            <a:r>
              <a:rPr lang="zh-CN" altLang="en-US" dirty="0" smtClean="0"/>
              <a:t>钟</a:t>
            </a:r>
            <a:r>
              <a:rPr lang="en-US" dirty="0" smtClean="0"/>
              <a:t>”</a:t>
            </a:r>
            <a:r>
              <a:rPr lang="zh-CN" altLang="en-US" dirty="0" smtClean="0"/>
              <a:t>字把天地万物一下写活了</a:t>
            </a:r>
            <a:r>
              <a:rPr lang="en-US" dirty="0" smtClean="0"/>
              <a:t>,</a:t>
            </a:r>
            <a:r>
              <a:rPr lang="zh-CN" altLang="en-US" dirty="0" smtClean="0"/>
              <a:t>整个大自然如此有情致</a:t>
            </a:r>
            <a:r>
              <a:rPr lang="en-US" dirty="0" smtClean="0"/>
              <a:t>,</a:t>
            </a:r>
            <a:r>
              <a:rPr lang="zh-CN" altLang="en-US" dirty="0" smtClean="0"/>
              <a:t>把神奇和秀美都给了泰山。一个</a:t>
            </a:r>
            <a:r>
              <a:rPr lang="en-US" dirty="0" smtClean="0"/>
              <a:t>“</a:t>
            </a:r>
            <a:r>
              <a:rPr lang="zh-CN" altLang="en-US" dirty="0" smtClean="0"/>
              <a:t>割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则写出了高大的泰山一种主宰的力量</a:t>
            </a:r>
            <a:r>
              <a:rPr lang="en-US" dirty="0" smtClean="0"/>
              <a:t>,</a:t>
            </a:r>
            <a:r>
              <a:rPr lang="zh-CN" altLang="en-US" dirty="0" smtClean="0"/>
              <a:t>这力量不是别的</a:t>
            </a:r>
            <a:r>
              <a:rPr lang="en-US" dirty="0" smtClean="0"/>
              <a:t>,</a:t>
            </a:r>
            <a:r>
              <a:rPr lang="zh-CN" altLang="en-US" dirty="0" smtClean="0"/>
              <a:t>泰山以其高度将山南山北的阳光割断</a:t>
            </a:r>
            <a:r>
              <a:rPr lang="en-US" dirty="0" smtClean="0"/>
              <a:t>,</a:t>
            </a:r>
            <a:r>
              <a:rPr lang="zh-CN" altLang="en-US" dirty="0" smtClean="0"/>
              <a:t>形成不同的景观</a:t>
            </a:r>
            <a:r>
              <a:rPr lang="en-US" dirty="0" smtClean="0"/>
              <a:t>,</a:t>
            </a:r>
            <a:r>
              <a:rPr lang="zh-CN" altLang="en-US" dirty="0" smtClean="0"/>
              <a:t>突出泰山遮天蔽日的形象。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再读</a:t>
            </a:r>
            <a:r>
              <a:rPr lang="en-US" dirty="0" smtClean="0"/>
              <a:t>·</a:t>
            </a:r>
            <a:r>
              <a:rPr lang="zh-CN" altLang="en-US" dirty="0" smtClean="0"/>
              <a:t>悟情理。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细读诗歌</a:t>
            </a:r>
            <a:r>
              <a:rPr lang="en-US" dirty="0" smtClean="0"/>
              <a:t>,</a:t>
            </a:r>
            <a:r>
              <a:rPr lang="zh-CN" altLang="en-US" dirty="0" smtClean="0"/>
              <a:t>体会三首诗中所蕴含的感情是否相同。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500042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先细读诗歌</a:t>
            </a:r>
            <a:r>
              <a:rPr lang="en-US" dirty="0" smtClean="0"/>
              <a:t>,</a:t>
            </a:r>
            <a:r>
              <a:rPr lang="zh-CN" altLang="en-US" dirty="0" smtClean="0"/>
              <a:t>抓住一些关键性的诗句来理解诗人的感情。</a:t>
            </a:r>
          </a:p>
          <a:p>
            <a:r>
              <a:rPr lang="en-US" dirty="0" smtClean="0"/>
              <a:t>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“</a:t>
            </a:r>
            <a:r>
              <a:rPr lang="zh-CN" altLang="en-US" dirty="0" smtClean="0"/>
              <a:t>前不见古人</a:t>
            </a:r>
            <a:r>
              <a:rPr lang="en-US" dirty="0" smtClean="0"/>
              <a:t>,</a:t>
            </a:r>
            <a:r>
              <a:rPr lang="zh-CN" altLang="en-US" dirty="0" smtClean="0"/>
              <a:t>后不见来者</a:t>
            </a:r>
            <a:r>
              <a:rPr lang="en-US" dirty="0" smtClean="0"/>
              <a:t>”</a:t>
            </a:r>
            <a:r>
              <a:rPr lang="zh-CN" altLang="en-US" dirty="0" smtClean="0"/>
              <a:t>写远望原野茫茫</a:t>
            </a:r>
            <a:r>
              <a:rPr lang="en-US" dirty="0" smtClean="0"/>
              <a:t>,</a:t>
            </a:r>
            <a:r>
              <a:rPr lang="zh-CN" altLang="en-US" dirty="0" smtClean="0"/>
              <a:t>仰视天穹无比浩瀚。个人在幽州台上显得那么渺小。后两句写出空间无限辽远。当诗人登台远眺时</a:t>
            </a:r>
            <a:r>
              <a:rPr lang="en-US" dirty="0" smtClean="0"/>
              <a:t>,</a:t>
            </a:r>
            <a:r>
              <a:rPr lang="zh-CN" altLang="en-US" dirty="0" smtClean="0"/>
              <a:t>只见茫茫宇宙</a:t>
            </a:r>
            <a:r>
              <a:rPr lang="en-US" dirty="0" smtClean="0"/>
              <a:t>,</a:t>
            </a:r>
            <a:r>
              <a:rPr lang="zh-CN" altLang="en-US" dirty="0" smtClean="0"/>
              <a:t>天长地久</a:t>
            </a:r>
            <a:r>
              <a:rPr lang="en-US" dirty="0" smtClean="0"/>
              <a:t>,</a:t>
            </a:r>
            <a:r>
              <a:rPr lang="zh-CN" altLang="en-US" dirty="0" smtClean="0"/>
              <a:t>在无限的时间与空间面前</a:t>
            </a:r>
            <a:r>
              <a:rPr lang="en-US" dirty="0" smtClean="0"/>
              <a:t>,</a:t>
            </a:r>
            <a:r>
              <a:rPr lang="zh-CN" altLang="en-US" dirty="0" smtClean="0"/>
              <a:t>诗人感到孤独、寂寞、悲凉。</a:t>
            </a:r>
          </a:p>
          <a:p>
            <a:r>
              <a:rPr lang="en-US" dirty="0" smtClean="0"/>
              <a:t>(2)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古人常有浮云蔽日的忧虑</a:t>
            </a:r>
            <a:r>
              <a:rPr lang="en-US" dirty="0" smtClean="0"/>
              <a:t>,</a:t>
            </a:r>
            <a:r>
              <a:rPr lang="zh-CN" altLang="en-US" dirty="0" smtClean="0"/>
              <a:t>而诗人却强调</a:t>
            </a:r>
            <a:r>
              <a:rPr lang="en-US" dirty="0" smtClean="0"/>
              <a:t>“</a:t>
            </a:r>
            <a:r>
              <a:rPr lang="zh-CN" altLang="en-US" dirty="0" smtClean="0"/>
              <a:t>不畏</a:t>
            </a:r>
            <a:r>
              <a:rPr lang="en-US" dirty="0" smtClean="0"/>
              <a:t>”</a:t>
            </a:r>
            <a:r>
              <a:rPr lang="zh-CN" altLang="en-US" dirty="0" smtClean="0"/>
              <a:t>二字</a:t>
            </a:r>
            <a:r>
              <a:rPr lang="en-US" dirty="0" smtClean="0"/>
              <a:t>,</a:t>
            </a:r>
            <a:r>
              <a:rPr lang="zh-CN" altLang="en-US" dirty="0" smtClean="0"/>
              <a:t>表现了诗人高瞻远瞩时的气度和决心</a:t>
            </a:r>
            <a:r>
              <a:rPr lang="en-US" dirty="0" smtClean="0"/>
              <a:t>,</a:t>
            </a:r>
            <a:r>
              <a:rPr lang="zh-CN" altLang="en-US" dirty="0" smtClean="0"/>
              <a:t>寄寓了</a:t>
            </a:r>
            <a:r>
              <a:rPr lang="en-US" dirty="0" smtClean="0"/>
              <a:t>“</a:t>
            </a:r>
            <a:r>
              <a:rPr lang="zh-CN" altLang="en-US" dirty="0" smtClean="0"/>
              <a:t>站得高才能望得远</a:t>
            </a:r>
            <a:r>
              <a:rPr lang="en-US" dirty="0" smtClean="0"/>
              <a:t>”</a:t>
            </a:r>
            <a:r>
              <a:rPr lang="zh-CN" altLang="en-US" dirty="0" smtClean="0"/>
              <a:t>的哲理。</a:t>
            </a:r>
          </a:p>
          <a:p>
            <a:r>
              <a:rPr lang="en-US" dirty="0" smtClean="0"/>
              <a:t>(3)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以众山的</a:t>
            </a:r>
            <a:r>
              <a:rPr lang="en-US" dirty="0" smtClean="0"/>
              <a:t>“</a:t>
            </a:r>
            <a:r>
              <a:rPr lang="zh-CN" altLang="en-US" dirty="0" smtClean="0"/>
              <a:t>小</a:t>
            </a:r>
            <a:r>
              <a:rPr lang="en-US" dirty="0" smtClean="0"/>
              <a:t>”</a:t>
            </a:r>
            <a:r>
              <a:rPr lang="zh-CN" altLang="en-US" dirty="0" smtClean="0"/>
              <a:t>和泰山的</a:t>
            </a:r>
            <a:r>
              <a:rPr lang="en-US" dirty="0" smtClean="0"/>
              <a:t>“</a:t>
            </a:r>
            <a:r>
              <a:rPr lang="zh-CN" altLang="en-US" dirty="0" smtClean="0"/>
              <a:t>高大</a:t>
            </a:r>
            <a:r>
              <a:rPr lang="en-US" dirty="0" smtClean="0"/>
              <a:t>”</a:t>
            </a:r>
            <a:r>
              <a:rPr lang="zh-CN" altLang="en-US" dirty="0" smtClean="0"/>
              <a:t>进行对比</a:t>
            </a:r>
            <a:r>
              <a:rPr lang="en-US" dirty="0" smtClean="0"/>
              <a:t>,</a:t>
            </a:r>
            <a:r>
              <a:rPr lang="zh-CN" altLang="en-US" dirty="0" smtClean="0"/>
              <a:t>表现出诗人不怕困难、敢于攀登俯视一切的雄心和气概。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思考</a:t>
            </a:r>
            <a:r>
              <a:rPr lang="en-US" dirty="0" smtClean="0"/>
              <a:t>:</a:t>
            </a:r>
            <a:r>
              <a:rPr lang="zh-CN" altLang="en-US" dirty="0" smtClean="0"/>
              <a:t>同样与登高有关</a:t>
            </a:r>
            <a:r>
              <a:rPr lang="en-US" dirty="0" smtClean="0"/>
              <a:t>,</a:t>
            </a:r>
            <a:r>
              <a:rPr lang="zh-CN" altLang="en-US" dirty="0" smtClean="0"/>
              <a:t>为什么三首诗歌中体现的诗人情怀有如此大的差异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1072890" cy="2071702"/>
          </a:xfrm>
        </p:spPr>
        <p:txBody>
          <a:bodyPr/>
          <a:lstStyle/>
          <a:p>
            <a:r>
              <a:rPr lang="zh-CN" altLang="en-US" dirty="0" smtClean="0"/>
              <a:t>结合写作背景理解诗人的情怀</a:t>
            </a:r>
            <a:r>
              <a:rPr lang="en-US" dirty="0" smtClean="0"/>
              <a:t>,</a:t>
            </a:r>
            <a:r>
              <a:rPr lang="zh-CN" altLang="en-US" dirty="0" smtClean="0"/>
              <a:t>可以使对诗歌的理解更深入一层。</a:t>
            </a:r>
          </a:p>
          <a:p>
            <a:r>
              <a:rPr lang="zh-CN" altLang="en-US" dirty="0" smtClean="0"/>
              <a:t>这与每个人的境遇不同有很大的关系</a:t>
            </a:r>
            <a:r>
              <a:rPr lang="en-US" dirty="0" smtClean="0"/>
              <a:t>,</a:t>
            </a:r>
            <a:r>
              <a:rPr lang="zh-CN" altLang="en-US" dirty="0" smtClean="0"/>
              <a:t>自然景观只是触发诗人内心情感的一个外在寄托</a:t>
            </a:r>
            <a:r>
              <a:rPr lang="en-US" dirty="0" smtClean="0"/>
              <a:t>,</a:t>
            </a:r>
            <a:r>
              <a:rPr lang="zh-CN" altLang="en-US" dirty="0" smtClean="0"/>
              <a:t>真正的差异在诗人的内心。正所谓</a:t>
            </a:r>
            <a:r>
              <a:rPr lang="en-US" dirty="0" smtClean="0"/>
              <a:t>“</a:t>
            </a:r>
            <a:r>
              <a:rPr lang="zh-CN" altLang="en-US" dirty="0" smtClean="0"/>
              <a:t>诗言志</a:t>
            </a:r>
            <a:r>
              <a:rPr lang="en-US" dirty="0" smtClean="0"/>
              <a:t>”,</a:t>
            </a:r>
            <a:r>
              <a:rPr lang="zh-CN" altLang="en-US" dirty="0" smtClean="0"/>
              <a:t>不同的诗歌表达了不同人的志向与愿望。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“</a:t>
            </a:r>
            <a:r>
              <a:rPr lang="zh-CN" altLang="en-US" dirty="0" smtClean="0"/>
              <a:t>古人</a:t>
            </a:r>
            <a:r>
              <a:rPr lang="en-US" dirty="0" smtClean="0"/>
              <a:t>”“</a:t>
            </a:r>
            <a:r>
              <a:rPr lang="zh-CN" altLang="en-US" dirty="0" smtClean="0"/>
              <a:t>来者</a:t>
            </a:r>
            <a:r>
              <a:rPr lang="en-US" dirty="0" smtClean="0"/>
              <a:t>”</a:t>
            </a:r>
            <a:r>
              <a:rPr lang="zh-CN" altLang="en-US" dirty="0" smtClean="0"/>
              <a:t>指的是什么</a:t>
            </a:r>
            <a:r>
              <a:rPr lang="en-US" dirty="0" smtClean="0"/>
              <a:t>?</a:t>
            </a:r>
            <a:r>
              <a:rPr lang="zh-CN" altLang="en-US" dirty="0" smtClean="0"/>
              <a:t>整首诗采用什么表现手法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古人</a:t>
            </a:r>
            <a:r>
              <a:rPr lang="en-US" dirty="0" smtClean="0"/>
              <a:t>”“</a:t>
            </a:r>
            <a:r>
              <a:rPr lang="zh-CN" altLang="en-US" dirty="0" smtClean="0"/>
              <a:t>来者</a:t>
            </a:r>
            <a:r>
              <a:rPr lang="en-US" dirty="0" smtClean="0"/>
              <a:t>”</a:t>
            </a:r>
            <a:r>
              <a:rPr lang="zh-CN" altLang="en-US" dirty="0" smtClean="0"/>
              <a:t>指的是像燕昭王那样求贤若渴、礼贤下士的明君。整首诗采用直抒胸臆的表现手法</a:t>
            </a:r>
            <a:r>
              <a:rPr lang="en-US" dirty="0" smtClean="0"/>
              <a:t>,</a:t>
            </a:r>
            <a:r>
              <a:rPr lang="zh-CN" altLang="en-US" dirty="0" smtClean="0"/>
              <a:t>表达诗人的思想感情</a:t>
            </a:r>
            <a:r>
              <a:rPr lang="en-US" dirty="0" smtClean="0"/>
              <a:t>,</a:t>
            </a:r>
            <a:r>
              <a:rPr lang="zh-CN" altLang="en-US" dirty="0" smtClean="0"/>
              <a:t>具有苍凉悲壮的感情基调。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阅读下面的小资料</a:t>
            </a:r>
            <a:r>
              <a:rPr lang="en-US" dirty="0" smtClean="0"/>
              <a:t>,</a:t>
            </a:r>
            <a:r>
              <a:rPr lang="zh-CN" altLang="en-US" dirty="0" smtClean="0"/>
              <a:t>结合自己课前搜集的背景资料</a:t>
            </a:r>
            <a:r>
              <a:rPr lang="en-US" dirty="0" smtClean="0"/>
              <a:t>,</a:t>
            </a:r>
            <a:r>
              <a:rPr lang="zh-CN" altLang="en-US" dirty="0" smtClean="0"/>
              <a:t>分析三首诗歌中诗人不同的情怀。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0930014" cy="207170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写于武则天万岁通天元年</a:t>
            </a:r>
            <a:r>
              <a:rPr lang="en-US" dirty="0" smtClean="0"/>
              <a:t>(696)</a:t>
            </a:r>
            <a:r>
              <a:rPr lang="zh-CN" altLang="en-US" dirty="0" smtClean="0"/>
              <a:t>。陈子昂是一个具有政治见识和政治才能的文人。他直言敢谏</a:t>
            </a:r>
            <a:r>
              <a:rPr lang="en-US" dirty="0" smtClean="0"/>
              <a:t>,</a:t>
            </a:r>
            <a:r>
              <a:rPr lang="zh-CN" altLang="en-US" dirty="0" smtClean="0"/>
              <a:t>对武后朝的不少弊政</a:t>
            </a:r>
            <a:r>
              <a:rPr lang="en-US" dirty="0" smtClean="0"/>
              <a:t>,</a:t>
            </a:r>
            <a:r>
              <a:rPr lang="zh-CN" altLang="en-US" dirty="0" smtClean="0"/>
              <a:t>常常提出批评意见</a:t>
            </a:r>
            <a:r>
              <a:rPr lang="en-US" dirty="0" smtClean="0"/>
              <a:t>,</a:t>
            </a:r>
            <a:r>
              <a:rPr lang="zh-CN" altLang="en-US" dirty="0" smtClean="0"/>
              <a:t>不为武则天采纳</a:t>
            </a:r>
            <a:r>
              <a:rPr lang="en-US" dirty="0" smtClean="0"/>
              <a:t>,</a:t>
            </a:r>
            <a:r>
              <a:rPr lang="zh-CN" altLang="en-US" dirty="0" smtClean="0"/>
              <a:t>并曾一度因</a:t>
            </a:r>
            <a:r>
              <a:rPr lang="en-US" dirty="0" smtClean="0"/>
              <a:t>“</a:t>
            </a:r>
            <a:r>
              <a:rPr lang="zh-CN" altLang="en-US" dirty="0" smtClean="0"/>
              <a:t>逆党</a:t>
            </a:r>
            <a:r>
              <a:rPr lang="en-US" dirty="0" smtClean="0"/>
              <a:t>”</a:t>
            </a:r>
            <a:r>
              <a:rPr lang="zh-CN" altLang="en-US" dirty="0" smtClean="0"/>
              <a:t>被株连下狱。他的政治抱负不能实现</a:t>
            </a:r>
            <a:r>
              <a:rPr lang="en-US" dirty="0" smtClean="0"/>
              <a:t>,</a:t>
            </a:r>
            <a:r>
              <a:rPr lang="zh-CN" altLang="en-US" dirty="0" smtClean="0"/>
              <a:t>反而受到打击</a:t>
            </a:r>
            <a:r>
              <a:rPr lang="en-US" dirty="0" smtClean="0"/>
              <a:t>,</a:t>
            </a:r>
            <a:r>
              <a:rPr lang="zh-CN" altLang="en-US" dirty="0" smtClean="0"/>
              <a:t>这使他心情非常苦闷。万岁通天元年</a:t>
            </a:r>
            <a:r>
              <a:rPr lang="en-US" dirty="0" smtClean="0"/>
              <a:t>,</a:t>
            </a:r>
            <a:r>
              <a:rPr lang="zh-CN" altLang="en-US" dirty="0" smtClean="0"/>
              <a:t>契丹李尽忠、孙万荣等攻陷营州</a:t>
            </a:r>
            <a:r>
              <a:rPr lang="en-US" dirty="0" smtClean="0"/>
              <a:t>,</a:t>
            </a:r>
            <a:r>
              <a:rPr lang="zh-CN" altLang="en-US" dirty="0" smtClean="0"/>
              <a:t>武则天委派武攸宜率军征讨</a:t>
            </a:r>
            <a:r>
              <a:rPr lang="en-US" dirty="0" smtClean="0"/>
              <a:t>,</a:t>
            </a:r>
            <a:r>
              <a:rPr lang="zh-CN" altLang="en-US" dirty="0" smtClean="0"/>
              <a:t>陈子昂在武攸宜幕府担任参谋</a:t>
            </a:r>
            <a:r>
              <a:rPr lang="en-US" dirty="0" smtClean="0"/>
              <a:t>,</a:t>
            </a:r>
            <a:r>
              <a:rPr lang="zh-CN" altLang="en-US" dirty="0" smtClean="0"/>
              <a:t>随军出征。武攸宜为人轻率</a:t>
            </a:r>
            <a:r>
              <a:rPr lang="en-US" dirty="0" smtClean="0"/>
              <a:t>,</a:t>
            </a:r>
            <a:r>
              <a:rPr lang="zh-CN" altLang="en-US" dirty="0" smtClean="0"/>
              <a:t>少谋略。次年兵败</a:t>
            </a:r>
            <a:r>
              <a:rPr lang="en-US" dirty="0" smtClean="0"/>
              <a:t>,</a:t>
            </a:r>
            <a:r>
              <a:rPr lang="zh-CN" altLang="en-US" dirty="0" smtClean="0"/>
              <a:t>情况紧急</a:t>
            </a:r>
            <a:r>
              <a:rPr lang="en-US" dirty="0" smtClean="0"/>
              <a:t>,</a:t>
            </a:r>
            <a:r>
              <a:rPr lang="zh-CN" altLang="en-US" dirty="0" smtClean="0"/>
              <a:t>陈子昂请求遣万人作为前驱以击敌</a:t>
            </a:r>
            <a:r>
              <a:rPr lang="en-US" dirty="0" smtClean="0"/>
              <a:t>,</a:t>
            </a:r>
            <a:r>
              <a:rPr lang="zh-CN" altLang="en-US" dirty="0" smtClean="0"/>
              <a:t>武不允。随后</a:t>
            </a:r>
            <a:r>
              <a:rPr lang="en-US" dirty="0" smtClean="0"/>
              <a:t>,</a:t>
            </a:r>
            <a:r>
              <a:rPr lang="zh-CN" altLang="en-US" dirty="0" smtClean="0"/>
              <a:t>陈子昂又向武进言</a:t>
            </a:r>
            <a:r>
              <a:rPr lang="en-US" dirty="0" smtClean="0"/>
              <a:t>,</a:t>
            </a:r>
            <a:r>
              <a:rPr lang="zh-CN" altLang="en-US" dirty="0" smtClean="0"/>
              <a:t>不听</a:t>
            </a:r>
            <a:r>
              <a:rPr lang="en-US" dirty="0" smtClean="0"/>
              <a:t>,</a:t>
            </a:r>
            <a:r>
              <a:rPr lang="zh-CN" altLang="en-US" dirty="0" smtClean="0"/>
              <a:t>反把他降为军曹。诗人接连受到挫折</a:t>
            </a:r>
            <a:r>
              <a:rPr lang="en-US" dirty="0" smtClean="0"/>
              <a:t>,</a:t>
            </a:r>
            <a:r>
              <a:rPr lang="zh-CN" altLang="en-US" dirty="0" smtClean="0"/>
              <a:t>眼看报国宏愿成为泡影</a:t>
            </a:r>
            <a:r>
              <a:rPr lang="en-US" dirty="0" smtClean="0"/>
              <a:t>,</a:t>
            </a:r>
            <a:r>
              <a:rPr lang="zh-CN" altLang="en-US" dirty="0" smtClean="0"/>
              <a:t>因此登上幽州台</a:t>
            </a:r>
            <a:r>
              <a:rPr lang="en-US" dirty="0" smtClean="0"/>
              <a:t>(</a:t>
            </a:r>
            <a:r>
              <a:rPr lang="zh-CN" altLang="en-US" dirty="0" smtClean="0"/>
              <a:t>此地史传是燕昭王为招揽人才所筑的黄金台</a:t>
            </a:r>
            <a:r>
              <a:rPr lang="en-US" dirty="0" smtClean="0"/>
              <a:t>),</a:t>
            </a:r>
            <a:r>
              <a:rPr lang="zh-CN" altLang="en-US" dirty="0" smtClean="0"/>
              <a:t>慷慨悲吟</a:t>
            </a:r>
            <a:r>
              <a:rPr lang="en-US" dirty="0" smtClean="0"/>
              <a:t>,</a:t>
            </a:r>
            <a:r>
              <a:rPr lang="zh-CN" altLang="en-US" dirty="0" smtClean="0"/>
              <a:t>写下了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登幽州台歌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以及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蓟丘览古赠卢居士藏用七首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等诗篇。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142984"/>
            <a:ext cx="10930014" cy="2071702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登飞来峰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作于宋仁宗皇祐二年</a:t>
            </a:r>
            <a:r>
              <a:rPr lang="en-US" dirty="0" smtClean="0"/>
              <a:t>(1050)</a:t>
            </a:r>
            <a:r>
              <a:rPr lang="zh-CN" altLang="en-US" dirty="0" smtClean="0"/>
              <a:t>夏</a:t>
            </a:r>
            <a:r>
              <a:rPr lang="en-US" dirty="0" smtClean="0"/>
              <a:t>,</a:t>
            </a:r>
            <a:r>
              <a:rPr lang="zh-CN" altLang="en-US" dirty="0" smtClean="0"/>
              <a:t>诗人王安石在浙江鄞县</a:t>
            </a:r>
            <a:r>
              <a:rPr lang="en-US" dirty="0" smtClean="0"/>
              <a:t>(</a:t>
            </a:r>
            <a:r>
              <a:rPr lang="zh-CN" altLang="en-US" dirty="0" smtClean="0"/>
              <a:t>今浙江省鄞州区</a:t>
            </a:r>
            <a:r>
              <a:rPr lang="en-US" dirty="0" smtClean="0"/>
              <a:t>)</a:t>
            </a:r>
            <a:r>
              <a:rPr lang="zh-CN" altLang="en-US" dirty="0" smtClean="0"/>
              <a:t>知县任满回江西临川故里时</a:t>
            </a:r>
            <a:r>
              <a:rPr lang="en-US" dirty="0" smtClean="0"/>
              <a:t>,</a:t>
            </a:r>
            <a:r>
              <a:rPr lang="zh-CN" altLang="en-US" dirty="0" smtClean="0"/>
              <a:t>途经杭州</a:t>
            </a:r>
            <a:r>
              <a:rPr lang="en-US" dirty="0" smtClean="0"/>
              <a:t>,</a:t>
            </a:r>
            <a:r>
              <a:rPr lang="zh-CN" altLang="en-US" dirty="0" smtClean="0"/>
              <a:t>写下此诗</a:t>
            </a:r>
            <a:r>
              <a:rPr lang="en-US" dirty="0" smtClean="0"/>
              <a:t>,</a:t>
            </a:r>
            <a:r>
              <a:rPr lang="zh-CN" altLang="en-US" dirty="0" smtClean="0"/>
              <a:t>这是他初涉宦海之作。此时诗人只有三十岁</a:t>
            </a:r>
            <a:r>
              <a:rPr lang="en-US" dirty="0" smtClean="0"/>
              <a:t>,</a:t>
            </a:r>
            <a:r>
              <a:rPr lang="zh-CN" altLang="en-US" dirty="0" smtClean="0"/>
              <a:t>正值壮年</a:t>
            </a:r>
            <a:r>
              <a:rPr lang="en-US" dirty="0" smtClean="0"/>
              <a:t>,</a:t>
            </a:r>
            <a:r>
              <a:rPr lang="zh-CN" altLang="en-US" dirty="0" smtClean="0"/>
              <a:t>抱负不凡</a:t>
            </a:r>
            <a:r>
              <a:rPr lang="en-US" dirty="0" smtClean="0"/>
              <a:t>,</a:t>
            </a:r>
            <a:r>
              <a:rPr lang="zh-CN" altLang="en-US" dirty="0" smtClean="0"/>
              <a:t>正好借登临飞来峰一抒胸臆</a:t>
            </a:r>
            <a:r>
              <a:rPr lang="en-US" dirty="0" smtClean="0"/>
              <a:t>,</a:t>
            </a:r>
            <a:r>
              <a:rPr lang="zh-CN" altLang="en-US" dirty="0" smtClean="0"/>
              <a:t>表达阔大情怀</a:t>
            </a:r>
            <a:r>
              <a:rPr lang="en-US" dirty="0" smtClean="0"/>
              <a:t>,</a:t>
            </a:r>
            <a:r>
              <a:rPr lang="zh-CN" altLang="en-US" dirty="0" smtClean="0"/>
              <a:t>这首诗可看作是实行新法的前奏。</a:t>
            </a:r>
          </a:p>
          <a:p>
            <a:r>
              <a:rPr lang="en-US" dirty="0" smtClean="0"/>
              <a:t>(3)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作于诗人漫游途中。唐玄宗开元二十三年</a:t>
            </a:r>
            <a:r>
              <a:rPr lang="en-US" dirty="0" smtClean="0"/>
              <a:t>(735),</a:t>
            </a:r>
            <a:r>
              <a:rPr lang="zh-CN" altLang="en-US" dirty="0" smtClean="0"/>
              <a:t>诗人到洛阳应进士</a:t>
            </a:r>
            <a:r>
              <a:rPr lang="en-US" dirty="0" smtClean="0"/>
              <a:t>,</a:t>
            </a:r>
            <a:r>
              <a:rPr lang="zh-CN" altLang="en-US" dirty="0" smtClean="0"/>
              <a:t>结果落第而归</a:t>
            </a:r>
            <a:r>
              <a:rPr lang="en-US" dirty="0" smtClean="0"/>
              <a:t>,</a:t>
            </a:r>
            <a:r>
              <a:rPr lang="zh-CN" altLang="en-US" dirty="0" smtClean="0"/>
              <a:t>开元二十四年</a:t>
            </a:r>
            <a:r>
              <a:rPr lang="en-US" dirty="0" smtClean="0"/>
              <a:t>(736),</a:t>
            </a:r>
            <a:r>
              <a:rPr lang="zh-CN" altLang="en-US" dirty="0" smtClean="0"/>
              <a:t>二十四岁的诗人开始过一种不羁的漫游生活。诗人北游齐、赵</a:t>
            </a:r>
            <a:r>
              <a:rPr lang="en-US" dirty="0" smtClean="0"/>
              <a:t>(</a:t>
            </a:r>
            <a:r>
              <a:rPr lang="zh-CN" altLang="en-US" dirty="0" smtClean="0"/>
              <a:t>今河南、河北、山东等地</a:t>
            </a:r>
            <a:r>
              <a:rPr lang="en-US" dirty="0" smtClean="0"/>
              <a:t>),</a:t>
            </a:r>
            <a:r>
              <a:rPr lang="zh-CN" altLang="en-US" dirty="0" smtClean="0"/>
              <a:t>途中作此诗。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幽州台</a:t>
            </a:r>
            <a:r>
              <a:rPr lang="en-US" dirty="0" smtClean="0"/>
              <a:t>,</a:t>
            </a:r>
            <a:r>
              <a:rPr lang="zh-CN" altLang="en-US" dirty="0" smtClean="0"/>
              <a:t>又称燕台</a:t>
            </a:r>
            <a:r>
              <a:rPr lang="en-US" dirty="0" smtClean="0"/>
              <a:t>,</a:t>
            </a:r>
            <a:r>
              <a:rPr lang="zh-CN" altLang="en-US" dirty="0" smtClean="0"/>
              <a:t>史传是燕昭王为招揽人才所筑的黄金台</a:t>
            </a:r>
            <a:r>
              <a:rPr lang="en-US" dirty="0" smtClean="0"/>
              <a:t>,</a:t>
            </a:r>
            <a:r>
              <a:rPr lang="zh-CN" altLang="en-US" dirty="0" smtClean="0"/>
              <a:t>故址在今北京市大兴区。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战国策</a:t>
            </a:r>
            <a:r>
              <a:rPr lang="en-US" dirty="0" smtClean="0"/>
              <a:t>·</a:t>
            </a:r>
            <a:r>
              <a:rPr lang="zh-CN" altLang="en-US" dirty="0" smtClean="0"/>
              <a:t>燕策一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记载</a:t>
            </a:r>
            <a:r>
              <a:rPr lang="en-US" dirty="0" smtClean="0"/>
              <a:t>:</a:t>
            </a:r>
            <a:r>
              <a:rPr lang="zh-CN" altLang="en-US" dirty="0" smtClean="0"/>
              <a:t>燕国国君燕昭王一心想招揽人才</a:t>
            </a:r>
            <a:r>
              <a:rPr lang="en-US" dirty="0" smtClean="0"/>
              <a:t>,</a:t>
            </a:r>
            <a:r>
              <a:rPr lang="zh-CN" altLang="en-US" dirty="0" smtClean="0"/>
              <a:t>而更多的人认为燕昭王仅仅是叶公好龙</a:t>
            </a:r>
            <a:r>
              <a:rPr lang="en-US" dirty="0" smtClean="0"/>
              <a:t>,</a:t>
            </a:r>
            <a:r>
              <a:rPr lang="zh-CN" altLang="en-US" dirty="0" smtClean="0"/>
              <a:t>不是真的求贤若渴。燕昭王始终寻觅不到治国安邦的英才</a:t>
            </a:r>
            <a:r>
              <a:rPr lang="en-US" dirty="0" smtClean="0"/>
              <a:t>,</a:t>
            </a:r>
            <a:r>
              <a:rPr lang="zh-CN" altLang="en-US" dirty="0" smtClean="0"/>
              <a:t>整天闷闷不乐的。后来有个智者郭隗说</a:t>
            </a:r>
            <a:r>
              <a:rPr lang="en-US" dirty="0" smtClean="0"/>
              <a:t>:“</a:t>
            </a:r>
            <a:r>
              <a:rPr lang="zh-CN" altLang="en-US" dirty="0" smtClean="0"/>
              <a:t>你要招揽人才</a:t>
            </a:r>
            <a:r>
              <a:rPr lang="en-US" dirty="0" smtClean="0"/>
              <a:t>,</a:t>
            </a:r>
            <a:r>
              <a:rPr lang="zh-CN" altLang="en-US" dirty="0" smtClean="0"/>
              <a:t>首先要从招纳我郭隗开始</a:t>
            </a:r>
            <a:r>
              <a:rPr lang="en-US" dirty="0" smtClean="0"/>
              <a:t>,</a:t>
            </a:r>
            <a:r>
              <a:rPr lang="zh-CN" altLang="en-US" dirty="0" smtClean="0"/>
              <a:t>像我郭隗这种才疏学浅的人都能被国君采用</a:t>
            </a:r>
            <a:r>
              <a:rPr lang="en-US" dirty="0" smtClean="0"/>
              <a:t>,</a:t>
            </a:r>
            <a:r>
              <a:rPr lang="zh-CN" altLang="en-US" dirty="0" smtClean="0"/>
              <a:t>那些比我本事更强的人</a:t>
            </a:r>
            <a:r>
              <a:rPr lang="en-US" dirty="0" smtClean="0"/>
              <a:t>,</a:t>
            </a:r>
            <a:r>
              <a:rPr lang="zh-CN" altLang="en-US" dirty="0" smtClean="0"/>
              <a:t>必然会闻风千里迢迢赶来的。</a:t>
            </a:r>
            <a:r>
              <a:rPr lang="en-US" dirty="0" smtClean="0"/>
              <a:t>”</a:t>
            </a:r>
            <a:r>
              <a:rPr lang="zh-CN" altLang="en-US" dirty="0" smtClean="0"/>
              <a:t>燕昭王采纳了郭隗的建议</a:t>
            </a:r>
            <a:r>
              <a:rPr lang="en-US" dirty="0" smtClean="0"/>
              <a:t>,</a:t>
            </a:r>
            <a:r>
              <a:rPr lang="zh-CN" altLang="en-US" dirty="0" smtClean="0"/>
              <a:t>拜郭隗为师</a:t>
            </a:r>
            <a:r>
              <a:rPr lang="en-US" dirty="0" smtClean="0"/>
              <a:t>,</a:t>
            </a:r>
            <a:r>
              <a:rPr lang="zh-CN" altLang="en-US" dirty="0" smtClean="0"/>
              <a:t>为他建造了宫殿</a:t>
            </a:r>
            <a:r>
              <a:rPr lang="en-US" dirty="0" smtClean="0"/>
              <a:t>,</a:t>
            </a:r>
            <a:r>
              <a:rPr lang="zh-CN" altLang="en-US" dirty="0" smtClean="0"/>
              <a:t>后来没多久就引发了</a:t>
            </a:r>
            <a:r>
              <a:rPr lang="en-US" dirty="0" smtClean="0"/>
              <a:t>“</a:t>
            </a:r>
            <a:r>
              <a:rPr lang="zh-CN" altLang="en-US" dirty="0" smtClean="0"/>
              <a:t>士争凑燕</a:t>
            </a:r>
            <a:r>
              <a:rPr lang="en-US" dirty="0" smtClean="0"/>
              <a:t>”</a:t>
            </a:r>
            <a:r>
              <a:rPr lang="zh-CN" altLang="en-US" dirty="0" smtClean="0"/>
              <a:t>的局面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再读诗歌</a:t>
            </a:r>
            <a:r>
              <a:rPr lang="en-US" dirty="0" smtClean="0"/>
              <a:t>,</a:t>
            </a:r>
            <a:r>
              <a:rPr lang="zh-CN" altLang="en-US" dirty="0" smtClean="0"/>
              <a:t>完成下图。</a:t>
            </a:r>
          </a:p>
          <a:p>
            <a:r>
              <a:rPr lang="zh-CN" altLang="en-US" dirty="0" smtClean="0"/>
              <a:t>登幽州台歌</a:t>
            </a:r>
            <a:r>
              <a:rPr lang="en-US" dirty="0" smtClean="0"/>
              <a:t>→</a:t>
            </a:r>
            <a:r>
              <a:rPr lang="zh-CN" altLang="en-US" dirty="0" smtClean="0"/>
              <a:t>生不逢时的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、怀才不遇的哀叹</a:t>
            </a:r>
          </a:p>
          <a:p>
            <a:r>
              <a:rPr lang="zh-CN" altLang="en-US" dirty="0" smtClean="0"/>
              <a:t>望岳</a:t>
            </a:r>
            <a:r>
              <a:rPr lang="en-US" dirty="0" smtClean="0"/>
              <a:t>→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的雄心壮志</a:t>
            </a:r>
          </a:p>
          <a:p>
            <a:r>
              <a:rPr lang="zh-CN" altLang="en-US" dirty="0" smtClean="0"/>
              <a:t>登飞来峰</a:t>
            </a:r>
            <a:r>
              <a:rPr lang="en-US" dirty="0" smtClean="0"/>
              <a:t>→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的政治勇气和决心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881686" y="2571720"/>
            <a:ext cx="2143140" cy="5715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惆怅之情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3881422" y="3786190"/>
            <a:ext cx="1571636" cy="5715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高瞻远瞩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2809852" y="3071810"/>
            <a:ext cx="321471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勇于攀登、傲视一切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14" grpId="0" build="p"/>
      <p:bldP spid="1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投奔</a:t>
            </a:r>
            <a:r>
              <a:rPr lang="zh-CN" altLang="en-US" dirty="0" smtClean="0"/>
              <a:t>而来的有魏国的军事家乐毅</a:t>
            </a:r>
            <a:r>
              <a:rPr lang="en-US" dirty="0" smtClean="0"/>
              <a:t>,</a:t>
            </a:r>
            <a:r>
              <a:rPr lang="zh-CN" altLang="en-US" dirty="0" smtClean="0"/>
              <a:t>有齐国的阴阳家邹衍</a:t>
            </a:r>
            <a:r>
              <a:rPr lang="en-US" dirty="0" smtClean="0"/>
              <a:t>,</a:t>
            </a:r>
            <a:r>
              <a:rPr lang="zh-CN" altLang="en-US" dirty="0" smtClean="0"/>
              <a:t>有赵国的游说家剧辛</a:t>
            </a:r>
            <a:r>
              <a:rPr lang="en-US" dirty="0" smtClean="0"/>
              <a:t>,</a:t>
            </a:r>
            <a:r>
              <a:rPr lang="zh-CN" altLang="en-US" dirty="0" smtClean="0"/>
              <a:t>等等。落后的燕国一下子便人才济济了。从此以后一个内外交困、满目疮痍的弱国</a:t>
            </a:r>
            <a:r>
              <a:rPr lang="en-US" dirty="0" smtClean="0"/>
              <a:t>,</a:t>
            </a:r>
            <a:r>
              <a:rPr lang="zh-CN" altLang="en-US" dirty="0" smtClean="0"/>
              <a:t>逐渐成为一个富裕兴旺的强国。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登到高处</a:t>
            </a:r>
            <a:r>
              <a:rPr lang="en-US" dirty="0" smtClean="0"/>
              <a:t>,</a:t>
            </a:r>
            <a:r>
              <a:rPr lang="zh-CN" altLang="en-US" dirty="0" smtClean="0"/>
              <a:t>面对开阔的景物</a:t>
            </a:r>
            <a:r>
              <a:rPr lang="en-US" dirty="0" smtClean="0"/>
              <a:t>,</a:t>
            </a:r>
            <a:r>
              <a:rPr lang="zh-CN" altLang="en-US" dirty="0" smtClean="0"/>
              <a:t>人的心胸会豁然开朗</a:t>
            </a:r>
            <a:r>
              <a:rPr lang="en-US" dirty="0" smtClean="0"/>
              <a:t>,</a:t>
            </a:r>
            <a:r>
              <a:rPr lang="zh-CN" altLang="en-US" dirty="0" smtClean="0"/>
              <a:t>于是便有了许多联想和想象</a:t>
            </a:r>
            <a:r>
              <a:rPr lang="en-US" dirty="0" smtClean="0"/>
              <a:t>,</a:t>
            </a:r>
            <a:r>
              <a:rPr lang="zh-CN" altLang="en-US" dirty="0" smtClean="0"/>
              <a:t>有的人还会悟出一些哲理。今天老师将和同学们一起学习几首和登高有关的古代诗歌</a:t>
            </a:r>
            <a:r>
              <a:rPr lang="en-US" dirty="0" smtClean="0"/>
              <a:t>,</a:t>
            </a:r>
            <a:r>
              <a:rPr lang="zh-CN" altLang="en-US" dirty="0" smtClean="0"/>
              <a:t>走进诗人的内心世界</a:t>
            </a:r>
            <a:r>
              <a:rPr lang="en-US" dirty="0" smtClean="0"/>
              <a:t>,</a:t>
            </a:r>
            <a:r>
              <a:rPr lang="zh-CN" altLang="en-US" dirty="0" smtClean="0"/>
              <a:t>领略中华古诗的魅力。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8700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陈子昂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代文学家。因曾任右拾遗</a:t>
            </a:r>
            <a:r>
              <a:rPr lang="en-US" dirty="0" smtClean="0"/>
              <a:t>,</a:t>
            </a:r>
            <a:r>
              <a:rPr lang="zh-CN" altLang="en-US" dirty="0" smtClean="0"/>
              <a:t>后世称陈拾遗。代表作有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登泽州城北楼宴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感遇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三十八首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杜甫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自号少陵野老。祖籍襄阳</a:t>
            </a:r>
            <a:r>
              <a:rPr lang="en-US" dirty="0" smtClean="0"/>
              <a:t>,</a:t>
            </a:r>
            <a:r>
              <a:rPr lang="zh-CN" altLang="en-US" dirty="0" smtClean="0"/>
              <a:t>河南巩县</a:t>
            </a:r>
            <a:r>
              <a:rPr lang="en-US" dirty="0" smtClean="0"/>
              <a:t>(</a:t>
            </a:r>
            <a:r>
              <a:rPr lang="zh-CN" altLang="en-US" dirty="0" smtClean="0"/>
              <a:t>今河南巩义</a:t>
            </a:r>
            <a:r>
              <a:rPr lang="en-US" dirty="0" smtClean="0"/>
              <a:t>)</a:t>
            </a:r>
            <a:r>
              <a:rPr lang="zh-CN" altLang="en-US" dirty="0" smtClean="0"/>
              <a:t>人。唐代伟大的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dirty="0" smtClean="0"/>
              <a:t>主义</a:t>
            </a:r>
            <a:r>
              <a:rPr lang="zh-CN" altLang="en-US" dirty="0" smtClean="0"/>
              <a:t>诗人</a:t>
            </a:r>
            <a:r>
              <a:rPr lang="en-US" dirty="0" smtClean="0"/>
              <a:t>,</a:t>
            </a:r>
            <a:r>
              <a:rPr lang="zh-CN" altLang="en-US" dirty="0" smtClean="0"/>
              <a:t>与李白合称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。杜甫在中国古典诗歌中的影响非常深远</a:t>
            </a:r>
            <a:r>
              <a:rPr lang="en-US" dirty="0" smtClean="0"/>
              <a:t>,</a:t>
            </a:r>
            <a:r>
              <a:rPr lang="zh-CN" altLang="en-US" dirty="0" smtClean="0"/>
              <a:t>被后人称为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en-US" dirty="0" smtClean="0"/>
              <a:t>”,</a:t>
            </a:r>
            <a:r>
              <a:rPr lang="zh-CN" altLang="en-US" dirty="0" smtClean="0"/>
              <a:t>他的诗被称为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。后世称其杜拾遗、杜工部</a:t>
            </a:r>
            <a:r>
              <a:rPr lang="en-US" dirty="0" smtClean="0"/>
              <a:t>,</a:t>
            </a:r>
            <a:r>
              <a:rPr lang="zh-CN" altLang="en-US" dirty="0" smtClean="0"/>
              <a:t>也称他杜少陵、杜草堂。杜甫创作了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春望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北征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三吏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三别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等名作。</a:t>
            </a:r>
            <a:r>
              <a:rPr lang="en-US" dirty="0" smtClean="0"/>
              <a:t>  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238480" y="1714488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伯玉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452926" y="1714488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陈子昂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96594" y="1386099"/>
            <a:ext cx="1396312" cy="1900025"/>
          </a:xfrm>
          <a:prstGeom prst="rect">
            <a:avLst/>
          </a:prstGeom>
        </p:spPr>
      </p:pic>
      <p:pic>
        <p:nvPicPr>
          <p:cNvPr id="11" name="杜甫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5978" y="3786190"/>
            <a:ext cx="1407938" cy="1699366"/>
          </a:xfrm>
          <a:prstGeom prst="rect">
            <a:avLst/>
          </a:prstGeom>
        </p:spPr>
      </p:pic>
      <p:sp>
        <p:nvSpPr>
          <p:cNvPr id="12" name="文本占位符 2"/>
          <p:cNvSpPr txBox="1">
            <a:spLocks/>
          </p:cNvSpPr>
          <p:nvPr/>
        </p:nvSpPr>
        <p:spPr>
          <a:xfrm>
            <a:off x="2809852" y="2928934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子美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381488" y="3571876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现实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953520" y="3571876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李杜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9167834" y="421481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诗圣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3809984" y="485776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诗史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9715568" cy="1857388"/>
          </a:xfrm>
        </p:spPr>
        <p:txBody>
          <a:bodyPr/>
          <a:lstStyle/>
          <a:p>
            <a:endParaRPr lang="en-US" dirty="0" smtClean="0"/>
          </a:p>
          <a:p>
            <a:r>
              <a:rPr lang="zh-CN" altLang="en-US" dirty="0" smtClean="0"/>
              <a:t>王安石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号半山</a:t>
            </a:r>
            <a:r>
              <a:rPr lang="en-US" dirty="0" smtClean="0"/>
              <a:t>,</a:t>
            </a:r>
            <a:r>
              <a:rPr lang="zh-CN" altLang="en-US" dirty="0" smtClean="0"/>
              <a:t>临川</a:t>
            </a:r>
            <a:r>
              <a:rPr lang="en-US" dirty="0" smtClean="0"/>
              <a:t>(</a:t>
            </a:r>
            <a:r>
              <a:rPr lang="zh-CN" altLang="en-US" dirty="0" smtClean="0"/>
              <a:t>今江西抚州市临川区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朝代</a:t>
            </a:r>
            <a:r>
              <a:rPr lang="en-US" dirty="0" smtClean="0"/>
              <a:t>)</a:t>
            </a:r>
            <a:r>
              <a:rPr lang="zh-CN" altLang="en-US" dirty="0" smtClean="0"/>
              <a:t>著名的思想家、政治家、文学家、改革家。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095604" y="1714488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介甫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952464" y="2285992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北宋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7" name="王安石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604072" y="1643050"/>
            <a:ext cx="1349844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怆然</a:t>
            </a:r>
            <a:r>
              <a:rPr lang="en-US" dirty="0" smtClean="0"/>
              <a:t>(		    )		</a:t>
            </a:r>
            <a:r>
              <a:rPr lang="zh-CN" altLang="en-US" dirty="0" smtClean="0"/>
              <a:t>决</a:t>
            </a:r>
            <a:r>
              <a:rPr lang="zh-CN" altLang="en-US" dirty="0" smtClean="0"/>
              <a:t>眦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452662" y="1785926"/>
            <a:ext cx="1714512" cy="714380"/>
          </a:xfrm>
        </p:spPr>
        <p:txBody>
          <a:bodyPr/>
          <a:lstStyle/>
          <a:p>
            <a:pPr indent="0"/>
            <a:r>
              <a:rPr lang="en-US" dirty="0" err="1" smtClean="0"/>
              <a:t>chuànɡ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667504" y="1785926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46602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81686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默写描写自然景色的诗句</a:t>
            </a:r>
            <a:r>
              <a:rPr lang="en-US" dirty="0" smtClean="0"/>
              <a:t>,</a:t>
            </a:r>
            <a:r>
              <a:rPr lang="zh-CN" altLang="en-US" dirty="0" smtClean="0"/>
              <a:t>并写明作者、出处。</a:t>
            </a:r>
          </a:p>
          <a:p>
            <a:r>
              <a:rPr lang="zh-CN" altLang="en-US" dirty="0" smtClean="0"/>
              <a:t>千山鸟飞绝</a:t>
            </a:r>
            <a:r>
              <a:rPr lang="en-US" dirty="0" smtClean="0"/>
              <a:t>,</a:t>
            </a:r>
            <a:r>
              <a:rPr lang="zh-CN" altLang="en-US" dirty="0" smtClean="0"/>
              <a:t>万径人踪灭。</a:t>
            </a:r>
            <a:r>
              <a:rPr lang="en-US" dirty="0" smtClean="0"/>
              <a:t>(			  )</a:t>
            </a:r>
            <a:endParaRPr lang="zh-CN" altLang="en-US" dirty="0" smtClean="0"/>
          </a:p>
          <a:p>
            <a:r>
              <a:rPr lang="zh-CN" altLang="en-US" dirty="0" smtClean="0"/>
              <a:t>白日依山尽</a:t>
            </a:r>
            <a:r>
              <a:rPr lang="en-US" dirty="0" smtClean="0"/>
              <a:t>,</a:t>
            </a:r>
            <a:r>
              <a:rPr lang="zh-CN" altLang="en-US" dirty="0" smtClean="0"/>
              <a:t>黄河入海流。</a:t>
            </a:r>
            <a:r>
              <a:rPr lang="en-US" dirty="0" smtClean="0"/>
              <a:t>(				)</a:t>
            </a:r>
            <a:endParaRPr lang="zh-CN" altLang="en-US" dirty="0" smtClean="0"/>
          </a:p>
          <a:p>
            <a:r>
              <a:rPr lang="zh-CN" altLang="en-US" dirty="0" smtClean="0"/>
              <a:t>日出江花红胜火</a:t>
            </a:r>
            <a:r>
              <a:rPr lang="en-US" dirty="0" smtClean="0"/>
              <a:t>,</a:t>
            </a:r>
            <a:r>
              <a:rPr lang="zh-CN" altLang="en-US" dirty="0" smtClean="0"/>
              <a:t>春来江水绿如蓝。</a:t>
            </a:r>
            <a:r>
              <a:rPr lang="en-US" dirty="0" smtClean="0"/>
              <a:t>(				)</a:t>
            </a:r>
            <a:endParaRPr lang="zh-CN" altLang="en-US" dirty="0" smtClean="0"/>
          </a:p>
          <a:p>
            <a:r>
              <a:rPr lang="zh-CN" altLang="en-US" dirty="0" smtClean="0"/>
              <a:t>孤舟蓑笠翁</a:t>
            </a:r>
            <a:r>
              <a:rPr lang="en-US" dirty="0" smtClean="0"/>
              <a:t>,</a:t>
            </a:r>
            <a:r>
              <a:rPr lang="zh-CN" altLang="en-US" dirty="0" smtClean="0"/>
              <a:t>独钓寒江雪。</a:t>
            </a:r>
            <a:r>
              <a:rPr lang="en-US" dirty="0" smtClean="0"/>
              <a:t>(			</a:t>
            </a:r>
            <a:r>
              <a:rPr lang="en-US" altLang="zh-CN" dirty="0" smtClean="0"/>
              <a:t>	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881686" y="1785926"/>
            <a:ext cx="300039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柳宗元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江雪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318352" y="3071810"/>
            <a:ext cx="349255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白居易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忆江南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024562" y="2428868"/>
            <a:ext cx="364333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王之涣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登鹳雀楼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246782" y="3714752"/>
            <a:ext cx="342111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柳宗元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江雪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5" grpId="0" build="p"/>
      <p:bldP spid="10" grpId="0" build="p"/>
      <p:bldP spid="11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</TotalTime>
  <Words>2003</Words>
  <Application>Microsoft Office PowerPoint</Application>
  <PresentationFormat>自定义</PresentationFormat>
  <Paragraphs>147</Paragraphs>
  <Slides>32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636</cp:revision>
  <dcterms:created xsi:type="dcterms:W3CDTF">2017-02-11T06:33:00Z</dcterms:created>
  <dcterms:modified xsi:type="dcterms:W3CDTF">2019-12-14T11:51:41Z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