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Default Extension="png" ContentType="image/png"/>
  <Override PartName="/ppt/slideLayouts/slideLayout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 id="2147483673" r:id="rId2"/>
  </p:sldMasterIdLst>
  <p:notesMasterIdLst>
    <p:notesMasterId r:id="rId29"/>
  </p:notesMasterIdLst>
  <p:handoutMasterIdLst>
    <p:handoutMasterId r:id="rId30"/>
  </p:handoutMasterIdLst>
  <p:sldIdLst>
    <p:sldId id="371" r:id="rId3"/>
    <p:sldId id="429" r:id="rId4"/>
    <p:sldId id="444" r:id="rId5"/>
    <p:sldId id="428" r:id="rId6"/>
    <p:sldId id="445" r:id="rId7"/>
    <p:sldId id="443" r:id="rId8"/>
    <p:sldId id="477" r:id="rId9"/>
    <p:sldId id="524" r:id="rId10"/>
    <p:sldId id="397" r:id="rId11"/>
    <p:sldId id="511" r:id="rId12"/>
    <p:sldId id="521" r:id="rId13"/>
    <p:sldId id="494" r:id="rId14"/>
    <p:sldId id="495" r:id="rId15"/>
    <p:sldId id="533" r:id="rId16"/>
    <p:sldId id="526" r:id="rId17"/>
    <p:sldId id="465" r:id="rId18"/>
    <p:sldId id="534" r:id="rId19"/>
    <p:sldId id="535" r:id="rId20"/>
    <p:sldId id="536" r:id="rId21"/>
    <p:sldId id="500" r:id="rId22"/>
    <p:sldId id="501" r:id="rId23"/>
    <p:sldId id="527" r:id="rId24"/>
    <p:sldId id="528" r:id="rId25"/>
    <p:sldId id="516" r:id="rId26"/>
    <p:sldId id="476" r:id="rId27"/>
    <p:sldId id="395" r:id="rId28"/>
  </p:sldIdLst>
  <p:sldSz cx="12192000" cy="6858000"/>
  <p:notesSz cx="6858000" cy="9144000"/>
  <p:defaultTextStyle>
    <a:defPPr>
      <a:defRPr lang="zh-CN"/>
    </a:defPPr>
    <a:lvl1pPr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1pPr>
    <a:lvl2pPr marL="457200"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2pPr>
    <a:lvl3pPr marL="914400"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3pPr>
    <a:lvl4pPr marL="1371600"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4pPr>
    <a:lvl5pPr marL="1828800"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5pPr>
    <a:lvl6pPr marL="2286000" algn="l" defTabSz="914400" rtl="0" eaLnBrk="1" latinLnBrk="0" hangingPunct="1">
      <a:defRPr sz="2200" b="1" kern="1200">
        <a:solidFill>
          <a:srgbClr val="000000"/>
        </a:solidFill>
        <a:latin typeface="Times New Roman" pitchFamily="18" charset="0"/>
        <a:ea typeface="微软雅黑" pitchFamily="34" charset="-122"/>
        <a:cs typeface="+mn-cs"/>
      </a:defRPr>
    </a:lvl6pPr>
    <a:lvl7pPr marL="2743200" algn="l" defTabSz="914400" rtl="0" eaLnBrk="1" latinLnBrk="0" hangingPunct="1">
      <a:defRPr sz="2200" b="1" kern="1200">
        <a:solidFill>
          <a:srgbClr val="000000"/>
        </a:solidFill>
        <a:latin typeface="Times New Roman" pitchFamily="18" charset="0"/>
        <a:ea typeface="微软雅黑" pitchFamily="34" charset="-122"/>
        <a:cs typeface="+mn-cs"/>
      </a:defRPr>
    </a:lvl7pPr>
    <a:lvl8pPr marL="3200400" algn="l" defTabSz="914400" rtl="0" eaLnBrk="1" latinLnBrk="0" hangingPunct="1">
      <a:defRPr sz="2200" b="1" kern="1200">
        <a:solidFill>
          <a:srgbClr val="000000"/>
        </a:solidFill>
        <a:latin typeface="Times New Roman" pitchFamily="18" charset="0"/>
        <a:ea typeface="微软雅黑" pitchFamily="34" charset="-122"/>
        <a:cs typeface="+mn-cs"/>
      </a:defRPr>
    </a:lvl8pPr>
    <a:lvl9pPr marL="3657600" algn="l" defTabSz="914400" rtl="0" eaLnBrk="1" latinLnBrk="0" hangingPunct="1">
      <a:defRPr sz="2200" b="1" kern="1200">
        <a:solidFill>
          <a:srgbClr val="000000"/>
        </a:solidFill>
        <a:latin typeface="Times New Roman" pitchFamily="18" charset="0"/>
        <a:ea typeface="微软雅黑" pitchFamily="34" charset="-122"/>
        <a:cs typeface="+mn-cs"/>
      </a:defRPr>
    </a:lvl9pPr>
  </p:defaultTextStyle>
  <p:extLst>
    <p:ext uri="{EFAFB233-063F-42B5-8137-9DF3F51BA10A}">
      <p15:sldGuideLst xmlns="" xmlns:p15="http://schemas.microsoft.com/office/powerpoint/2012/main">
        <p15:guide id="1" orient="horz" pos="2205">
          <p15:clr>
            <a:srgbClr val="A4A3A4"/>
          </p15:clr>
        </p15:guide>
        <p15:guide id="2" pos="384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srgbClr val="FF0000"/>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0000FF"/>
    <a:srgbClr val="FFFFFF"/>
    <a:srgbClr val="B608C8"/>
    <a:srgbClr val="EE8012"/>
    <a:srgbClr val="EB9415"/>
    <a:srgbClr val="35CBC4"/>
    <a:srgbClr val="558335"/>
    <a:srgbClr val="EB6FC8"/>
    <a:srgbClr val="000000"/>
    <a:srgbClr val="C9C9C9"/>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8603FDC-E32A-4AB5-989C-0864C3EAD2B8}" styleName="主题样式 2 - 强调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DF18680-E054-41AD-8BC1-D1AEF772440D}" styleName="中度样式 2 - 强调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2088" autoAdjust="0"/>
    <p:restoredTop sz="97536" autoAdjust="0"/>
  </p:normalViewPr>
  <p:slideViewPr>
    <p:cSldViewPr>
      <p:cViewPr>
        <p:scale>
          <a:sx n="40" d="100"/>
          <a:sy n="40" d="100"/>
        </p:scale>
        <p:origin x="-276" y="-492"/>
      </p:cViewPr>
      <p:guideLst>
        <p:guide orient="horz" pos="2205"/>
        <p:guide pos="3840"/>
      </p:guideLst>
    </p:cSldViewPr>
  </p:slideViewPr>
  <p:notesTextViewPr>
    <p:cViewPr>
      <p:scale>
        <a:sx n="100" d="100"/>
        <a:sy n="100" d="100"/>
      </p:scale>
      <p:origin x="0" y="0"/>
    </p:cViewPr>
  </p:notesTextViewPr>
  <p:notesViewPr>
    <p:cSldViewPr>
      <p:cViewPr varScale="1">
        <p:scale>
          <a:sx n="41" d="100"/>
          <a:sy n="41" d="100"/>
        </p:scale>
        <p:origin x="-1782" y="-114"/>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b="0" smtClean="0">
                <a:solidFill>
                  <a:schemeClr val="tx1"/>
                </a:solidFill>
                <a:latin typeface="+mn-lt"/>
                <a:ea typeface="+mn-ea"/>
              </a:defRPr>
            </a:lvl1pPr>
          </a:lstStyle>
          <a:p>
            <a:pPr>
              <a:defRPr/>
            </a:pPr>
            <a:fld id="{367A1F79-9674-45EB-B8A6-1351A6753A23}" type="datetimeFigureOut">
              <a:rPr lang="zh-CN" altLang="en-US"/>
              <a:pPr>
                <a:defRPr/>
              </a:pPr>
              <a:t>2019/12/15</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b="0">
                <a:solidFill>
                  <a:schemeClr val="tx1"/>
                </a:solidFill>
                <a:latin typeface="+mn-lt"/>
                <a:ea typeface="+mn-ea"/>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b="0" smtClean="0">
                <a:solidFill>
                  <a:schemeClr val="tx1"/>
                </a:solidFill>
                <a:latin typeface="+mn-lt"/>
                <a:ea typeface="+mn-ea"/>
              </a:defRPr>
            </a:lvl1pPr>
          </a:lstStyle>
          <a:p>
            <a:pPr>
              <a:defRPr/>
            </a:pPr>
            <a:fld id="{74A824B8-E200-4359-8853-E0F6A88E97BD}"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fontAlgn="auto">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fontAlgn="auto">
              <a:spcBef>
                <a:spcPts val="0"/>
              </a:spcBef>
              <a:spcAft>
                <a:spcPts val="0"/>
              </a:spcAft>
              <a:defRPr sz="1200" b="0" smtClean="0">
                <a:solidFill>
                  <a:schemeClr val="tx1"/>
                </a:solidFill>
                <a:latin typeface="+mn-lt"/>
                <a:ea typeface="+mn-ea"/>
              </a:defRPr>
            </a:lvl1pPr>
          </a:lstStyle>
          <a:p>
            <a:pPr>
              <a:defRPr/>
            </a:pPr>
            <a:fld id="{A6695BAE-1F34-42A7-8D3E-D1B8CD91B1BA}" type="datetimeFigureOut">
              <a:rPr lang="zh-CN" altLang="en-US"/>
              <a:pPr>
                <a:defRPr/>
              </a:pPr>
              <a:t>2019/12/15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fontAlgn="auto">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fontAlgn="auto">
              <a:spcBef>
                <a:spcPts val="0"/>
              </a:spcBef>
              <a:spcAft>
                <a:spcPts val="0"/>
              </a:spcAft>
              <a:defRPr sz="1200" b="0" smtClean="0">
                <a:solidFill>
                  <a:schemeClr val="tx1"/>
                </a:solidFill>
                <a:latin typeface="+mn-lt"/>
                <a:ea typeface="+mn-ea"/>
              </a:defRPr>
            </a:lvl1pPr>
          </a:lstStyle>
          <a:p>
            <a:pPr>
              <a:defRPr/>
            </a:pPr>
            <a:fld id="{751922F9-717D-48C6-9265-54BFA63D79C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751922F9-717D-48C6-9265-54BFA63D79CE}" type="slidenum">
              <a:rPr lang="zh-CN" altLang="en-US" smtClean="0"/>
              <a:pPr>
                <a:defRPr/>
              </a:pPr>
              <a:t>6</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幻灯片图像占位符 1"/>
          <p:cNvSpPr>
            <a:spLocks noGrp="1" noRot="1" noChangeAspect="1" noTextEdit="1"/>
          </p:cNvSpPr>
          <p:nvPr>
            <p:ph type="sldImg"/>
          </p:nvPr>
        </p:nvSpPr>
        <p:spPr bwMode="auto">
          <a:noFill/>
          <a:ln>
            <a:solidFill>
              <a:srgbClr val="000000"/>
            </a:solidFill>
            <a:miter lim="800000"/>
            <a:headEnd/>
            <a:tailEnd/>
          </a:ln>
        </p:spPr>
      </p:sp>
      <p:sp>
        <p:nvSpPr>
          <p:cNvPr id="86019"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a:p>
        </p:txBody>
      </p:sp>
      <p:sp>
        <p:nvSpPr>
          <p:cNvPr id="86020"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4CAB7FD-21D3-41BA-B92E-E96B567A9861}" type="slidenum">
              <a:rPr lang="zh-CN" altLang="en-US"/>
              <a:pPr fontAlgn="base">
                <a:spcBef>
                  <a:spcPct val="0"/>
                </a:spcBef>
                <a:spcAft>
                  <a:spcPct val="0"/>
                </a:spcAft>
              </a:pPr>
              <a:t>26</a:t>
            </a:fld>
            <a:endParaRPr lang="en-US" altLang="zh-CN"/>
          </a:p>
        </p:txBody>
      </p:sp>
    </p:spTree>
    <p:extLst>
      <p:ext uri="{BB962C8B-B14F-4D97-AF65-F5344CB8AC3E}">
        <p14:creationId xmlns="" xmlns:p14="http://schemas.microsoft.com/office/powerpoint/2010/main" val="35392880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spd="slow"/>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标题幻灯片">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11489047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学习目标">
    <p:spTree>
      <p:nvGrpSpPr>
        <p:cNvPr id="1" name=""/>
        <p:cNvGrpSpPr/>
        <p:nvPr/>
      </p:nvGrpSpPr>
      <p:grpSpPr>
        <a:xfrm>
          <a:off x="0" y="0"/>
          <a:ext cx="0" cy="0"/>
          <a:chOff x="0" y="0"/>
          <a:chExt cx="0" cy="0"/>
        </a:xfrm>
      </p:grpSpPr>
      <p:sp>
        <p:nvSpPr>
          <p:cNvPr id="3" name="文本占位符 2">
            <a:extLst>
              <a:ext uri="{FF2B5EF4-FFF2-40B4-BE49-F238E27FC236}">
                <a16:creationId xmlns="" xmlns:a16="http://schemas.microsoft.com/office/drawing/2014/main" id="{6AB94056-D083-4FA4-BDFC-94B0CDBF2131}"/>
              </a:ext>
            </a:extLst>
          </p:cNvPr>
          <p:cNvSpPr>
            <a:spLocks noGrp="1"/>
          </p:cNvSpPr>
          <p:nvPr>
            <p:ph type="body" sz="quarter" idx="10"/>
          </p:nvPr>
        </p:nvSpPr>
        <p:spPr>
          <a:xfrm>
            <a:off x="666712" y="1571612"/>
            <a:ext cx="10930014" cy="4643470"/>
          </a:xfrm>
          <a:prstGeom prst="round2SameRect">
            <a:avLst/>
          </a:prstGeom>
          <a:ln/>
        </p:spPr>
        <p:style>
          <a:lnRef idx="2">
            <a:schemeClr val="dk1"/>
          </a:lnRef>
          <a:fillRef idx="1">
            <a:schemeClr val="lt1"/>
          </a:fillRef>
          <a:effectRef idx="0">
            <a:schemeClr val="dk1"/>
          </a:effectRef>
          <a:fontRef idx="none"/>
        </p:style>
        <p:txBody>
          <a:bodyPr/>
          <a:lstStyle>
            <a:lvl1pPr marL="0" indent="720000" hangingPunct="0">
              <a:lnSpc>
                <a:spcPct val="150000"/>
              </a:lnSpc>
              <a:spcBef>
                <a:spcPts val="0"/>
              </a:spcBef>
              <a:buFontTx/>
              <a:buNone/>
              <a:defRPr sz="2800" baseline="0">
                <a:effectLst/>
                <a:latin typeface="华文细黑" pitchFamily="2" charset="-122"/>
                <a:ea typeface="华文细黑" pitchFamily="2" charset="-122"/>
              </a:defRPr>
            </a:lvl1pPr>
          </a:lstStyle>
          <a:p>
            <a:pPr lvl="0"/>
            <a:r>
              <a:rPr lang="zh-CN" altLang="en-US" dirty="0"/>
              <a:t>单击此处编辑母版文本样式</a:t>
            </a:r>
          </a:p>
        </p:txBody>
      </p:sp>
      <p:sp>
        <p:nvSpPr>
          <p:cNvPr id="4" name="下箭头标注 3"/>
          <p:cNvSpPr/>
          <p:nvPr userDrawn="1"/>
        </p:nvSpPr>
        <p:spPr>
          <a:xfrm>
            <a:off x="881026" y="785794"/>
            <a:ext cx="2071702" cy="801529"/>
          </a:xfrm>
          <a:prstGeom prst="downArrowCallout">
            <a:avLst/>
          </a:prstGeom>
          <a:solidFill>
            <a:schemeClr val="accent1">
              <a:lumMod val="75000"/>
            </a:schemeClr>
          </a:solidFill>
        </p:spPr>
        <p:txBody>
          <a:bodyPr wrap="square">
            <a:spAutoFit/>
          </a:bodyPr>
          <a:lstStyle/>
          <a:p>
            <a:pPr algn="ctr"/>
            <a:r>
              <a:rPr lang="zh-CN" altLang="en-US" sz="2800" dirty="0" smtClean="0">
                <a:solidFill>
                  <a:srgbClr val="FFFFFF"/>
                </a:solidFill>
                <a:effectLst>
                  <a:outerShdw blurRad="38100" dist="38100" dir="2700000" algn="tl">
                    <a:srgbClr val="000000">
                      <a:alpha val="43137"/>
                    </a:srgbClr>
                  </a:outerShdw>
                </a:effectLst>
              </a:rPr>
              <a:t>学习目标</a:t>
            </a:r>
            <a:endParaRPr lang="zh-CN" altLang="en-US" sz="2800" dirty="0">
              <a:solidFill>
                <a:srgbClr val="FFFFFF"/>
              </a:solidFill>
              <a:effectLst>
                <a:outerShdw blurRad="38100" dist="38100" dir="2700000" algn="tl">
                  <a:srgbClr val="000000">
                    <a:alpha val="43137"/>
                  </a:srgbClr>
                </a:outerShdw>
              </a:effectLst>
            </a:endParaRPr>
          </a:p>
        </p:txBody>
      </p:sp>
      <p:sp>
        <p:nvSpPr>
          <p:cNvPr id="5" name="文本占位符 2">
            <a:extLst>
              <a:ext uri="{FF2B5EF4-FFF2-40B4-BE49-F238E27FC236}">
                <a16:creationId xmlns="" xmlns:a16="http://schemas.microsoft.com/office/drawing/2014/main" id="{6AB94056-D083-4FA4-BDFC-94B0CDBF2131}"/>
              </a:ext>
            </a:extLst>
          </p:cNvPr>
          <p:cNvSpPr>
            <a:spLocks noGrp="1"/>
          </p:cNvSpPr>
          <p:nvPr>
            <p:ph type="body" sz="quarter" idx="11"/>
          </p:nvPr>
        </p:nvSpPr>
        <p:spPr>
          <a:xfrm>
            <a:off x="881026" y="4214818"/>
            <a:ext cx="10358510" cy="857256"/>
          </a:xfrm>
          <a:prstGeom prst="rect">
            <a:avLst/>
          </a:prstGeom>
        </p:spPr>
        <p:txBody>
          <a:bodyPr/>
          <a:lstStyle>
            <a:lvl1pPr marL="0" indent="720000" hangingPunct="0">
              <a:lnSpc>
                <a:spcPct val="150000"/>
              </a:lnSpc>
              <a:spcBef>
                <a:spcPts val="0"/>
              </a:spcBef>
              <a:buFontTx/>
              <a:buNone/>
              <a:defRPr sz="2800" b="0"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extLst>
      <p:ext uri="{BB962C8B-B14F-4D97-AF65-F5344CB8AC3E}">
        <p14:creationId xmlns="" xmlns:p14="http://schemas.microsoft.com/office/powerpoint/2010/main" val="189791275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无标题">
    <p:spTree>
      <p:nvGrpSpPr>
        <p:cNvPr id="1" name=""/>
        <p:cNvGrpSpPr/>
        <p:nvPr/>
      </p:nvGrpSpPr>
      <p:grpSpPr>
        <a:xfrm>
          <a:off x="0" y="0"/>
          <a:ext cx="0" cy="0"/>
          <a:chOff x="0" y="0"/>
          <a:chExt cx="0" cy="0"/>
        </a:xfrm>
      </p:grpSpPr>
      <p:sp>
        <p:nvSpPr>
          <p:cNvPr id="3" name="文本占位符 2">
            <a:extLst>
              <a:ext uri="{FF2B5EF4-FFF2-40B4-BE49-F238E27FC236}">
                <a16:creationId xmlns="" xmlns:a16="http://schemas.microsoft.com/office/drawing/2014/main" id="{6AB94056-D083-4FA4-BDFC-94B0CDBF2131}"/>
              </a:ext>
            </a:extLst>
          </p:cNvPr>
          <p:cNvSpPr>
            <a:spLocks noGrp="1"/>
          </p:cNvSpPr>
          <p:nvPr>
            <p:ph type="body" sz="quarter" idx="10"/>
          </p:nvPr>
        </p:nvSpPr>
        <p:spPr>
          <a:xfrm>
            <a:off x="881026" y="1142984"/>
            <a:ext cx="10358510" cy="785818"/>
          </a:xfrm>
          <a:prstGeom prst="rect">
            <a:avLst/>
          </a:prstGeom>
        </p:spPr>
        <p:txBody>
          <a:bodyPr/>
          <a:lstStyle>
            <a:lvl1pPr marL="0" indent="720000" hangingPunct="0">
              <a:lnSpc>
                <a:spcPct val="150000"/>
              </a:lnSpc>
              <a:spcBef>
                <a:spcPts val="0"/>
              </a:spcBef>
              <a:buFontTx/>
              <a:buNone/>
              <a:defRPr sz="2800" baseline="0">
                <a:solidFill>
                  <a:srgbClr val="0000FF"/>
                </a:solidFill>
                <a:latin typeface="黑体" pitchFamily="49" charset="-122"/>
                <a:ea typeface="黑体" pitchFamily="49" charset="-122"/>
              </a:defRPr>
            </a:lvl1pPr>
          </a:lstStyle>
          <a:p>
            <a:pPr lvl="0"/>
            <a:r>
              <a:rPr lang="zh-CN" altLang="en-US" dirty="0"/>
              <a:t>单击此处编辑母版文本样式</a:t>
            </a:r>
          </a:p>
        </p:txBody>
      </p:sp>
      <p:sp>
        <p:nvSpPr>
          <p:cNvPr id="4" name="文本占位符 2">
            <a:extLst>
              <a:ext uri="{FF2B5EF4-FFF2-40B4-BE49-F238E27FC236}">
                <a16:creationId xmlns="" xmlns:a16="http://schemas.microsoft.com/office/drawing/2014/main" id="{6AB94056-D083-4FA4-BDFC-94B0CDBF2131}"/>
              </a:ext>
            </a:extLst>
          </p:cNvPr>
          <p:cNvSpPr>
            <a:spLocks noGrp="1"/>
          </p:cNvSpPr>
          <p:nvPr>
            <p:ph type="body" sz="quarter" idx="11"/>
          </p:nvPr>
        </p:nvSpPr>
        <p:spPr>
          <a:xfrm>
            <a:off x="881026" y="1785926"/>
            <a:ext cx="10358510" cy="1857388"/>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无标题">
    <p:spTree>
      <p:nvGrpSpPr>
        <p:cNvPr id="1" name=""/>
        <p:cNvGrpSpPr/>
        <p:nvPr/>
      </p:nvGrpSpPr>
      <p:grpSpPr>
        <a:xfrm>
          <a:off x="0" y="0"/>
          <a:ext cx="0" cy="0"/>
          <a:chOff x="0" y="0"/>
          <a:chExt cx="0" cy="0"/>
        </a:xfrm>
      </p:grpSpPr>
      <p:sp>
        <p:nvSpPr>
          <p:cNvPr id="3" name="文本占位符 2">
            <a:extLst>
              <a:ext uri="{FF2B5EF4-FFF2-40B4-BE49-F238E27FC236}">
                <a16:creationId xmlns="" xmlns:a16="http://schemas.microsoft.com/office/drawing/2014/main" id="{6AB94056-D083-4FA4-BDFC-94B0CDBF2131}"/>
              </a:ext>
            </a:extLst>
          </p:cNvPr>
          <p:cNvSpPr>
            <a:spLocks noGrp="1"/>
          </p:cNvSpPr>
          <p:nvPr>
            <p:ph type="body" sz="quarter" idx="10"/>
          </p:nvPr>
        </p:nvSpPr>
        <p:spPr>
          <a:xfrm>
            <a:off x="881026" y="1142984"/>
            <a:ext cx="10358510" cy="785818"/>
          </a:xfrm>
          <a:prstGeom prst="rect">
            <a:avLst/>
          </a:prstGeom>
        </p:spPr>
        <p:txBody>
          <a:bodyPr/>
          <a:lstStyle>
            <a:lvl1pPr marL="0" indent="720000" hangingPunct="0">
              <a:lnSpc>
                <a:spcPct val="150000"/>
              </a:lnSpc>
              <a:spcBef>
                <a:spcPts val="0"/>
              </a:spcBef>
              <a:buFontTx/>
              <a:buNone/>
              <a:defRPr sz="2800" baseline="0">
                <a:solidFill>
                  <a:srgbClr val="0000FF"/>
                </a:solidFill>
                <a:latin typeface="黑体" pitchFamily="49" charset="-122"/>
                <a:ea typeface="黑体" pitchFamily="49" charset="-122"/>
              </a:defRPr>
            </a:lvl1pPr>
          </a:lstStyle>
          <a:p>
            <a:pPr lvl="0"/>
            <a:r>
              <a:rPr lang="zh-CN" altLang="en-US" dirty="0"/>
              <a:t>单击此处编辑母版文本样式</a:t>
            </a:r>
          </a:p>
        </p:txBody>
      </p:sp>
      <p:sp>
        <p:nvSpPr>
          <p:cNvPr id="4" name="文本占位符 2">
            <a:extLst>
              <a:ext uri="{FF2B5EF4-FFF2-40B4-BE49-F238E27FC236}">
                <a16:creationId xmlns="" xmlns:a16="http://schemas.microsoft.com/office/drawing/2014/main" id="{6AB94056-D083-4FA4-BDFC-94B0CDBF2131}"/>
              </a:ext>
            </a:extLst>
          </p:cNvPr>
          <p:cNvSpPr>
            <a:spLocks noGrp="1"/>
          </p:cNvSpPr>
          <p:nvPr>
            <p:ph type="body" sz="quarter" idx="11"/>
          </p:nvPr>
        </p:nvSpPr>
        <p:spPr>
          <a:xfrm>
            <a:off x="881026" y="1785926"/>
            <a:ext cx="10358510" cy="1857388"/>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
        <p:nvSpPr>
          <p:cNvPr id="5" name="文本占位符 2">
            <a:extLst>
              <a:ext uri="{FF2B5EF4-FFF2-40B4-BE49-F238E27FC236}">
                <a16:creationId xmlns="" xmlns:a16="http://schemas.microsoft.com/office/drawing/2014/main" id="{6AB94056-D083-4FA4-BDFC-94B0CDBF2131}"/>
              </a:ext>
            </a:extLst>
          </p:cNvPr>
          <p:cNvSpPr>
            <a:spLocks noGrp="1"/>
          </p:cNvSpPr>
          <p:nvPr>
            <p:ph type="body" sz="quarter" idx="12"/>
          </p:nvPr>
        </p:nvSpPr>
        <p:spPr>
          <a:xfrm>
            <a:off x="881026" y="2714620"/>
            <a:ext cx="10358510" cy="1857388"/>
          </a:xfrm>
          <a:prstGeom prst="rect">
            <a:avLst/>
          </a:prstGeom>
        </p:spPr>
        <p:txBody>
          <a:bodyPr/>
          <a:lstStyle>
            <a:lvl1pPr marL="0" indent="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预习导学">
    <p:spTree>
      <p:nvGrpSpPr>
        <p:cNvPr id="1" name=""/>
        <p:cNvGrpSpPr/>
        <p:nvPr/>
      </p:nvGrpSpPr>
      <p:grpSpPr>
        <a:xfrm>
          <a:off x="0" y="0"/>
          <a:ext cx="0" cy="0"/>
          <a:chOff x="0" y="0"/>
          <a:chExt cx="0" cy="0"/>
        </a:xfrm>
      </p:grpSpPr>
      <p:sp>
        <p:nvSpPr>
          <p:cNvPr id="3" name="文本占位符 2">
            <a:extLst>
              <a:ext uri="{FF2B5EF4-FFF2-40B4-BE49-F238E27FC236}">
                <a16:creationId xmlns="" xmlns:a16="http://schemas.microsoft.com/office/drawing/2014/main" id="{6AB94056-D083-4FA4-BDFC-94B0CDBF2131}"/>
              </a:ext>
            </a:extLst>
          </p:cNvPr>
          <p:cNvSpPr>
            <a:spLocks noGrp="1"/>
          </p:cNvSpPr>
          <p:nvPr>
            <p:ph type="body" sz="quarter" idx="10"/>
          </p:nvPr>
        </p:nvSpPr>
        <p:spPr>
          <a:xfrm>
            <a:off x="881026" y="1643050"/>
            <a:ext cx="10358510" cy="4357718"/>
          </a:xfrm>
          <a:prstGeom prst="rect">
            <a:avLst/>
          </a:prstGeom>
        </p:spPr>
        <p:txBody>
          <a:bodyPr/>
          <a:lstStyle>
            <a:lvl1pPr marL="0" indent="720000" hangingPunct="0">
              <a:lnSpc>
                <a:spcPct val="150000"/>
              </a:lnSpc>
              <a:spcBef>
                <a:spcPts val="0"/>
              </a:spcBef>
              <a:buFontTx/>
              <a:buNone/>
              <a:defRPr sz="2800" b="0" baseline="0">
                <a:latin typeface="华文细黑" pitchFamily="2" charset="-122"/>
                <a:ea typeface="华文细黑" pitchFamily="2" charset="-122"/>
              </a:defRPr>
            </a:lvl1pPr>
          </a:lstStyle>
          <a:p>
            <a:pPr lvl="0"/>
            <a:r>
              <a:rPr lang="zh-CN" altLang="en-US" dirty="0"/>
              <a:t>单击此处编辑母版文本样式</a:t>
            </a:r>
          </a:p>
        </p:txBody>
      </p:sp>
      <p:sp>
        <p:nvSpPr>
          <p:cNvPr id="8" name="下箭头标注 7"/>
          <p:cNvSpPr/>
          <p:nvPr userDrawn="1"/>
        </p:nvSpPr>
        <p:spPr>
          <a:xfrm>
            <a:off x="881026" y="785794"/>
            <a:ext cx="2071702" cy="801529"/>
          </a:xfrm>
          <a:prstGeom prst="downArrowCallout">
            <a:avLst/>
          </a:prstGeom>
          <a:solidFill>
            <a:schemeClr val="accent1">
              <a:lumMod val="75000"/>
            </a:schemeClr>
          </a:solidFill>
        </p:spPr>
        <p:txBody>
          <a:bodyPr wrap="square">
            <a:spAutoFit/>
          </a:bodyPr>
          <a:lstStyle/>
          <a:p>
            <a:pPr algn="ctr"/>
            <a:r>
              <a:rPr lang="zh-CN" altLang="en-US" sz="2800" dirty="0" smtClean="0">
                <a:solidFill>
                  <a:srgbClr val="FFFFFF"/>
                </a:solidFill>
                <a:effectLst>
                  <a:outerShdw blurRad="38100" dist="38100" dir="2700000" algn="tl">
                    <a:srgbClr val="000000">
                      <a:alpha val="43137"/>
                    </a:srgbClr>
                  </a:outerShdw>
                </a:effectLst>
              </a:rPr>
              <a:t>预习导学</a:t>
            </a:r>
            <a:endParaRPr lang="zh-CN" altLang="en-US" sz="2800" dirty="0">
              <a:solidFill>
                <a:srgbClr val="FFFFFF"/>
              </a:solidFill>
              <a:effectLst>
                <a:outerShdw blurRad="38100" dist="38100" dir="2700000" algn="tl">
                  <a:srgbClr val="000000">
                    <a:alpha val="43137"/>
                  </a:srgbClr>
                </a:outerShdw>
              </a:effectLst>
            </a:endParaRPr>
          </a:p>
        </p:txBody>
      </p:sp>
      <p:sp>
        <p:nvSpPr>
          <p:cNvPr id="5" name="文本占位符 2">
            <a:extLst>
              <a:ext uri="{FF2B5EF4-FFF2-40B4-BE49-F238E27FC236}">
                <a16:creationId xmlns="" xmlns:a16="http://schemas.microsoft.com/office/drawing/2014/main" id="{6AB94056-D083-4FA4-BDFC-94B0CDBF2131}"/>
              </a:ext>
            </a:extLst>
          </p:cNvPr>
          <p:cNvSpPr>
            <a:spLocks noGrp="1"/>
          </p:cNvSpPr>
          <p:nvPr>
            <p:ph type="body" sz="quarter" idx="11"/>
          </p:nvPr>
        </p:nvSpPr>
        <p:spPr>
          <a:xfrm>
            <a:off x="881026" y="2571744"/>
            <a:ext cx="10358510" cy="857256"/>
          </a:xfrm>
          <a:prstGeom prst="rect">
            <a:avLst/>
          </a:prstGeom>
        </p:spPr>
        <p:txBody>
          <a:bodyPr/>
          <a:lstStyle>
            <a:lvl1pPr marL="0" indent="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探究新知">
    <p:spTree>
      <p:nvGrpSpPr>
        <p:cNvPr id="1" name=""/>
        <p:cNvGrpSpPr/>
        <p:nvPr/>
      </p:nvGrpSpPr>
      <p:grpSpPr>
        <a:xfrm>
          <a:off x="0" y="0"/>
          <a:ext cx="0" cy="0"/>
          <a:chOff x="0" y="0"/>
          <a:chExt cx="0" cy="0"/>
        </a:xfrm>
      </p:grpSpPr>
      <p:sp>
        <p:nvSpPr>
          <p:cNvPr id="3" name="文本占位符 2">
            <a:extLst>
              <a:ext uri="{FF2B5EF4-FFF2-40B4-BE49-F238E27FC236}">
                <a16:creationId xmlns="" xmlns:a16="http://schemas.microsoft.com/office/drawing/2014/main" id="{6AB94056-D083-4FA4-BDFC-94B0CDBF2131}"/>
              </a:ext>
            </a:extLst>
          </p:cNvPr>
          <p:cNvSpPr>
            <a:spLocks noGrp="1"/>
          </p:cNvSpPr>
          <p:nvPr>
            <p:ph type="body" sz="quarter" idx="10"/>
          </p:nvPr>
        </p:nvSpPr>
        <p:spPr>
          <a:xfrm>
            <a:off x="881026" y="1643050"/>
            <a:ext cx="10358510" cy="4357718"/>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
        <p:nvSpPr>
          <p:cNvPr id="7" name="下箭头标注 6"/>
          <p:cNvSpPr/>
          <p:nvPr userDrawn="1"/>
        </p:nvSpPr>
        <p:spPr>
          <a:xfrm>
            <a:off x="881026" y="785794"/>
            <a:ext cx="2071702" cy="801529"/>
          </a:xfrm>
          <a:prstGeom prst="downArrowCallout">
            <a:avLst/>
          </a:prstGeom>
          <a:solidFill>
            <a:schemeClr val="accent1">
              <a:lumMod val="75000"/>
            </a:schemeClr>
          </a:solidFill>
        </p:spPr>
        <p:txBody>
          <a:bodyPr wrap="square">
            <a:spAutoFit/>
          </a:bodyPr>
          <a:lstStyle/>
          <a:p>
            <a:pPr algn="ctr"/>
            <a:r>
              <a:rPr lang="zh-CN" altLang="en-US" sz="2800" dirty="0" smtClean="0">
                <a:solidFill>
                  <a:srgbClr val="FFFFFF"/>
                </a:solidFill>
                <a:effectLst>
                  <a:outerShdw blurRad="38100" dist="38100" dir="2700000" algn="tl">
                    <a:srgbClr val="000000">
                      <a:alpha val="43137"/>
                    </a:srgbClr>
                  </a:outerShdw>
                </a:effectLst>
              </a:rPr>
              <a:t>合作探究</a:t>
            </a:r>
            <a:endParaRPr lang="zh-CN" altLang="en-US" sz="2800" dirty="0">
              <a:solidFill>
                <a:srgbClr val="FFFFFF"/>
              </a:solidFill>
              <a:effectLst>
                <a:outerShdw blurRad="38100" dist="38100" dir="2700000" algn="tl">
                  <a:srgbClr val="000000">
                    <a:alpha val="43137"/>
                  </a:srgbClr>
                </a:outerShdw>
              </a:effectLst>
            </a:endParaRPr>
          </a:p>
        </p:txBody>
      </p:sp>
      <p:sp>
        <p:nvSpPr>
          <p:cNvPr id="4" name="文本占位符 2">
            <a:extLst>
              <a:ext uri="{FF2B5EF4-FFF2-40B4-BE49-F238E27FC236}">
                <a16:creationId xmlns="" xmlns:a16="http://schemas.microsoft.com/office/drawing/2014/main" id="{6AB94056-D083-4FA4-BDFC-94B0CDBF2131}"/>
              </a:ext>
            </a:extLst>
          </p:cNvPr>
          <p:cNvSpPr>
            <a:spLocks noGrp="1"/>
          </p:cNvSpPr>
          <p:nvPr>
            <p:ph type="body" sz="quarter" idx="11"/>
          </p:nvPr>
        </p:nvSpPr>
        <p:spPr>
          <a:xfrm>
            <a:off x="881026" y="2428868"/>
            <a:ext cx="10358510" cy="785818"/>
          </a:xfrm>
          <a:prstGeom prst="rect">
            <a:avLst/>
          </a:prstGeom>
        </p:spPr>
        <p:txBody>
          <a:bodyPr/>
          <a:lstStyle>
            <a:lvl1pPr marL="0" indent="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无标题">
    <p:spTree>
      <p:nvGrpSpPr>
        <p:cNvPr id="1" name=""/>
        <p:cNvGrpSpPr/>
        <p:nvPr/>
      </p:nvGrpSpPr>
      <p:grpSpPr>
        <a:xfrm>
          <a:off x="0" y="0"/>
          <a:ext cx="0" cy="0"/>
          <a:chOff x="0" y="0"/>
          <a:chExt cx="0" cy="0"/>
        </a:xfrm>
      </p:grpSpPr>
      <p:sp>
        <p:nvSpPr>
          <p:cNvPr id="3" name="文本占位符 2">
            <a:extLst>
              <a:ext uri="{FF2B5EF4-FFF2-40B4-BE49-F238E27FC236}">
                <a16:creationId xmlns="" xmlns:a16="http://schemas.microsoft.com/office/drawing/2014/main" id="{6AB94056-D083-4FA4-BDFC-94B0CDBF2131}"/>
              </a:ext>
            </a:extLst>
          </p:cNvPr>
          <p:cNvSpPr>
            <a:spLocks noGrp="1"/>
          </p:cNvSpPr>
          <p:nvPr>
            <p:ph type="body" sz="quarter" idx="10"/>
          </p:nvPr>
        </p:nvSpPr>
        <p:spPr>
          <a:xfrm>
            <a:off x="881026" y="1142984"/>
            <a:ext cx="10358510" cy="5214974"/>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无标题">
    <p:spTree>
      <p:nvGrpSpPr>
        <p:cNvPr id="1" name=""/>
        <p:cNvGrpSpPr/>
        <p:nvPr/>
      </p:nvGrpSpPr>
      <p:grpSpPr>
        <a:xfrm>
          <a:off x="0" y="0"/>
          <a:ext cx="0" cy="0"/>
          <a:chOff x="0" y="0"/>
          <a:chExt cx="0" cy="0"/>
        </a:xfrm>
      </p:grpSpPr>
      <p:sp>
        <p:nvSpPr>
          <p:cNvPr id="3" name="文本占位符 2">
            <a:extLst>
              <a:ext uri="{FF2B5EF4-FFF2-40B4-BE49-F238E27FC236}">
                <a16:creationId xmlns="" xmlns:a16="http://schemas.microsoft.com/office/drawing/2014/main" id="{6AB94056-D083-4FA4-BDFC-94B0CDBF2131}"/>
              </a:ext>
            </a:extLst>
          </p:cNvPr>
          <p:cNvSpPr>
            <a:spLocks noGrp="1"/>
          </p:cNvSpPr>
          <p:nvPr>
            <p:ph type="body" sz="quarter" idx="10"/>
          </p:nvPr>
        </p:nvSpPr>
        <p:spPr>
          <a:xfrm>
            <a:off x="881026" y="1142984"/>
            <a:ext cx="10358510" cy="5214974"/>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
        <p:nvSpPr>
          <p:cNvPr id="4" name="文本占位符 2">
            <a:extLst>
              <a:ext uri="{FF2B5EF4-FFF2-40B4-BE49-F238E27FC236}">
                <a16:creationId xmlns="" xmlns:a16="http://schemas.microsoft.com/office/drawing/2014/main" id="{6AB94056-D083-4FA4-BDFC-94B0CDBF2131}"/>
              </a:ext>
            </a:extLst>
          </p:cNvPr>
          <p:cNvSpPr>
            <a:spLocks noGrp="1"/>
          </p:cNvSpPr>
          <p:nvPr>
            <p:ph type="body" sz="quarter" idx="11"/>
          </p:nvPr>
        </p:nvSpPr>
        <p:spPr>
          <a:xfrm>
            <a:off x="881026" y="2071678"/>
            <a:ext cx="10358510" cy="857256"/>
          </a:xfrm>
          <a:prstGeom prst="rect">
            <a:avLst/>
          </a:prstGeom>
        </p:spPr>
        <p:txBody>
          <a:bodyPr/>
          <a:lstStyle>
            <a:lvl1pPr marL="0" indent="72000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5.xml"/><Relationship Id="rId7" Type="http://schemas.openxmlformats.org/officeDocument/2006/relationships/slideLayout" Target="../slideLayouts/slideLayout9.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5" Type="http://schemas.openxmlformats.org/officeDocument/2006/relationships/slideLayout" Target="../slideLayouts/slideLayout7.xml"/><Relationship Id="rId4"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pic>
        <p:nvPicPr>
          <p:cNvPr id="89090" name="Picture 1"/>
          <p:cNvPicPr>
            <a:picLocks noChangeAspect="1" noChangeArrowheads="1"/>
          </p:cNvPicPr>
          <p:nvPr userDrawn="1"/>
        </p:nvPicPr>
        <p:blipFill>
          <a:blip r:embed="rId4" cstate="print"/>
          <a:srcRect/>
          <a:stretch>
            <a:fillRect/>
          </a:stretch>
        </p:blipFill>
        <p:spPr bwMode="auto">
          <a:xfrm>
            <a:off x="0" y="0"/>
            <a:ext cx="12192000" cy="6858000"/>
          </a:xfrm>
          <a:prstGeom prst="rect">
            <a:avLst/>
          </a:prstGeom>
          <a:noFill/>
          <a:ln w="9525">
            <a:noFill/>
            <a:miter lim="800000"/>
            <a:headEnd/>
            <a:tailEnd/>
          </a:ln>
        </p:spPr>
      </p:pic>
      <p:sp>
        <p:nvSpPr>
          <p:cNvPr id="89091" name="Slide Number Placeholder 5"/>
          <p:cNvSpPr txBox="1">
            <a:spLocks noChangeArrowheads="1"/>
          </p:cNvSpPr>
          <p:nvPr userDrawn="1"/>
        </p:nvSpPr>
        <p:spPr bwMode="auto">
          <a:xfrm>
            <a:off x="11641138" y="6453188"/>
            <a:ext cx="407987" cy="404812"/>
          </a:xfrm>
          <a:prstGeom prst="rect">
            <a:avLst/>
          </a:prstGeom>
          <a:noFill/>
          <a:ln w="9525">
            <a:noFill/>
            <a:miter lim="800000"/>
            <a:headEnd/>
            <a:tailEnd/>
          </a:ln>
        </p:spPr>
        <p:txBody>
          <a:bodyPr lIns="0" tIns="0" rIns="0" bIns="45709" anchor="ctr"/>
          <a:lstStyle/>
          <a:p>
            <a:pPr algn="ctr">
              <a:buFont typeface="Arial" pitchFamily="34" charset="0"/>
              <a:buNone/>
            </a:pPr>
            <a:fld id="{D422CB99-868B-43A7-BE81-7449AC7F803D}" type="slidenum">
              <a:rPr lang="en-US" altLang="zh-CN" sz="1200" b="0">
                <a:solidFill>
                  <a:srgbClr val="F9FBFA"/>
                </a:solidFill>
                <a:latin typeface="微软雅黑" pitchFamily="34" charset="-122"/>
              </a:rPr>
              <a:pPr algn="ctr">
                <a:buFont typeface="Arial" pitchFamily="34" charset="0"/>
                <a:buNone/>
              </a:pPr>
              <a:t>‹#›</a:t>
            </a:fld>
            <a:endParaRPr lang="en-US" altLang="zh-CN" sz="1200" b="0">
              <a:solidFill>
                <a:srgbClr val="F9FBFA"/>
              </a:solidFill>
              <a:latin typeface="微软雅黑" pitchFamily="34" charset="-122"/>
            </a:endParaRPr>
          </a:p>
        </p:txBody>
      </p:sp>
      <p:sp>
        <p:nvSpPr>
          <p:cNvPr id="89092" name="Slide Number Placeholder 5"/>
          <p:cNvSpPr txBox="1">
            <a:spLocks noChangeArrowheads="1"/>
          </p:cNvSpPr>
          <p:nvPr userDrawn="1"/>
        </p:nvSpPr>
        <p:spPr bwMode="auto">
          <a:xfrm>
            <a:off x="11641138" y="6453188"/>
            <a:ext cx="407987" cy="404812"/>
          </a:xfrm>
          <a:prstGeom prst="rect">
            <a:avLst/>
          </a:prstGeom>
          <a:noFill/>
          <a:ln w="9525">
            <a:noFill/>
            <a:miter lim="800000"/>
            <a:headEnd/>
            <a:tailEnd/>
          </a:ln>
        </p:spPr>
        <p:txBody>
          <a:bodyPr lIns="0" tIns="0" rIns="0" bIns="45709" anchor="ctr"/>
          <a:lstStyle/>
          <a:p>
            <a:pPr algn="ctr">
              <a:buFont typeface="Arial" pitchFamily="34" charset="0"/>
              <a:buNone/>
            </a:pPr>
            <a:fld id="{DAC4F539-E542-443C-8D1B-154377A4059F}" type="slidenum">
              <a:rPr lang="en-US" altLang="zh-CN" sz="1200" b="0">
                <a:solidFill>
                  <a:srgbClr val="F9FBFA"/>
                </a:solidFill>
                <a:latin typeface="微软雅黑" pitchFamily="34" charset="-122"/>
              </a:rPr>
              <a:pPr algn="ctr">
                <a:buFont typeface="Arial" pitchFamily="34" charset="0"/>
                <a:buNone/>
              </a:pPr>
              <a:t>‹#›</a:t>
            </a:fld>
            <a:endParaRPr lang="en-US" altLang="zh-CN" sz="1200" b="0">
              <a:solidFill>
                <a:srgbClr val="F9FBFA"/>
              </a:solidFill>
              <a:latin typeface="微软雅黑" pitchFamily="34" charset="-122"/>
            </a:endParaRPr>
          </a:p>
        </p:txBody>
      </p:sp>
    </p:spTree>
  </p:cSld>
  <p:clrMap bg1="dk2" tx1="lt1" bg2="dk1" tx2="lt2" accent1="accent1" accent2="accent2" accent3="accent3" accent4="accent4" accent5="accent5" accent6="accent6" hlink="hlink" folHlink="folHlink"/>
  <p:sldLayoutIdLst>
    <p:sldLayoutId id="2147483657" r:id="rId1"/>
    <p:sldLayoutId id="2147483690" r:id="rId2"/>
  </p:sldLayoutIdLst>
  <p:transition spd="slow"/>
  <p:timing>
    <p:tnLst>
      <p:par>
        <p:cTn id="1" dur="indefinite" restart="never" nodeType="tmRoot"/>
      </p:par>
    </p:tnLst>
  </p:timing>
  <p:hf hdr="0" ftr="0" dt="0"/>
  <p:txStyles>
    <p:titleStyle>
      <a:lvl1pPr algn="ctr" rtl="0" fontAlgn="base">
        <a:spcBef>
          <a:spcPct val="0"/>
        </a:spcBef>
        <a:spcAft>
          <a:spcPct val="0"/>
        </a:spcAft>
        <a:defRPr sz="4400">
          <a:solidFill>
            <a:schemeClr val="tx1"/>
          </a:solidFill>
          <a:latin typeface="+mj-lt"/>
          <a:ea typeface="+mj-ea"/>
          <a:cs typeface="+mj-cs"/>
        </a:defRPr>
      </a:lvl1pPr>
      <a:lvl2pPr algn="ctr" rtl="0" fontAlgn="base">
        <a:spcBef>
          <a:spcPct val="0"/>
        </a:spcBef>
        <a:spcAft>
          <a:spcPct val="0"/>
        </a:spcAft>
        <a:defRPr sz="4400">
          <a:solidFill>
            <a:schemeClr val="tx1"/>
          </a:solidFill>
          <a:latin typeface="Arial" pitchFamily="34" charset="0"/>
          <a:ea typeface="宋体" pitchFamily="2" charset="-122"/>
        </a:defRPr>
      </a:lvl2pPr>
      <a:lvl3pPr algn="ctr" rtl="0" fontAlgn="base">
        <a:spcBef>
          <a:spcPct val="0"/>
        </a:spcBef>
        <a:spcAft>
          <a:spcPct val="0"/>
        </a:spcAft>
        <a:defRPr sz="4400">
          <a:solidFill>
            <a:schemeClr val="tx1"/>
          </a:solidFill>
          <a:latin typeface="Arial" pitchFamily="34" charset="0"/>
          <a:ea typeface="宋体" pitchFamily="2" charset="-122"/>
        </a:defRPr>
      </a:lvl3pPr>
      <a:lvl4pPr algn="ctr" rtl="0" fontAlgn="base">
        <a:spcBef>
          <a:spcPct val="0"/>
        </a:spcBef>
        <a:spcAft>
          <a:spcPct val="0"/>
        </a:spcAft>
        <a:defRPr sz="4400">
          <a:solidFill>
            <a:schemeClr val="tx1"/>
          </a:solidFill>
          <a:latin typeface="Arial" pitchFamily="34" charset="0"/>
          <a:ea typeface="宋体" pitchFamily="2" charset="-122"/>
        </a:defRPr>
      </a:lvl4pPr>
      <a:lvl5pPr algn="ctr" rtl="0" fontAlgn="base">
        <a:spcBef>
          <a:spcPct val="0"/>
        </a:spcBef>
        <a:spcAft>
          <a:spcPct val="0"/>
        </a:spcAft>
        <a:defRPr sz="4400">
          <a:solidFill>
            <a:schemeClr val="tx1"/>
          </a:solidFill>
          <a:latin typeface="Arial" pitchFamily="34" charset="0"/>
          <a:ea typeface="宋体" pitchFamily="2" charset="-122"/>
        </a:defRPr>
      </a:lvl5pPr>
      <a:lvl6pPr marL="457200" algn="ctr" rtl="0" fontAlgn="base">
        <a:spcBef>
          <a:spcPct val="0"/>
        </a:spcBef>
        <a:spcAft>
          <a:spcPct val="0"/>
        </a:spcAft>
        <a:defRPr sz="4400">
          <a:solidFill>
            <a:schemeClr val="tx1"/>
          </a:solidFill>
          <a:latin typeface="Arial" pitchFamily="34" charset="0"/>
          <a:ea typeface="宋体" pitchFamily="2" charset="-122"/>
        </a:defRPr>
      </a:lvl6pPr>
      <a:lvl7pPr marL="914400" algn="ctr" rtl="0" fontAlgn="base">
        <a:spcBef>
          <a:spcPct val="0"/>
        </a:spcBef>
        <a:spcAft>
          <a:spcPct val="0"/>
        </a:spcAft>
        <a:defRPr sz="4400">
          <a:solidFill>
            <a:schemeClr val="tx1"/>
          </a:solidFill>
          <a:latin typeface="Arial" pitchFamily="34" charset="0"/>
          <a:ea typeface="宋体" pitchFamily="2" charset="-122"/>
        </a:defRPr>
      </a:lvl7pPr>
      <a:lvl8pPr marL="1371600" algn="ctr" rtl="0" fontAlgn="base">
        <a:spcBef>
          <a:spcPct val="0"/>
        </a:spcBef>
        <a:spcAft>
          <a:spcPct val="0"/>
        </a:spcAft>
        <a:defRPr sz="4400">
          <a:solidFill>
            <a:schemeClr val="tx1"/>
          </a:solidFill>
          <a:latin typeface="Arial" pitchFamily="34" charset="0"/>
          <a:ea typeface="宋体" pitchFamily="2" charset="-122"/>
        </a:defRPr>
      </a:lvl8pPr>
      <a:lvl9pPr marL="1828800" algn="ctr" rtl="0" fontAlgn="base">
        <a:spcBef>
          <a:spcPct val="0"/>
        </a:spcBef>
        <a:spcAft>
          <a:spcPct val="0"/>
        </a:spcAft>
        <a:defRPr sz="4400">
          <a:solidFill>
            <a:schemeClr val="tx1"/>
          </a:solidFill>
          <a:latin typeface="Arial" pitchFamily="34" charset="0"/>
          <a:ea typeface="宋体" pitchFamily="2" charset="-122"/>
        </a:defRPr>
      </a:lvl9pPr>
    </p:titleStyle>
    <p:bodyStyle>
      <a:lvl1pPr marL="342900" indent="-342900" algn="l" rtl="0" fontAlgn="base">
        <a:spcBef>
          <a:spcPct val="20000"/>
        </a:spcBef>
        <a:spcAft>
          <a:spcPct val="0"/>
        </a:spcAft>
        <a:buFont typeface="Arial" pitchFamily="34" charset="0"/>
        <a:buChar char="•"/>
        <a:defRPr sz="3200">
          <a:solidFill>
            <a:schemeClr val="tx1"/>
          </a:solidFill>
          <a:latin typeface="+mn-lt"/>
          <a:ea typeface="+mn-ea"/>
          <a:cs typeface="+mn-cs"/>
        </a:defRPr>
      </a:lvl1pPr>
      <a:lvl2pPr marL="742950" indent="-285750" algn="l" rtl="0" fontAlgn="base">
        <a:spcBef>
          <a:spcPct val="20000"/>
        </a:spcBef>
        <a:spcAft>
          <a:spcPct val="0"/>
        </a:spcAft>
        <a:buFont typeface="Arial" pitchFamily="34" charset="0"/>
        <a:buChar char="–"/>
        <a:defRPr sz="2800">
          <a:solidFill>
            <a:schemeClr val="tx1"/>
          </a:solidFill>
          <a:latin typeface="+mn-lt"/>
          <a:ea typeface="+mn-ea"/>
        </a:defRPr>
      </a:lvl2pPr>
      <a:lvl3pPr marL="1143000" indent="-228600" algn="l" rtl="0" fontAlgn="base">
        <a:spcBef>
          <a:spcPct val="20000"/>
        </a:spcBef>
        <a:spcAft>
          <a:spcPct val="0"/>
        </a:spcAft>
        <a:buFont typeface="Arial" pitchFamily="34" charset="0"/>
        <a:buChar char="•"/>
        <a:defRPr sz="2400">
          <a:solidFill>
            <a:schemeClr val="tx1"/>
          </a:solidFill>
          <a:latin typeface="+mn-lt"/>
          <a:ea typeface="+mn-ea"/>
        </a:defRPr>
      </a:lvl3pPr>
      <a:lvl4pPr marL="1600200" indent="-228600" algn="l" rtl="0" fontAlgn="base">
        <a:spcBef>
          <a:spcPct val="20000"/>
        </a:spcBef>
        <a:spcAft>
          <a:spcPct val="0"/>
        </a:spcAft>
        <a:buFont typeface="Arial" pitchFamily="34" charset="0"/>
        <a:buChar char="–"/>
        <a:defRPr sz="2000">
          <a:solidFill>
            <a:schemeClr val="tx1"/>
          </a:solidFill>
          <a:latin typeface="+mn-lt"/>
          <a:ea typeface="+mn-ea"/>
        </a:defRPr>
      </a:lvl4pPr>
      <a:lvl5pPr marL="2057400" indent="-228600" algn="l" rtl="0" fontAlgn="base">
        <a:spcBef>
          <a:spcPct val="20000"/>
        </a:spcBef>
        <a:spcAft>
          <a:spcPct val="0"/>
        </a:spcAft>
        <a:buFont typeface="Arial" pitchFamily="34" charset="0"/>
        <a:buChar char="»"/>
        <a:defRPr sz="2000">
          <a:solidFill>
            <a:schemeClr val="tx1"/>
          </a:solidFill>
          <a:latin typeface="+mn-lt"/>
          <a:ea typeface="+mn-ea"/>
        </a:defRPr>
      </a:lvl5pPr>
      <a:lvl6pPr marL="2514600" indent="-228600" algn="l" rtl="0" fontAlgn="base">
        <a:spcBef>
          <a:spcPct val="20000"/>
        </a:spcBef>
        <a:spcAft>
          <a:spcPct val="0"/>
        </a:spcAft>
        <a:buFont typeface="Arial" pitchFamily="34" charset="0"/>
        <a:buChar char="»"/>
        <a:defRPr sz="2000">
          <a:solidFill>
            <a:schemeClr val="tx1"/>
          </a:solidFill>
          <a:latin typeface="+mn-lt"/>
          <a:ea typeface="+mn-ea"/>
        </a:defRPr>
      </a:lvl6pPr>
      <a:lvl7pPr marL="2971800" indent="-228600" algn="l" rtl="0" fontAlgn="base">
        <a:spcBef>
          <a:spcPct val="20000"/>
        </a:spcBef>
        <a:spcAft>
          <a:spcPct val="0"/>
        </a:spcAft>
        <a:buFont typeface="Arial" pitchFamily="34" charset="0"/>
        <a:buChar char="»"/>
        <a:defRPr sz="2000">
          <a:solidFill>
            <a:schemeClr val="tx1"/>
          </a:solidFill>
          <a:latin typeface="+mn-lt"/>
          <a:ea typeface="+mn-ea"/>
        </a:defRPr>
      </a:lvl7pPr>
      <a:lvl8pPr marL="3429000" indent="-228600" algn="l" rtl="0" fontAlgn="base">
        <a:spcBef>
          <a:spcPct val="20000"/>
        </a:spcBef>
        <a:spcAft>
          <a:spcPct val="0"/>
        </a:spcAft>
        <a:buFont typeface="Arial" pitchFamily="34" charset="0"/>
        <a:buChar char="»"/>
        <a:defRPr sz="2000">
          <a:solidFill>
            <a:schemeClr val="tx1"/>
          </a:solidFill>
          <a:latin typeface="+mn-lt"/>
          <a:ea typeface="+mn-ea"/>
        </a:defRPr>
      </a:lvl8pPr>
      <a:lvl9pPr marL="3886200" indent="-228600" algn="l" rtl="0" fontAlgn="base">
        <a:spcBef>
          <a:spcPct val="20000"/>
        </a:spcBef>
        <a:spcAft>
          <a:spcPct val="0"/>
        </a:spcAft>
        <a:buFont typeface="Arial" pitchFamily="34" charset="0"/>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6" name="Rectangle 5">
            <a:extLst>
              <a:ext uri="{FF2B5EF4-FFF2-40B4-BE49-F238E27FC236}">
                <a16:creationId xmlns="" xmlns:a16="http://schemas.microsoft.com/office/drawing/2014/main" id="{90C972B7-75CB-4FE4-A103-D9FCE618E341}"/>
              </a:ext>
            </a:extLst>
          </p:cNvPr>
          <p:cNvSpPr>
            <a:spLocks noChangeArrowheads="1"/>
          </p:cNvSpPr>
          <p:nvPr userDrawn="1"/>
        </p:nvSpPr>
        <p:spPr bwMode="auto">
          <a:xfrm rot="-5400000">
            <a:off x="10285380" y="19160"/>
            <a:ext cx="1059087" cy="1008063"/>
          </a:xfrm>
          <a:custGeom>
            <a:avLst/>
            <a:gdLst/>
            <a:ahLst/>
            <a:cxnLst>
              <a:cxn ang="0">
                <a:pos x="29842" y="0"/>
              </a:cxn>
              <a:cxn ang="0">
                <a:pos x="4732299" y="0"/>
              </a:cxn>
              <a:cxn ang="0">
                <a:pos x="4732299" y="655200"/>
              </a:cxn>
              <a:cxn ang="0">
                <a:pos x="0" y="655200"/>
              </a:cxn>
              <a:cxn ang="0">
                <a:pos x="0" y="651669"/>
              </a:cxn>
              <a:cxn ang="0">
                <a:pos x="25384" y="651669"/>
              </a:cxn>
              <a:cxn ang="0">
                <a:pos x="393662" y="323851"/>
              </a:cxn>
            </a:cxnLst>
            <a:rect l="0" t="0" r="r" b="b"/>
            <a:pathLst>
              <a:path w="4732299" h="655200">
                <a:moveTo>
                  <a:pt x="29842" y="0"/>
                </a:moveTo>
                <a:lnTo>
                  <a:pt x="4732299" y="0"/>
                </a:lnTo>
                <a:lnTo>
                  <a:pt x="4732299" y="655200"/>
                </a:lnTo>
                <a:lnTo>
                  <a:pt x="0" y="655200"/>
                </a:lnTo>
                <a:lnTo>
                  <a:pt x="0" y="651669"/>
                </a:lnTo>
                <a:lnTo>
                  <a:pt x="25384" y="651669"/>
                </a:lnTo>
                <a:lnTo>
                  <a:pt x="393662" y="323851"/>
                </a:lnTo>
                <a:close/>
              </a:path>
            </a:pathLst>
          </a:custGeom>
          <a:solidFill>
            <a:srgbClr val="FFFFFF">
              <a:alpha val="85097"/>
            </a:srgbClr>
          </a:solidFill>
          <a:ln w="3175" cap="flat" cmpd="sng" algn="ctr">
            <a:noFill/>
            <a:prstDash val="solid"/>
            <a:round/>
            <a:headEnd/>
            <a:tailEnd/>
          </a:ln>
          <a:effectLst>
            <a:outerShdw dist="38100" dir="5400000" algn="t" rotWithShape="0">
              <a:srgbClr val="000000">
                <a:alpha val="39999"/>
              </a:srgbClr>
            </a:outerShdw>
          </a:effectLst>
        </p:spPr>
        <p:txBody>
          <a:bodyPr anchor="ctr"/>
          <a:lstStyle/>
          <a:p>
            <a:endParaRPr lang="zh-CN" altLang="en-US"/>
          </a:p>
        </p:txBody>
      </p:sp>
      <p:sp>
        <p:nvSpPr>
          <p:cNvPr id="7" name="矩形 9">
            <a:extLst>
              <a:ext uri="{FF2B5EF4-FFF2-40B4-BE49-F238E27FC236}">
                <a16:creationId xmlns="" xmlns:a16="http://schemas.microsoft.com/office/drawing/2014/main" id="{4B876050-6EAA-4FC6-AA85-6FF1AFFCB4FE}"/>
              </a:ext>
            </a:extLst>
          </p:cNvPr>
          <p:cNvSpPr/>
          <p:nvPr userDrawn="1"/>
        </p:nvSpPr>
        <p:spPr>
          <a:xfrm>
            <a:off x="1452530" y="0"/>
            <a:ext cx="10739470" cy="542925"/>
          </a:xfrm>
          <a:prstGeom prst="snip2DiagRect">
            <a:avLst>
              <a:gd name="adj1" fmla="val 50000"/>
              <a:gd name="adj2" fmla="val 16667"/>
            </a:avLst>
          </a:prstGeom>
          <a:solidFill>
            <a:schemeClr val="accent1">
              <a:lumMod val="60000"/>
              <a:lumOff val="40000"/>
            </a:schemeClr>
          </a:solidFill>
          <a:ln>
            <a:noFill/>
          </a:ln>
          <a:effectLst/>
        </p:spPr>
        <p:style>
          <a:lnRef idx="1">
            <a:schemeClr val="dk1"/>
          </a:lnRef>
          <a:fillRef idx="3">
            <a:schemeClr val="dk1"/>
          </a:fillRef>
          <a:effectRef idx="2">
            <a:schemeClr val="dk1"/>
          </a:effectRef>
          <a:fontRef idx="minor">
            <a:schemeClr val="lt1"/>
          </a:fontRef>
        </p:style>
        <p:txBody>
          <a:bodyPr anchor="ctr"/>
          <a:lstStyle/>
          <a:p>
            <a:pPr algn="ctr" fontAlgn="auto">
              <a:spcBef>
                <a:spcPts val="0"/>
              </a:spcBef>
              <a:spcAft>
                <a:spcPts val="0"/>
              </a:spcAft>
              <a:defRPr/>
            </a:pPr>
            <a:endParaRPr lang="en-US" sz="1800" b="0"/>
          </a:p>
        </p:txBody>
      </p:sp>
      <p:sp>
        <p:nvSpPr>
          <p:cNvPr id="9" name="矩形 12">
            <a:extLst>
              <a:ext uri="{FF2B5EF4-FFF2-40B4-BE49-F238E27FC236}">
                <a16:creationId xmlns="" xmlns:a16="http://schemas.microsoft.com/office/drawing/2014/main" id="{E9B06FAD-39AE-4A0A-AA38-3ACDEF7CD4D7}"/>
              </a:ext>
            </a:extLst>
          </p:cNvPr>
          <p:cNvSpPr/>
          <p:nvPr userDrawn="1"/>
        </p:nvSpPr>
        <p:spPr>
          <a:xfrm>
            <a:off x="0" y="106785"/>
            <a:ext cx="1353568" cy="369887"/>
          </a:xfrm>
          <a:prstGeom prst="rect">
            <a:avLst/>
          </a:prstGeom>
        </p:spPr>
        <p:txBody>
          <a:bodyPr/>
          <a:lstStyle/>
          <a:p>
            <a:pPr algn="dist" fontAlgn="auto">
              <a:spcBef>
                <a:spcPts val="0"/>
              </a:spcBef>
              <a:spcAft>
                <a:spcPts val="0"/>
              </a:spcAft>
              <a:defRPr/>
            </a:pPr>
            <a:r>
              <a:rPr lang="zh-CN" altLang="en-US" sz="1600" b="0" dirty="0">
                <a:solidFill>
                  <a:srgbClr val="0070C0"/>
                </a:solidFill>
                <a:latin typeface="微软雅黑" pitchFamily="34" charset="-122"/>
              </a:rPr>
              <a:t>第  </a:t>
            </a:r>
            <a:fld id="{E29A5833-BF3C-46DD-ABB9-8C7DF1E18923}" type="slidenum">
              <a:rPr lang="zh-CN" altLang="en-US" sz="1600" b="1" smtClean="0">
                <a:solidFill>
                  <a:srgbClr val="0070C0"/>
                </a:solidFill>
                <a:latin typeface="+mn-lt"/>
                <a:ea typeface="+mn-ea"/>
              </a:rPr>
              <a:pPr algn="dist" fontAlgn="auto">
                <a:spcBef>
                  <a:spcPts val="0"/>
                </a:spcBef>
                <a:spcAft>
                  <a:spcPts val="0"/>
                </a:spcAft>
                <a:defRPr/>
              </a:pPr>
              <a:t>‹#›</a:t>
            </a:fld>
            <a:r>
              <a:rPr lang="zh-CN" altLang="en-US" sz="1600" b="0" dirty="0">
                <a:solidFill>
                  <a:srgbClr val="0070C0"/>
                </a:solidFill>
                <a:latin typeface="+mn-lt"/>
                <a:ea typeface="+mn-ea"/>
              </a:rPr>
              <a:t>  </a:t>
            </a:r>
            <a:r>
              <a:rPr lang="zh-CN" altLang="en-US" sz="1600" b="0" dirty="0">
                <a:solidFill>
                  <a:srgbClr val="0070C0"/>
                </a:solidFill>
                <a:latin typeface="微软雅黑" pitchFamily="34" charset="-122"/>
              </a:rPr>
              <a:t>页</a:t>
            </a:r>
          </a:p>
        </p:txBody>
      </p:sp>
      <p:sp>
        <p:nvSpPr>
          <p:cNvPr id="12" name="Rectangle 5">
            <a:extLst>
              <a:ext uri="{FF2B5EF4-FFF2-40B4-BE49-F238E27FC236}">
                <a16:creationId xmlns="" xmlns:a16="http://schemas.microsoft.com/office/drawing/2014/main" id="{87DB1F45-732C-4526-A59D-CF5FB69A3C21}"/>
              </a:ext>
            </a:extLst>
          </p:cNvPr>
          <p:cNvSpPr>
            <a:spLocks noChangeArrowheads="1"/>
          </p:cNvSpPr>
          <p:nvPr userDrawn="1"/>
        </p:nvSpPr>
        <p:spPr bwMode="auto">
          <a:xfrm rot="-5400000">
            <a:off x="10288506" y="22336"/>
            <a:ext cx="1052736" cy="1008063"/>
          </a:xfrm>
          <a:custGeom>
            <a:avLst/>
            <a:gdLst/>
            <a:ahLst/>
            <a:cxnLst>
              <a:cxn ang="0">
                <a:pos x="29842" y="0"/>
              </a:cxn>
              <a:cxn ang="0">
                <a:pos x="4732299" y="0"/>
              </a:cxn>
              <a:cxn ang="0">
                <a:pos x="4732299" y="655200"/>
              </a:cxn>
              <a:cxn ang="0">
                <a:pos x="0" y="655200"/>
              </a:cxn>
              <a:cxn ang="0">
                <a:pos x="0" y="651669"/>
              </a:cxn>
              <a:cxn ang="0">
                <a:pos x="25384" y="651669"/>
              </a:cxn>
              <a:cxn ang="0">
                <a:pos x="393662" y="323851"/>
              </a:cxn>
            </a:cxnLst>
            <a:rect l="0" t="0" r="r" b="b"/>
            <a:pathLst>
              <a:path w="4732299" h="655200">
                <a:moveTo>
                  <a:pt x="29842" y="0"/>
                </a:moveTo>
                <a:lnTo>
                  <a:pt x="4732299" y="0"/>
                </a:lnTo>
                <a:lnTo>
                  <a:pt x="4732299" y="655200"/>
                </a:lnTo>
                <a:lnTo>
                  <a:pt x="0" y="655200"/>
                </a:lnTo>
                <a:lnTo>
                  <a:pt x="0" y="651669"/>
                </a:lnTo>
                <a:lnTo>
                  <a:pt x="25384" y="651669"/>
                </a:lnTo>
                <a:lnTo>
                  <a:pt x="393662" y="323851"/>
                </a:lnTo>
                <a:close/>
              </a:path>
            </a:pathLst>
          </a:custGeom>
          <a:solidFill>
            <a:srgbClr val="FFFFFF">
              <a:alpha val="85097"/>
            </a:srgbClr>
          </a:solidFill>
          <a:ln w="3175" cap="flat" cmpd="sng" algn="ctr">
            <a:noFill/>
            <a:prstDash val="solid"/>
            <a:round/>
            <a:headEnd/>
            <a:tailEnd/>
          </a:ln>
          <a:effectLst>
            <a:outerShdw dist="38100" dir="5400000" algn="t" rotWithShape="0">
              <a:srgbClr val="000000">
                <a:alpha val="39999"/>
              </a:srgbClr>
            </a:outerShdw>
          </a:effectLst>
        </p:spPr>
        <p:txBody>
          <a:bodyPr anchor="ctr"/>
          <a:lstStyle/>
          <a:p>
            <a:endParaRPr lang="zh-CN" altLang="en-US"/>
          </a:p>
        </p:txBody>
      </p:sp>
      <p:sp>
        <p:nvSpPr>
          <p:cNvPr id="13" name="TextBox 13">
            <a:extLst>
              <a:ext uri="{FF2B5EF4-FFF2-40B4-BE49-F238E27FC236}">
                <a16:creationId xmlns="" xmlns:a16="http://schemas.microsoft.com/office/drawing/2014/main" id="{AB1CAB90-8933-4F54-8877-27446346C721}"/>
              </a:ext>
            </a:extLst>
          </p:cNvPr>
          <p:cNvSpPr txBox="1"/>
          <p:nvPr userDrawn="1"/>
        </p:nvSpPr>
        <p:spPr>
          <a:xfrm>
            <a:off x="10302911" y="173038"/>
            <a:ext cx="1008063" cy="338554"/>
          </a:xfrm>
          <a:prstGeom prst="rect">
            <a:avLst/>
          </a:prstGeom>
          <a:noFill/>
          <a:effectLst/>
        </p:spPr>
        <p:txBody>
          <a:bodyPr>
            <a:spAutoFit/>
          </a:bodyPr>
          <a:lstStyle/>
          <a:p>
            <a:pPr algn="ctr" fontAlgn="auto">
              <a:spcBef>
                <a:spcPts val="0"/>
              </a:spcBef>
              <a:spcAft>
                <a:spcPts val="0"/>
              </a:spcAft>
              <a:defRPr/>
            </a:pPr>
            <a:r>
              <a:rPr lang="zh-CN" altLang="en-US" sz="1600" b="1" dirty="0" smtClean="0">
                <a:solidFill>
                  <a:schemeClr val="tx1"/>
                </a:solidFill>
                <a:latin typeface="微软雅黑" pitchFamily="34" charset="-122"/>
              </a:rPr>
              <a:t>第六单元</a:t>
            </a:r>
            <a:endParaRPr lang="en-US" altLang="zh-CN" sz="1600" b="1" dirty="0">
              <a:solidFill>
                <a:schemeClr val="tx1"/>
              </a:solidFill>
              <a:latin typeface="微软雅黑" pitchFamily="34" charset="-122"/>
            </a:endParaRPr>
          </a:p>
        </p:txBody>
      </p:sp>
      <p:sp>
        <p:nvSpPr>
          <p:cNvPr id="14" name="TextBox 15">
            <a:extLst>
              <a:ext uri="{FF2B5EF4-FFF2-40B4-BE49-F238E27FC236}">
                <a16:creationId xmlns="" xmlns:a16="http://schemas.microsoft.com/office/drawing/2014/main" id="{2C3804B7-DF39-4FDD-983B-BA3CDF4C0456}"/>
              </a:ext>
            </a:extLst>
          </p:cNvPr>
          <p:cNvSpPr txBox="1"/>
          <p:nvPr userDrawn="1"/>
        </p:nvSpPr>
        <p:spPr>
          <a:xfrm>
            <a:off x="10310842" y="614016"/>
            <a:ext cx="1008063" cy="369332"/>
          </a:xfrm>
          <a:prstGeom prst="rect">
            <a:avLst/>
          </a:prstGeom>
          <a:noFill/>
          <a:effectLst/>
        </p:spPr>
        <p:txBody>
          <a:bodyPr>
            <a:spAutoFit/>
          </a:bodyPr>
          <a:lstStyle/>
          <a:p>
            <a:pPr algn="ctr"/>
            <a:r>
              <a:rPr lang="en-US" altLang="zh-CN" sz="1800" b="1" dirty="0" smtClean="0">
                <a:solidFill>
                  <a:schemeClr val="accent5">
                    <a:lumMod val="50000"/>
                  </a:schemeClr>
                </a:solidFill>
                <a:latin typeface="微软雅黑" pitchFamily="34" charset="-122"/>
              </a:rPr>
              <a:t>23</a:t>
            </a:r>
            <a:endParaRPr lang="en-US" altLang="zh-CN" sz="1800" b="1" dirty="0">
              <a:solidFill>
                <a:schemeClr val="accent5">
                  <a:lumMod val="50000"/>
                </a:schemeClr>
              </a:solidFill>
              <a:latin typeface="微软雅黑" pitchFamily="34" charset="-122"/>
            </a:endParaRPr>
          </a:p>
        </p:txBody>
      </p:sp>
      <p:cxnSp>
        <p:nvCxnSpPr>
          <p:cNvPr id="17" name="直接连接符 16">
            <a:extLst>
              <a:ext uri="{FF2B5EF4-FFF2-40B4-BE49-F238E27FC236}">
                <a16:creationId xmlns="" xmlns:a16="http://schemas.microsoft.com/office/drawing/2014/main" id="{0804E4FB-3903-488F-BBD8-8EC5686172E5}"/>
              </a:ext>
            </a:extLst>
          </p:cNvPr>
          <p:cNvCxnSpPr/>
          <p:nvPr userDrawn="1"/>
        </p:nvCxnSpPr>
        <p:spPr>
          <a:xfrm>
            <a:off x="10455355" y="536575"/>
            <a:ext cx="720725" cy="0"/>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380779425"/>
      </p:ext>
    </p:extLst>
  </p:cSld>
  <p:clrMap bg1="lt1" tx1="dk1" bg2="lt2" tx2="dk2" accent1="accent1" accent2="accent2" accent3="accent3" accent4="accent4" accent5="accent5" accent6="accent6" hlink="hlink" folHlink="folHlink"/>
  <p:sldLayoutIdLst>
    <p:sldLayoutId id="2147483674" r:id="rId1"/>
    <p:sldLayoutId id="2147483696" r:id="rId2"/>
    <p:sldLayoutId id="2147483698" r:id="rId3"/>
    <p:sldLayoutId id="2147483694" r:id="rId4"/>
    <p:sldLayoutId id="2147483693" r:id="rId5"/>
    <p:sldLayoutId id="2147483691" r:id="rId6"/>
    <p:sldLayoutId id="2147483695" r:id="rId7"/>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PA_文本框 26">
            <a:extLst>
              <a:ext uri="{FF2B5EF4-FFF2-40B4-BE49-F238E27FC236}">
                <a16:creationId xmlns="" xmlns:a16="http://schemas.microsoft.com/office/drawing/2014/main" id="{BF4CD2C8-D272-4AC8-B9D7-A5F0AF826858}"/>
              </a:ext>
            </a:extLst>
          </p:cNvPr>
          <p:cNvSpPr txBox="1"/>
          <p:nvPr/>
        </p:nvSpPr>
        <p:spPr>
          <a:xfrm>
            <a:off x="595274" y="428604"/>
            <a:ext cx="3338411" cy="523220"/>
          </a:xfrm>
          <a:prstGeom prst="rect">
            <a:avLst/>
          </a:prstGeom>
          <a:solidFill>
            <a:srgbClr val="FFFFFF"/>
          </a:solidFill>
          <a:ln w="12700">
            <a:miter lim="400000"/>
          </a:ln>
          <a:extLst>
            <a:ext uri="{C572A759-6A51-4108-AA02-DFA0A04FC94B}">
              <ma14:wrappingTextBoxFlag xmlns:ma14="http://schemas.microsoft.com/office/mac/drawingml/2011/main" xmlns="" val="1"/>
            </a:ext>
          </a:extLst>
        </p:spPr>
        <p:txBody>
          <a:bodyPr wrap="none" lIns="45719" rIns="45719">
            <a:spAutoFit/>
          </a:bodyPr>
          <a:lstStyle>
            <a:lvl1pPr algn="ctr">
              <a:defRPr sz="4000">
                <a:solidFill>
                  <a:srgbClr val="3F403E"/>
                </a:solidFill>
                <a:latin typeface="微软雅黑"/>
                <a:ea typeface="微软雅黑"/>
                <a:cs typeface="微软雅黑"/>
                <a:sym typeface="微软雅黑"/>
              </a:defRPr>
            </a:lvl1pPr>
          </a:lstStyle>
          <a:p>
            <a:r>
              <a:rPr lang="zh-CN" altLang="en-US" sz="28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Fill>
                  <a:solidFill>
                    <a:srgbClr val="0000FF"/>
                  </a:solidFill>
                </a:uFill>
                <a:latin typeface="黑体" panose="02010609060101010101" pitchFamily="49" charset="-122"/>
                <a:ea typeface="黑体" panose="02010609060101010101" pitchFamily="49" charset="-122"/>
              </a:rPr>
              <a:t>导学案课堂同步用书</a:t>
            </a:r>
            <a:endParaRPr sz="28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Fill>
                <a:solidFill>
                  <a:srgbClr val="0000FF"/>
                </a:solidFill>
              </a:uFill>
              <a:latin typeface="黑体" panose="02010609060101010101" pitchFamily="49" charset="-122"/>
              <a:ea typeface="黑体" panose="02010609060101010101" pitchFamily="49" charset="-122"/>
            </a:endParaRPr>
          </a:p>
        </p:txBody>
      </p:sp>
      <p:sp>
        <p:nvSpPr>
          <p:cNvPr id="30" name="文本框 29">
            <a:extLst>
              <a:ext uri="{FF2B5EF4-FFF2-40B4-BE49-F238E27FC236}">
                <a16:creationId xmlns="" xmlns:a16="http://schemas.microsoft.com/office/drawing/2014/main" id="{F2E513BD-603F-40C5-8B26-136735651DD9}"/>
              </a:ext>
            </a:extLst>
          </p:cNvPr>
          <p:cNvSpPr txBox="1"/>
          <p:nvPr/>
        </p:nvSpPr>
        <p:spPr>
          <a:xfrm>
            <a:off x="8667768" y="642918"/>
            <a:ext cx="3143272" cy="338554"/>
          </a:xfrm>
          <a:prstGeom prst="rect">
            <a:avLst/>
          </a:prstGeom>
          <a:solidFill>
            <a:srgbClr val="FFFFFF"/>
          </a:solidFill>
        </p:spPr>
        <p:txBody>
          <a:bodyPr wrap="square" rtlCol="0">
            <a:spAutoFit/>
          </a:bodyPr>
          <a:lstStyle/>
          <a:p>
            <a:pPr algn="ctr"/>
            <a:r>
              <a:rPr lang="zh-CN" altLang="en-US" sz="1600" dirty="0" smtClean="0">
                <a:solidFill>
                  <a:schemeClr val="accent1">
                    <a:lumMod val="75000"/>
                    <a:lumOff val="25000"/>
                  </a:schemeClr>
                </a:solidFill>
                <a:latin typeface="黑体" pitchFamily="2" charset="-122"/>
                <a:ea typeface="黑体" pitchFamily="2" charset="-122"/>
              </a:rPr>
              <a:t>七年级</a:t>
            </a:r>
            <a:r>
              <a:rPr lang="en-US" altLang="zh-CN" sz="1600" dirty="0" smtClean="0">
                <a:solidFill>
                  <a:schemeClr val="accent1">
                    <a:lumMod val="75000"/>
                    <a:lumOff val="25000"/>
                  </a:schemeClr>
                </a:solidFill>
                <a:latin typeface="黑体" pitchFamily="2" charset="-122"/>
                <a:ea typeface="黑体" pitchFamily="2" charset="-122"/>
              </a:rPr>
              <a:t>·</a:t>
            </a:r>
            <a:r>
              <a:rPr lang="zh-CN" altLang="en-US" sz="1600" dirty="0" smtClean="0">
                <a:solidFill>
                  <a:schemeClr val="accent1">
                    <a:lumMod val="75000"/>
                    <a:lumOff val="25000"/>
                  </a:schemeClr>
                </a:solidFill>
                <a:latin typeface="黑体" pitchFamily="2" charset="-122"/>
                <a:ea typeface="黑体" pitchFamily="2" charset="-122"/>
              </a:rPr>
              <a:t>语文</a:t>
            </a:r>
            <a:r>
              <a:rPr lang="en-US" altLang="zh-CN" sz="1600" dirty="0" smtClean="0">
                <a:solidFill>
                  <a:schemeClr val="accent1">
                    <a:lumMod val="75000"/>
                    <a:lumOff val="25000"/>
                  </a:schemeClr>
                </a:solidFill>
                <a:latin typeface="黑体" pitchFamily="2" charset="-122"/>
                <a:ea typeface="黑体" pitchFamily="2" charset="-122"/>
              </a:rPr>
              <a:t>· </a:t>
            </a:r>
            <a:r>
              <a:rPr lang="zh-CN" altLang="en-US" sz="1600" dirty="0" smtClean="0">
                <a:solidFill>
                  <a:schemeClr val="accent1">
                    <a:lumMod val="75000"/>
                    <a:lumOff val="25000"/>
                  </a:schemeClr>
                </a:solidFill>
                <a:latin typeface="黑体" pitchFamily="2" charset="-122"/>
                <a:ea typeface="黑体" pitchFamily="2" charset="-122"/>
              </a:rPr>
              <a:t>人教版</a:t>
            </a:r>
            <a:r>
              <a:rPr lang="en-US" altLang="zh-CN" sz="1600" dirty="0" smtClean="0">
                <a:solidFill>
                  <a:schemeClr val="accent1">
                    <a:lumMod val="75000"/>
                    <a:lumOff val="25000"/>
                  </a:schemeClr>
                </a:solidFill>
                <a:latin typeface="黑体" pitchFamily="2" charset="-122"/>
                <a:ea typeface="黑体" pitchFamily="2" charset="-122"/>
              </a:rPr>
              <a:t>·</a:t>
            </a:r>
            <a:r>
              <a:rPr lang="zh-CN" altLang="en-US" sz="1600" dirty="0" smtClean="0">
                <a:solidFill>
                  <a:schemeClr val="accent1">
                    <a:lumMod val="75000"/>
                    <a:lumOff val="25000"/>
                  </a:schemeClr>
                </a:solidFill>
                <a:latin typeface="黑体" pitchFamily="2" charset="-122"/>
                <a:ea typeface="黑体" pitchFamily="2" charset="-122"/>
              </a:rPr>
              <a:t>下册</a:t>
            </a:r>
            <a:endParaRPr lang="zh-CN" altLang="en-US" sz="1600" dirty="0">
              <a:solidFill>
                <a:schemeClr val="accent1">
                  <a:lumMod val="75000"/>
                  <a:lumOff val="25000"/>
                </a:schemeClr>
              </a:solidFill>
              <a:latin typeface="黑体" pitchFamily="2" charset="-122"/>
              <a:ea typeface="黑体" pitchFamily="2" charset="-122"/>
            </a:endParaRPr>
          </a:p>
        </p:txBody>
      </p:sp>
      <p:sp>
        <p:nvSpPr>
          <p:cNvPr id="21" name="矩形 20"/>
          <p:cNvSpPr/>
          <p:nvPr/>
        </p:nvSpPr>
        <p:spPr>
          <a:xfrm>
            <a:off x="4810116" y="4000504"/>
            <a:ext cx="3685624" cy="646331"/>
          </a:xfrm>
          <a:prstGeom prst="rect">
            <a:avLst/>
          </a:prstGeom>
        </p:spPr>
        <p:txBody>
          <a:bodyPr wrap="none">
            <a:spAutoFit/>
          </a:bodyPr>
          <a:lstStyle/>
          <a:p>
            <a:r>
              <a:rPr lang="en-US" sz="3600" dirty="0" smtClean="0"/>
              <a:t>23.</a:t>
            </a:r>
            <a:r>
              <a:rPr lang="en-US" sz="3600" baseline="30000" dirty="0" smtClean="0"/>
              <a:t>*</a:t>
            </a:r>
            <a:r>
              <a:rPr lang="zh-CN" altLang="en-US" sz="3600" dirty="0" smtClean="0"/>
              <a:t>带上她的眼睛</a:t>
            </a:r>
            <a:endParaRPr lang="zh-CN" altLang="en-US" sz="3600" dirty="0"/>
          </a:p>
        </p:txBody>
      </p:sp>
      <p:sp>
        <p:nvSpPr>
          <p:cNvPr id="24" name="动作按钮: 声音 23">
            <a:hlinkClick r:id="" action="ppaction://noaction" highlightClick="1">
              <a:snd r:embed="rId2" name="applause.wav" builtIn="1"/>
            </a:hlinkClick>
          </p:cNvPr>
          <p:cNvSpPr/>
          <p:nvPr/>
        </p:nvSpPr>
        <p:spPr>
          <a:xfrm>
            <a:off x="3524232" y="4000504"/>
            <a:ext cx="928694" cy="642942"/>
          </a:xfrm>
          <a:prstGeom prst="actionButtonSound">
            <a:avLst/>
          </a:prstGeom>
          <a:ln w="25400">
            <a:solidFill>
              <a:schemeClr val="accent1">
                <a:lumMod val="90000"/>
                <a:lumOff val="10000"/>
              </a:schemeClr>
            </a:solidFill>
            <a:miter/>
          </a:ln>
        </p:spPr>
        <p:txBody>
          <a:bodyPr lIns="45719" rIns="45719" rtlCol="0" anchor="ctr"/>
          <a:lstStyle/>
          <a:p>
            <a:pPr algn="ctr"/>
            <a:endParaRPr lang="zh-CN" altLang="en-US">
              <a:solidFill>
                <a:srgbClr val="FFFFFF"/>
              </a:solidFill>
            </a:endParaRPr>
          </a:p>
        </p:txBody>
      </p:sp>
      <p:pic>
        <p:nvPicPr>
          <p:cNvPr id="9" name="第6单元.eps" descr="id:2147500708;FounderCES"/>
          <p:cNvPicPr/>
          <p:nvPr/>
        </p:nvPicPr>
        <p:blipFill>
          <a:blip r:embed="rId3"/>
          <a:stretch>
            <a:fillRect/>
          </a:stretch>
        </p:blipFill>
        <p:spPr>
          <a:xfrm>
            <a:off x="1452530" y="1571612"/>
            <a:ext cx="9637906" cy="1714512"/>
          </a:xfrm>
          <a:prstGeom prst="rect">
            <a:avLst/>
          </a:prstGeom>
        </p:spPr>
      </p:pic>
    </p:spTree>
    <p:extLst>
      <p:ext uri="{BB962C8B-B14F-4D97-AF65-F5344CB8AC3E}">
        <p14:creationId xmlns="" xmlns:p14="http://schemas.microsoft.com/office/powerpoint/2010/main" val="3193792668"/>
      </p:ext>
    </p:extLst>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881026" y="1142984"/>
            <a:ext cx="10858576" cy="5214974"/>
          </a:xfrm>
        </p:spPr>
        <p:txBody>
          <a:bodyPr/>
          <a:lstStyle/>
          <a:p>
            <a:r>
              <a:rPr lang="zh-CN" altLang="en-US" dirty="0" smtClean="0"/>
              <a:t>二、问题</a:t>
            </a:r>
            <a:r>
              <a:rPr lang="en-US" dirty="0" smtClean="0"/>
              <a:t>:</a:t>
            </a:r>
            <a:r>
              <a:rPr lang="zh-CN" altLang="en-US" dirty="0" smtClean="0"/>
              <a:t>写出本文的线索。</a:t>
            </a:r>
            <a:endParaRPr lang="zh-CN" alt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1"/>
          </p:nvPr>
        </p:nvSpPr>
        <p:spPr>
          <a:xfrm>
            <a:off x="380960" y="1142984"/>
            <a:ext cx="11453850" cy="857256"/>
          </a:xfrm>
        </p:spPr>
        <p:txBody>
          <a:bodyPr/>
          <a:lstStyle/>
          <a:p>
            <a:r>
              <a:rPr lang="zh-CN" altLang="en-US" dirty="0" smtClean="0"/>
              <a:t>线索有明线、暗线之分。行文中连接字面各点就能自然成线的线索</a:t>
            </a:r>
            <a:r>
              <a:rPr lang="en-US" dirty="0" smtClean="0"/>
              <a:t>,</a:t>
            </a:r>
            <a:r>
              <a:rPr lang="zh-CN" altLang="en-US" dirty="0" smtClean="0"/>
              <a:t>称为明线。行文过程中</a:t>
            </a:r>
            <a:r>
              <a:rPr lang="en-US" dirty="0" smtClean="0"/>
              <a:t>,</a:t>
            </a:r>
            <a:r>
              <a:rPr lang="zh-CN" altLang="en-US" dirty="0" smtClean="0"/>
              <a:t>无法从字面上找到组成线的点</a:t>
            </a:r>
            <a:r>
              <a:rPr lang="en-US" dirty="0" smtClean="0"/>
              <a:t>,</a:t>
            </a:r>
            <a:r>
              <a:rPr lang="zh-CN" altLang="en-US" dirty="0" smtClean="0"/>
              <a:t>需要透过现象</a:t>
            </a:r>
            <a:r>
              <a:rPr lang="en-US" dirty="0" smtClean="0"/>
              <a:t>,</a:t>
            </a:r>
            <a:r>
              <a:rPr lang="zh-CN" altLang="en-US" dirty="0" smtClean="0"/>
              <a:t>挖掘本质或思想感情</a:t>
            </a:r>
            <a:r>
              <a:rPr lang="en-US" dirty="0" smtClean="0"/>
              <a:t>,</a:t>
            </a:r>
            <a:r>
              <a:rPr lang="zh-CN" altLang="en-US" dirty="0" smtClean="0"/>
              <a:t>才会发现那里有一条隐形的线索</a:t>
            </a:r>
            <a:r>
              <a:rPr lang="en-US" dirty="0" smtClean="0"/>
              <a:t>,</a:t>
            </a:r>
            <a:r>
              <a:rPr lang="zh-CN" altLang="en-US" dirty="0" smtClean="0"/>
              <a:t>称为暗线。</a:t>
            </a:r>
          </a:p>
          <a:p>
            <a:r>
              <a:rPr lang="zh-CN" altLang="en-US" dirty="0" smtClean="0"/>
              <a:t>明线</a:t>
            </a:r>
            <a:r>
              <a:rPr lang="en-US" dirty="0" smtClean="0"/>
              <a:t>:</a:t>
            </a:r>
            <a:r>
              <a:rPr lang="en-US" u="sng" dirty="0" smtClean="0"/>
              <a:t>“</a:t>
            </a:r>
            <a:r>
              <a:rPr lang="zh-CN" altLang="en-US" u="sng" dirty="0" smtClean="0"/>
              <a:t>我</a:t>
            </a:r>
            <a:r>
              <a:rPr lang="en-US" u="sng" dirty="0" smtClean="0"/>
              <a:t>”</a:t>
            </a:r>
            <a:r>
              <a:rPr lang="zh-CN" altLang="en-US" u="sng" dirty="0" smtClean="0"/>
              <a:t>的经历见闻。</a:t>
            </a:r>
            <a:endParaRPr lang="zh-CN" altLang="en-US" dirty="0" smtClean="0"/>
          </a:p>
          <a:p>
            <a:r>
              <a:rPr lang="zh-CN" altLang="en-US" dirty="0" smtClean="0"/>
              <a:t>暗线</a:t>
            </a:r>
            <a:r>
              <a:rPr lang="en-US" dirty="0" smtClean="0"/>
              <a:t>:</a:t>
            </a:r>
            <a:r>
              <a:rPr lang="zh-CN" altLang="en-US" u="sng" dirty="0" smtClean="0"/>
              <a:t>女孩的故事回述。</a:t>
            </a:r>
            <a:endParaRPr lang="zh-CN" altLang="en-US" dirty="0"/>
          </a:p>
        </p:txBody>
      </p:sp>
      <p:sp>
        <p:nvSpPr>
          <p:cNvPr id="4" name="文本框">
            <a:extLst>
              <a:ext uri="{FF2B5EF4-FFF2-40B4-BE49-F238E27FC236}">
                <a16:creationId xmlns="" xmlns:a16="http://schemas.microsoft.com/office/drawing/2014/main"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linds(horizontal)">
                                      <p:cBhvr>
                                        <p:cTn id="13" dur="500"/>
                                        <p:tgtEl>
                                          <p:spTgt spid="3">
                                            <p:txEl>
                                              <p:pRg st="2" end="2"/>
                                            </p:txEl>
                                          </p:spTgt>
                                        </p:tgtEl>
                                      </p:cBhvr>
                                    </p:animEffect>
                                  </p:childTnLst>
                                </p:cTn>
                              </p:par>
                            </p:childTnLst>
                          </p:cTn>
                        </p:par>
                      </p:childTnLst>
                    </p:cTn>
                  </p:par>
                </p:childTnLst>
              </p:cTn>
              <p:nextCondLst>
                <p:cond evt="onClick" delay="0">
                  <p:tgtEl>
                    <p:spTgt spid="4"/>
                  </p:tgtEl>
                </p:cond>
              </p:nextCondLst>
            </p:seq>
          </p:childTnLst>
        </p:cTn>
      </p:par>
    </p:tnLst>
    <p:bldLst>
      <p:bldP spid="3"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881026" y="1142984"/>
            <a:ext cx="10858576" cy="5214974"/>
          </a:xfrm>
        </p:spPr>
        <p:txBody>
          <a:bodyPr/>
          <a:lstStyle/>
          <a:p>
            <a:r>
              <a:rPr lang="zh-CN" altLang="en-US" dirty="0" smtClean="0"/>
              <a:t>三、活动</a:t>
            </a:r>
            <a:r>
              <a:rPr lang="en-US" dirty="0" smtClean="0"/>
              <a:t>:</a:t>
            </a:r>
            <a:r>
              <a:rPr lang="zh-CN" altLang="en-US" dirty="0" smtClean="0"/>
              <a:t>试分析文中的</a:t>
            </a:r>
            <a:r>
              <a:rPr lang="en-US" dirty="0" smtClean="0"/>
              <a:t>“</a:t>
            </a:r>
            <a:r>
              <a:rPr lang="zh-CN" altLang="en-US" dirty="0" smtClean="0"/>
              <a:t>她</a:t>
            </a:r>
            <a:r>
              <a:rPr lang="en-US" dirty="0" smtClean="0"/>
              <a:t>”</a:t>
            </a:r>
            <a:r>
              <a:rPr lang="zh-CN" altLang="en-US" dirty="0" smtClean="0"/>
              <a:t>是一个怎样的人。</a:t>
            </a:r>
            <a:endParaRPr lang="zh-CN" alt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占位符 4"/>
          <p:cNvSpPr>
            <a:spLocks noGrp="1"/>
          </p:cNvSpPr>
          <p:nvPr>
            <p:ph type="body" sz="quarter" idx="11"/>
          </p:nvPr>
        </p:nvSpPr>
        <p:spPr>
          <a:xfrm>
            <a:off x="452398" y="1000108"/>
            <a:ext cx="11144328" cy="2071702"/>
          </a:xfrm>
        </p:spPr>
        <p:txBody>
          <a:bodyPr/>
          <a:lstStyle/>
          <a:p>
            <a:r>
              <a:rPr lang="en-US" dirty="0" smtClean="0"/>
              <a:t>①</a:t>
            </a:r>
            <a:r>
              <a:rPr lang="zh-CN" altLang="en-US" dirty="0" smtClean="0"/>
              <a:t>从</a:t>
            </a:r>
            <a:r>
              <a:rPr lang="en-US" dirty="0" smtClean="0"/>
              <a:t>“</a:t>
            </a:r>
            <a:r>
              <a:rPr lang="zh-CN" altLang="en-US" dirty="0" smtClean="0"/>
              <a:t>她渴望看草原上的每一朵野花</a:t>
            </a:r>
            <a:r>
              <a:rPr lang="en-US" dirty="0" smtClean="0"/>
              <a:t>,</a:t>
            </a:r>
            <a:r>
              <a:rPr lang="zh-CN" altLang="en-US" dirty="0" smtClean="0"/>
              <a:t>每一朵小草</a:t>
            </a:r>
            <a:r>
              <a:rPr lang="en-US" dirty="0" smtClean="0"/>
              <a:t>……</a:t>
            </a:r>
            <a:r>
              <a:rPr lang="zh-CN" altLang="en-US" dirty="0" smtClean="0"/>
              <a:t>都会令她激动不已</a:t>
            </a:r>
            <a:r>
              <a:rPr lang="en-US" dirty="0" smtClean="0"/>
              <a:t>……”</a:t>
            </a:r>
            <a:r>
              <a:rPr lang="zh-CN" altLang="en-US" dirty="0" smtClean="0"/>
              <a:t>可以看出她热爱生活、热爱大自然的特点。</a:t>
            </a:r>
          </a:p>
          <a:p>
            <a:r>
              <a:rPr lang="en-US" dirty="0" smtClean="0"/>
              <a:t>②“</a:t>
            </a:r>
            <a:r>
              <a:rPr lang="zh-CN" altLang="en-US" dirty="0" smtClean="0"/>
              <a:t>落日六号</a:t>
            </a:r>
            <a:r>
              <a:rPr lang="en-US" dirty="0" smtClean="0"/>
              <a:t>”</a:t>
            </a:r>
            <a:r>
              <a:rPr lang="zh-CN" altLang="en-US" dirty="0" smtClean="0"/>
              <a:t>失事后</a:t>
            </a:r>
            <a:r>
              <a:rPr lang="en-US" dirty="0" smtClean="0"/>
              <a:t>,</a:t>
            </a:r>
            <a:r>
              <a:rPr lang="zh-CN" altLang="en-US" dirty="0" smtClean="0"/>
              <a:t>她仍然坚持工作</a:t>
            </a:r>
            <a:r>
              <a:rPr lang="en-US" dirty="0" smtClean="0"/>
              <a:t>,</a:t>
            </a:r>
            <a:r>
              <a:rPr lang="zh-CN" altLang="en-US" dirty="0" smtClean="0"/>
              <a:t>把从地核中得到的大量宝贵资料发送到地面。从这里可以看出她对科学的热爱和生命不息、奋斗不止的精神。</a:t>
            </a:r>
          </a:p>
          <a:p>
            <a:r>
              <a:rPr lang="en-US" dirty="0" smtClean="0"/>
              <a:t>③“</a:t>
            </a:r>
            <a:r>
              <a:rPr lang="zh-CN" altLang="en-US" dirty="0" smtClean="0"/>
              <a:t>落日六号</a:t>
            </a:r>
            <a:r>
              <a:rPr lang="en-US" dirty="0" smtClean="0"/>
              <a:t>”</a:t>
            </a:r>
            <a:r>
              <a:rPr lang="zh-CN" altLang="en-US" dirty="0" smtClean="0"/>
              <a:t>仿佛处于一个巨大的炼钢炉</a:t>
            </a:r>
            <a:r>
              <a:rPr lang="en-US" dirty="0" smtClean="0"/>
              <a:t>,</a:t>
            </a:r>
            <a:r>
              <a:rPr lang="zh-CN" altLang="en-US" dirty="0" smtClean="0"/>
              <a:t>周围环境恶劣</a:t>
            </a:r>
            <a:r>
              <a:rPr lang="en-US" dirty="0" smtClean="0"/>
              <a:t>,</a:t>
            </a:r>
            <a:r>
              <a:rPr lang="zh-CN" altLang="en-US" dirty="0" smtClean="0"/>
              <a:t>她却依然坚持工作</a:t>
            </a:r>
            <a:r>
              <a:rPr lang="en-US" dirty="0" smtClean="0"/>
              <a:t>,</a:t>
            </a:r>
            <a:r>
              <a:rPr lang="zh-CN" altLang="en-US" dirty="0" smtClean="0"/>
              <a:t>从这可以看出她勇敢坚强的品质</a:t>
            </a:r>
            <a:r>
              <a:rPr lang="zh-CN" altLang="en-US" dirty="0" smtClean="0"/>
              <a:t>。</a:t>
            </a:r>
            <a:endParaRPr lang="zh-CN" altLang="en-US" dirty="0" smtClean="0"/>
          </a:p>
        </p:txBody>
      </p:sp>
      <p:sp>
        <p:nvSpPr>
          <p:cNvPr id="6" name="文本框">
            <a:extLst>
              <a:ext uri="{FF2B5EF4-FFF2-40B4-BE49-F238E27FC236}">
                <a16:creationId xmlns="" xmlns:a16="http://schemas.microsoft.com/office/drawing/2014/main"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linds(horizontal)">
                                      <p:cBhvr>
                                        <p:cTn id="7" dur="500"/>
                                        <p:tgtEl>
                                          <p:spTgt spid="5">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blinds(horizontal)">
                                      <p:cBhvr>
                                        <p:cTn id="10" dur="500"/>
                                        <p:tgtEl>
                                          <p:spTgt spid="5">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Effect transition="in" filter="blinds(horizontal)">
                                      <p:cBhvr>
                                        <p:cTn id="13" dur="500"/>
                                        <p:tgtEl>
                                          <p:spTgt spid="5">
                                            <p:txEl>
                                              <p:pRg st="2" end="2"/>
                                            </p:txEl>
                                          </p:spTgt>
                                        </p:tgtEl>
                                      </p:cBhvr>
                                    </p:animEffect>
                                  </p:childTnLst>
                                </p:cTn>
                              </p:par>
                            </p:childTnLst>
                          </p:cTn>
                        </p:par>
                      </p:childTnLst>
                    </p:cTn>
                  </p:par>
                </p:childTnLst>
              </p:cTn>
              <p:nextCondLst>
                <p:cond evt="onClick" delay="0">
                  <p:tgtEl>
                    <p:spTgt spid="6"/>
                  </p:tgtEl>
                </p:cond>
              </p:nextCondLst>
            </p:seq>
          </p:childTnLst>
        </p:cTn>
      </p:par>
    </p:tnLst>
    <p:bldLst>
      <p:bldP spid="5"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占位符 4"/>
          <p:cNvSpPr>
            <a:spLocks noGrp="1"/>
          </p:cNvSpPr>
          <p:nvPr>
            <p:ph type="body" sz="quarter" idx="11"/>
          </p:nvPr>
        </p:nvSpPr>
        <p:spPr>
          <a:xfrm>
            <a:off x="452398" y="1000108"/>
            <a:ext cx="11144328" cy="2071702"/>
          </a:xfrm>
        </p:spPr>
        <p:txBody>
          <a:bodyPr/>
          <a:lstStyle/>
          <a:p>
            <a:r>
              <a:rPr lang="en-US" dirty="0" smtClean="0"/>
              <a:t>④</a:t>
            </a:r>
            <a:r>
              <a:rPr lang="en-US" dirty="0" smtClean="0"/>
              <a:t>“……</a:t>
            </a:r>
            <a:r>
              <a:rPr lang="zh-CN" altLang="en-US" dirty="0" smtClean="0"/>
              <a:t>今后</a:t>
            </a:r>
            <a:r>
              <a:rPr lang="en-US" dirty="0" smtClean="0"/>
              <a:t>,</a:t>
            </a:r>
            <a:r>
              <a:rPr lang="zh-CN" altLang="en-US" dirty="0" smtClean="0"/>
              <a:t>我会按照研究计划努力工作的。将来</a:t>
            </a:r>
            <a:r>
              <a:rPr lang="en-US" dirty="0" smtClean="0"/>
              <a:t>,</a:t>
            </a:r>
            <a:r>
              <a:rPr lang="zh-CN" altLang="en-US" dirty="0" smtClean="0"/>
              <a:t>也许会有地心飞船找到</a:t>
            </a:r>
            <a:r>
              <a:rPr lang="en-US" dirty="0" smtClean="0"/>
              <a:t>‘</a:t>
            </a:r>
            <a:r>
              <a:rPr lang="zh-CN" altLang="en-US" dirty="0" smtClean="0"/>
              <a:t>落日六号</a:t>
            </a:r>
            <a:r>
              <a:rPr lang="en-US" dirty="0" smtClean="0"/>
              <a:t>’</a:t>
            </a:r>
            <a:r>
              <a:rPr lang="zh-CN" altLang="en-US" dirty="0" smtClean="0"/>
              <a:t>并同它对接</a:t>
            </a:r>
            <a:r>
              <a:rPr lang="en-US" dirty="0" smtClean="0"/>
              <a:t>,</a:t>
            </a:r>
            <a:r>
              <a:rPr lang="zh-CN" altLang="en-US" dirty="0" smtClean="0"/>
              <a:t>但愿那时我留下的资料会有用。请你们放心</a:t>
            </a:r>
            <a:r>
              <a:rPr lang="en-US" dirty="0" smtClean="0"/>
              <a:t>,</a:t>
            </a:r>
            <a:r>
              <a:rPr lang="zh-CN" altLang="en-US" dirty="0" smtClean="0"/>
              <a:t>我现在已适应这里</a:t>
            </a:r>
            <a:r>
              <a:rPr lang="en-US" dirty="0" smtClean="0"/>
              <a:t>,</a:t>
            </a:r>
            <a:r>
              <a:rPr lang="zh-CN" altLang="en-US" dirty="0" smtClean="0"/>
              <a:t>不再觉得狭窄和封闭了</a:t>
            </a:r>
            <a:r>
              <a:rPr lang="en-US" dirty="0" smtClean="0"/>
              <a:t>,</a:t>
            </a:r>
            <a:r>
              <a:rPr lang="zh-CN" altLang="en-US" dirty="0" smtClean="0"/>
              <a:t>整个世界都围着我呀</a:t>
            </a:r>
            <a:r>
              <a:rPr lang="en-US" dirty="0" smtClean="0"/>
              <a:t>,</a:t>
            </a:r>
            <a:r>
              <a:rPr lang="zh-CN" altLang="en-US" dirty="0" smtClean="0"/>
              <a:t>我闭上眼睛就能看见上面的大草原</a:t>
            </a:r>
            <a:r>
              <a:rPr lang="en-US" dirty="0" smtClean="0"/>
              <a:t>,</a:t>
            </a:r>
            <a:r>
              <a:rPr lang="zh-CN" altLang="en-US" dirty="0" smtClean="0"/>
              <a:t>还可以清楚地看见那里的每一朵小花呢</a:t>
            </a:r>
            <a:r>
              <a:rPr lang="en-US" dirty="0" smtClean="0"/>
              <a:t>……”</a:t>
            </a:r>
            <a:r>
              <a:rPr lang="zh-CN" altLang="en-US" dirty="0" smtClean="0"/>
              <a:t>从这段话中可以看出她献身科学、乐观、坚强等品质。</a:t>
            </a:r>
          </a:p>
          <a:p>
            <a:r>
              <a:rPr lang="zh-CN" altLang="en-US" dirty="0" smtClean="0"/>
              <a:t>她是</a:t>
            </a:r>
            <a:r>
              <a:rPr lang="en-US" dirty="0" smtClean="0"/>
              <a:t> “</a:t>
            </a:r>
            <a:r>
              <a:rPr lang="zh-CN" altLang="en-US" dirty="0" smtClean="0"/>
              <a:t>落日六号</a:t>
            </a:r>
            <a:r>
              <a:rPr lang="en-US" dirty="0" smtClean="0"/>
              <a:t>”</a:t>
            </a:r>
            <a:r>
              <a:rPr lang="zh-CN" altLang="en-US" dirty="0" smtClean="0"/>
              <a:t>飞船失事中的一位热爱生活、热爱大自然、热爱科学、献身科学、勇敢、乐观、坚强的领航员。</a:t>
            </a:r>
            <a:endParaRPr lang="zh-CN" altLang="en-US" dirty="0"/>
          </a:p>
        </p:txBody>
      </p:sp>
      <p:sp>
        <p:nvSpPr>
          <p:cNvPr id="6" name="文本框">
            <a:extLst>
              <a:ext uri="{FF2B5EF4-FFF2-40B4-BE49-F238E27FC236}">
                <a16:creationId xmlns="" xmlns:a16="http://schemas.microsoft.com/office/drawing/2014/main"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linds(horizontal)">
                                      <p:cBhvr>
                                        <p:cTn id="7" dur="500"/>
                                        <p:tgtEl>
                                          <p:spTgt spid="5">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blinds(horizontal)">
                                      <p:cBhvr>
                                        <p:cTn id="10" dur="500"/>
                                        <p:tgtEl>
                                          <p:spTgt spid="5">
                                            <p:txEl>
                                              <p:pRg st="1" end="1"/>
                                            </p:txEl>
                                          </p:spTgt>
                                        </p:tgtEl>
                                      </p:cBhvr>
                                    </p:animEffect>
                                  </p:childTnLst>
                                </p:cTn>
                              </p:par>
                            </p:childTnLst>
                          </p:cTn>
                        </p:par>
                      </p:childTnLst>
                    </p:cTn>
                  </p:par>
                </p:childTnLst>
              </p:cTn>
              <p:nextCondLst>
                <p:cond evt="onClick" delay="0">
                  <p:tgtEl>
                    <p:spTgt spid="6"/>
                  </p:tgtEl>
                </p:cond>
              </p:nextCondLst>
            </p:seq>
          </p:childTnLst>
        </p:cTn>
      </p:par>
    </p:tnLst>
    <p:bldLst>
      <p:bldP spid="5"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881026" y="1142984"/>
            <a:ext cx="10858576" cy="5214974"/>
          </a:xfrm>
        </p:spPr>
        <p:txBody>
          <a:bodyPr/>
          <a:lstStyle/>
          <a:p>
            <a:r>
              <a:rPr lang="zh-CN" altLang="en-US" dirty="0" smtClean="0"/>
              <a:t>四、活动</a:t>
            </a:r>
            <a:r>
              <a:rPr lang="en-US" dirty="0" smtClean="0"/>
              <a:t>:</a:t>
            </a:r>
            <a:r>
              <a:rPr lang="zh-CN" altLang="en-US" dirty="0" smtClean="0"/>
              <a:t>作者善于设置悬念</a:t>
            </a:r>
            <a:r>
              <a:rPr lang="en-US" dirty="0" smtClean="0"/>
              <a:t>,</a:t>
            </a:r>
            <a:r>
              <a:rPr lang="zh-CN" altLang="en-US" dirty="0" smtClean="0"/>
              <a:t>在文中多处埋下伏笔</a:t>
            </a:r>
            <a:r>
              <a:rPr lang="en-US" dirty="0" smtClean="0"/>
              <a:t>,</a:t>
            </a:r>
            <a:r>
              <a:rPr lang="zh-CN" altLang="en-US" dirty="0" smtClean="0"/>
              <a:t>吸引读者阅读</a:t>
            </a:r>
            <a:r>
              <a:rPr lang="en-US" dirty="0" smtClean="0"/>
              <a:t>,</a:t>
            </a:r>
            <a:r>
              <a:rPr lang="zh-CN" altLang="en-US" dirty="0" smtClean="0"/>
              <a:t>请举例分析。</a:t>
            </a:r>
            <a:endParaRPr lang="zh-CN" alt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1"/>
          </p:nvPr>
        </p:nvSpPr>
        <p:spPr>
          <a:xfrm>
            <a:off x="380960" y="1142984"/>
            <a:ext cx="11453850" cy="857256"/>
          </a:xfrm>
        </p:spPr>
        <p:txBody>
          <a:bodyPr/>
          <a:lstStyle/>
          <a:p>
            <a:r>
              <a:rPr lang="zh-CN" altLang="en-US" dirty="0" smtClean="0"/>
              <a:t>示例</a:t>
            </a:r>
            <a:r>
              <a:rPr lang="en-US" dirty="0" smtClean="0"/>
              <a:t>:</a:t>
            </a:r>
            <a:endParaRPr lang="zh-CN" altLang="en-US" dirty="0" smtClean="0"/>
          </a:p>
          <a:p>
            <a:r>
              <a:rPr lang="zh-CN" altLang="en-US" dirty="0" smtClean="0"/>
              <a:t>悬念一</a:t>
            </a:r>
            <a:r>
              <a:rPr lang="en-US" dirty="0" smtClean="0"/>
              <a:t>:</a:t>
            </a:r>
            <a:r>
              <a:rPr lang="zh-CN" altLang="en-US" dirty="0" smtClean="0"/>
              <a:t>她似乎认为地球在我们这次短暂的旅行后就要爆炸了。为什么会有这样的看法</a:t>
            </a:r>
            <a:r>
              <a:rPr lang="en-US" dirty="0" smtClean="0"/>
              <a:t>?</a:t>
            </a:r>
            <a:endParaRPr lang="zh-CN" altLang="en-US" dirty="0" smtClean="0"/>
          </a:p>
          <a:p>
            <a:r>
              <a:rPr lang="zh-CN" altLang="en-US" dirty="0" smtClean="0"/>
              <a:t>悬念二</a:t>
            </a:r>
            <a:r>
              <a:rPr lang="en-US" dirty="0" smtClean="0"/>
              <a:t>:</a:t>
            </a:r>
            <a:r>
              <a:rPr lang="zh-CN" altLang="en-US" dirty="0" smtClean="0"/>
              <a:t>为什么</a:t>
            </a:r>
            <a:r>
              <a:rPr lang="en-US" dirty="0" smtClean="0"/>
              <a:t>“</a:t>
            </a:r>
            <a:r>
              <a:rPr lang="zh-CN" altLang="en-US" dirty="0" smtClean="0"/>
              <a:t>她对世界的感情已丰富到不正常的程度</a:t>
            </a:r>
            <a:r>
              <a:rPr lang="en-US" dirty="0" smtClean="0"/>
              <a:t>?”</a:t>
            </a:r>
            <a:endParaRPr lang="zh-CN" altLang="en-US" dirty="0" smtClean="0"/>
          </a:p>
          <a:p>
            <a:r>
              <a:rPr lang="zh-CN" altLang="en-US" dirty="0" smtClean="0"/>
              <a:t>悬念三</a:t>
            </a:r>
            <a:r>
              <a:rPr lang="en-US" dirty="0" smtClean="0"/>
              <a:t>:</a:t>
            </a:r>
            <a:r>
              <a:rPr lang="zh-CN" altLang="en-US" dirty="0" smtClean="0"/>
              <a:t>她身处的环境</a:t>
            </a:r>
            <a:r>
              <a:rPr lang="en-US" dirty="0" smtClean="0"/>
              <a:t>,</a:t>
            </a:r>
            <a:r>
              <a:rPr lang="zh-CN" altLang="en-US" dirty="0" smtClean="0"/>
              <a:t>头顶上失重的铅笔</a:t>
            </a:r>
            <a:r>
              <a:rPr lang="en-US" dirty="0" smtClean="0"/>
              <a:t>,</a:t>
            </a:r>
            <a:r>
              <a:rPr lang="zh-CN" altLang="en-US" dirty="0" smtClean="0"/>
              <a:t>她是谁</a:t>
            </a:r>
            <a:r>
              <a:rPr lang="en-US" dirty="0" smtClean="0"/>
              <a:t>?</a:t>
            </a:r>
            <a:r>
              <a:rPr lang="zh-CN" altLang="en-US" dirty="0" smtClean="0"/>
              <a:t>她到底在哪儿</a:t>
            </a:r>
            <a:r>
              <a:rPr lang="en-US" dirty="0" smtClean="0"/>
              <a:t>?</a:t>
            </a:r>
            <a:r>
              <a:rPr lang="zh-CN" altLang="en-US" dirty="0" smtClean="0"/>
              <a:t>一直是个谜。</a:t>
            </a:r>
          </a:p>
          <a:p>
            <a:r>
              <a:rPr lang="zh-CN" altLang="en-US" dirty="0" smtClean="0"/>
              <a:t>悬念四</a:t>
            </a:r>
            <a:r>
              <a:rPr lang="en-US" dirty="0" smtClean="0"/>
              <a:t>:“</a:t>
            </a:r>
            <a:r>
              <a:rPr lang="zh-CN" altLang="en-US" dirty="0" smtClean="0"/>
              <a:t>我发疯似的跑上楼找主任</a:t>
            </a:r>
            <a:r>
              <a:rPr lang="en-US" dirty="0" smtClean="0"/>
              <a:t>”,</a:t>
            </a:r>
            <a:r>
              <a:rPr lang="zh-CN" altLang="en-US" dirty="0" smtClean="0"/>
              <a:t>为什么会这样</a:t>
            </a:r>
            <a:r>
              <a:rPr lang="en-US" dirty="0" smtClean="0"/>
              <a:t>?</a:t>
            </a:r>
            <a:endParaRPr lang="zh-CN" altLang="en-US" dirty="0" smtClean="0"/>
          </a:p>
          <a:p>
            <a:r>
              <a:rPr lang="en-US" dirty="0" smtClean="0"/>
              <a:t>…………</a:t>
            </a:r>
            <a:endParaRPr lang="zh-CN" altLang="en-US" dirty="0" smtClean="0"/>
          </a:p>
        </p:txBody>
      </p:sp>
      <p:sp>
        <p:nvSpPr>
          <p:cNvPr id="4" name="文本框">
            <a:extLst>
              <a:ext uri="{FF2B5EF4-FFF2-40B4-BE49-F238E27FC236}">
                <a16:creationId xmlns="" xmlns:a16="http://schemas.microsoft.com/office/drawing/2014/main"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linds(horizontal)">
                                      <p:cBhvr>
                                        <p:cTn id="13" dur="500"/>
                                        <p:tgtEl>
                                          <p:spTgt spid="3">
                                            <p:txEl>
                                              <p:pRg st="2" end="2"/>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blinds(horizontal)">
                                      <p:cBhvr>
                                        <p:cTn id="16" dur="500"/>
                                        <p:tgtEl>
                                          <p:spTgt spid="3">
                                            <p:txEl>
                                              <p:pRg st="3" end="3"/>
                                            </p:txEl>
                                          </p:spTgt>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blinds(horizontal)">
                                      <p:cBhvr>
                                        <p:cTn id="19" dur="500"/>
                                        <p:tgtEl>
                                          <p:spTgt spid="3">
                                            <p:txEl>
                                              <p:pRg st="4" end="4"/>
                                            </p:txEl>
                                          </p:spTgt>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blinds(horizontal)">
                                      <p:cBhvr>
                                        <p:cTn id="22" dur="500"/>
                                        <p:tgtEl>
                                          <p:spTgt spid="3">
                                            <p:txEl>
                                              <p:pRg st="5" end="5"/>
                                            </p:txEl>
                                          </p:spTgt>
                                        </p:tgtEl>
                                      </p:cBhvr>
                                    </p:animEffect>
                                  </p:childTnLst>
                                </p:cTn>
                              </p:par>
                            </p:childTnLst>
                          </p:cTn>
                        </p:par>
                      </p:childTnLst>
                    </p:cTn>
                  </p:par>
                </p:childTnLst>
              </p:cTn>
              <p:nextCondLst>
                <p:cond evt="onClick" delay="0">
                  <p:tgtEl>
                    <p:spTgt spid="4"/>
                  </p:tgtEl>
                </p:cond>
              </p:nextCondLst>
            </p:seq>
          </p:childTnLst>
        </p:cTn>
      </p:par>
    </p:tnLst>
    <p:bldLst>
      <p:bldP spid="3"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1"/>
          </p:nvPr>
        </p:nvSpPr>
        <p:spPr>
          <a:xfrm>
            <a:off x="380960" y="1142984"/>
            <a:ext cx="11453850" cy="857256"/>
          </a:xfrm>
        </p:spPr>
        <p:txBody>
          <a:bodyPr/>
          <a:lstStyle/>
          <a:p>
            <a:pPr algn="just"/>
            <a:r>
              <a:rPr lang="zh-CN" altLang="en-US" dirty="0" smtClean="0"/>
              <a:t>悬念</a:t>
            </a:r>
            <a:r>
              <a:rPr lang="zh-CN" altLang="en-US" dirty="0" smtClean="0"/>
              <a:t>的主要作用是抓住读者的心</a:t>
            </a:r>
            <a:r>
              <a:rPr lang="en-US" dirty="0" smtClean="0"/>
              <a:t>,</a:t>
            </a:r>
            <a:r>
              <a:rPr lang="zh-CN" altLang="en-US" dirty="0" smtClean="0"/>
              <a:t>引起读者对事情的发展、变化、结果</a:t>
            </a:r>
            <a:r>
              <a:rPr lang="en-US" dirty="0" smtClean="0"/>
              <a:t>,</a:t>
            </a:r>
            <a:r>
              <a:rPr lang="zh-CN" altLang="en-US" dirty="0" smtClean="0"/>
              <a:t>对人物或事物的处境、结局产生关切的心理</a:t>
            </a:r>
            <a:r>
              <a:rPr lang="en-US" dirty="0" smtClean="0"/>
              <a:t>,</a:t>
            </a:r>
            <a:r>
              <a:rPr lang="zh-CN" altLang="en-US" dirty="0" smtClean="0"/>
              <a:t>使文章情节发展更具有吸引读者、引人入胜的魅力。</a:t>
            </a:r>
          </a:p>
          <a:p>
            <a:r>
              <a:rPr lang="zh-CN" altLang="en-US" dirty="0" smtClean="0"/>
              <a:t>伏笔一</a:t>
            </a:r>
            <a:r>
              <a:rPr lang="en-US" dirty="0" smtClean="0"/>
              <a:t>:“</a:t>
            </a:r>
            <a:r>
              <a:rPr lang="zh-CN" altLang="en-US" dirty="0" smtClean="0"/>
              <a:t>只有一样东西凸现出来</a:t>
            </a:r>
            <a:r>
              <a:rPr lang="en-US" dirty="0" smtClean="0"/>
              <a:t>,</a:t>
            </a:r>
            <a:r>
              <a:rPr lang="zh-CN" altLang="en-US" dirty="0" smtClean="0"/>
              <a:t>这就是那在她头顶上打转的失重的铅笔</a:t>
            </a:r>
            <a:r>
              <a:rPr lang="en-US" dirty="0" smtClean="0"/>
              <a:t>,</a:t>
            </a:r>
            <a:r>
              <a:rPr lang="zh-CN" altLang="en-US" dirty="0" smtClean="0"/>
              <a:t>不知为什么</a:t>
            </a:r>
            <a:r>
              <a:rPr lang="en-US" dirty="0" smtClean="0"/>
              <a:t>,</a:t>
            </a:r>
            <a:r>
              <a:rPr lang="zh-CN" altLang="en-US" dirty="0" smtClean="0"/>
              <a:t>一闭上眼睛</a:t>
            </a:r>
            <a:r>
              <a:rPr lang="en-US" dirty="0" smtClean="0"/>
              <a:t>,</a:t>
            </a:r>
            <a:r>
              <a:rPr lang="zh-CN" altLang="en-US" dirty="0" smtClean="0"/>
              <a:t>这支铅笔总在我的眼前飘浮。</a:t>
            </a:r>
            <a:r>
              <a:rPr lang="en-US" dirty="0" smtClean="0"/>
              <a:t>”</a:t>
            </a:r>
            <a:endParaRPr lang="zh-CN" altLang="en-US" dirty="0" smtClean="0"/>
          </a:p>
          <a:p>
            <a:r>
              <a:rPr lang="en-US" dirty="0" smtClean="0"/>
              <a:t>“</a:t>
            </a:r>
            <a:r>
              <a:rPr lang="zh-CN" altLang="en-US" dirty="0" smtClean="0"/>
              <a:t>那支飘浮的铅笔又在我的眼前出现了</a:t>
            </a:r>
            <a:r>
              <a:rPr lang="en-US" dirty="0" smtClean="0"/>
              <a:t>,</a:t>
            </a:r>
            <a:r>
              <a:rPr lang="zh-CN" altLang="en-US" dirty="0" smtClean="0"/>
              <a:t>同壁画叠印在一起</a:t>
            </a:r>
            <a:r>
              <a:rPr lang="en-US" dirty="0" smtClean="0"/>
              <a:t>……”</a:t>
            </a:r>
            <a:endParaRPr lang="zh-CN" altLang="en-US" dirty="0" smtClean="0"/>
          </a:p>
          <a:p>
            <a:r>
              <a:rPr lang="zh-CN" altLang="en-US" dirty="0" smtClean="0"/>
              <a:t>前面交代失重的铅笔是为后文与壁画上的铅笔叠印一起而推测她的身份埋下了伏笔</a:t>
            </a:r>
            <a:r>
              <a:rPr lang="zh-CN" altLang="en-US" dirty="0" smtClean="0"/>
              <a:t>。</a:t>
            </a:r>
            <a:endParaRPr lang="zh-CN" altLang="en-US" dirty="0" smtClean="0"/>
          </a:p>
        </p:txBody>
      </p:sp>
      <p:sp>
        <p:nvSpPr>
          <p:cNvPr id="4" name="文本框">
            <a:extLst>
              <a:ext uri="{FF2B5EF4-FFF2-40B4-BE49-F238E27FC236}">
                <a16:creationId xmlns="" xmlns:a16="http://schemas.microsoft.com/office/drawing/2014/main"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linds(horizontal)">
                                      <p:cBhvr>
                                        <p:cTn id="13" dur="500"/>
                                        <p:tgtEl>
                                          <p:spTgt spid="3">
                                            <p:txEl>
                                              <p:pRg st="2" end="2"/>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blinds(horizontal)">
                                      <p:cBhvr>
                                        <p:cTn id="16" dur="500"/>
                                        <p:tgtEl>
                                          <p:spTgt spid="3">
                                            <p:txEl>
                                              <p:pRg st="3" end="3"/>
                                            </p:txEl>
                                          </p:spTgt>
                                        </p:tgtEl>
                                      </p:cBhvr>
                                    </p:animEffect>
                                  </p:childTnLst>
                                </p:cTn>
                              </p:par>
                            </p:childTnLst>
                          </p:cTn>
                        </p:par>
                      </p:childTnLst>
                    </p:cTn>
                  </p:par>
                </p:childTnLst>
              </p:cTn>
              <p:nextCondLst>
                <p:cond evt="onClick" delay="0">
                  <p:tgtEl>
                    <p:spTgt spid="4"/>
                  </p:tgtEl>
                </p:cond>
              </p:nextCondLst>
            </p:seq>
          </p:childTnLst>
        </p:cTn>
      </p:par>
    </p:tnLst>
    <p:bldLst>
      <p:bldP spid="3"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1"/>
          </p:nvPr>
        </p:nvSpPr>
        <p:spPr>
          <a:xfrm>
            <a:off x="380960" y="1142984"/>
            <a:ext cx="11453850" cy="857256"/>
          </a:xfrm>
        </p:spPr>
        <p:txBody>
          <a:bodyPr/>
          <a:lstStyle/>
          <a:p>
            <a:r>
              <a:rPr lang="zh-CN" altLang="en-US" dirty="0" smtClean="0"/>
              <a:t>伏笔</a:t>
            </a:r>
            <a:r>
              <a:rPr lang="zh-CN" altLang="en-US" dirty="0" smtClean="0"/>
              <a:t>二</a:t>
            </a:r>
            <a:r>
              <a:rPr lang="en-US" dirty="0" smtClean="0"/>
              <a:t>:“</a:t>
            </a:r>
            <a:r>
              <a:rPr lang="zh-CN" altLang="en-US" dirty="0" smtClean="0"/>
              <a:t>第二天清晨</a:t>
            </a:r>
            <a:r>
              <a:rPr lang="en-US" dirty="0" smtClean="0"/>
              <a:t>,</a:t>
            </a:r>
            <a:r>
              <a:rPr lang="zh-CN" altLang="en-US" dirty="0" smtClean="0"/>
              <a:t>阴云布满了天空</a:t>
            </a:r>
            <a:r>
              <a:rPr lang="en-US" dirty="0" smtClean="0"/>
              <a:t>,</a:t>
            </a:r>
            <a:r>
              <a:rPr lang="zh-CN" altLang="en-US" dirty="0" smtClean="0"/>
              <a:t>草原笼罩在蒙蒙的小雨中</a:t>
            </a:r>
            <a:r>
              <a:rPr lang="en-US" dirty="0" smtClean="0"/>
              <a:t>,</a:t>
            </a:r>
            <a:r>
              <a:rPr lang="zh-CN" altLang="en-US" dirty="0" smtClean="0"/>
              <a:t>我从眼睛中听到了她轻轻的叹息声。</a:t>
            </a:r>
            <a:r>
              <a:rPr lang="en-US" dirty="0" smtClean="0"/>
              <a:t>‘</a:t>
            </a:r>
            <a:r>
              <a:rPr lang="zh-CN" altLang="en-US" dirty="0" smtClean="0"/>
              <a:t>看不到日出了</a:t>
            </a:r>
            <a:r>
              <a:rPr lang="en-US" dirty="0" smtClean="0"/>
              <a:t>,</a:t>
            </a:r>
            <a:r>
              <a:rPr lang="zh-CN" altLang="en-US" dirty="0" smtClean="0"/>
              <a:t>好想看草原的日出</a:t>
            </a:r>
            <a:r>
              <a:rPr lang="en-US" dirty="0" smtClean="0"/>
              <a:t>……’”</a:t>
            </a:r>
            <a:endParaRPr lang="zh-CN" altLang="en-US" dirty="0" smtClean="0"/>
          </a:p>
          <a:p>
            <a:r>
              <a:rPr lang="en-US" dirty="0" smtClean="0"/>
              <a:t>“</a:t>
            </a:r>
            <a:r>
              <a:rPr lang="zh-CN" altLang="en-US" dirty="0" smtClean="0"/>
              <a:t>那个没有日出的细雨蒙蒙的草原早晨</a:t>
            </a:r>
            <a:r>
              <a:rPr lang="en-US" dirty="0" smtClean="0"/>
              <a:t>,</a:t>
            </a:r>
            <a:r>
              <a:rPr lang="zh-CN" altLang="en-US" dirty="0" smtClean="0"/>
              <a:t>竟是她最后看到的地面世界。</a:t>
            </a:r>
            <a:r>
              <a:rPr lang="en-US" dirty="0" smtClean="0"/>
              <a:t>”</a:t>
            </a:r>
            <a:endParaRPr lang="zh-CN" altLang="en-US" dirty="0" smtClean="0"/>
          </a:p>
          <a:p>
            <a:r>
              <a:rPr lang="zh-CN" altLang="en-US" dirty="0" smtClean="0"/>
              <a:t>后一句中</a:t>
            </a:r>
            <a:r>
              <a:rPr lang="en-US" dirty="0" smtClean="0"/>
              <a:t>“</a:t>
            </a:r>
            <a:r>
              <a:rPr lang="zh-CN" altLang="en-US" dirty="0" smtClean="0"/>
              <a:t>竟是她最后看到的地面世界</a:t>
            </a:r>
            <a:r>
              <a:rPr lang="en-US" dirty="0" smtClean="0"/>
              <a:t>”</a:t>
            </a:r>
            <a:r>
              <a:rPr lang="zh-CN" altLang="en-US" dirty="0" smtClean="0"/>
              <a:t>是对前面</a:t>
            </a:r>
            <a:r>
              <a:rPr lang="en-US" dirty="0" smtClean="0"/>
              <a:t>“</a:t>
            </a:r>
            <a:r>
              <a:rPr lang="zh-CN" altLang="en-US" dirty="0" smtClean="0"/>
              <a:t>看不到日出了</a:t>
            </a:r>
            <a:r>
              <a:rPr lang="en-US" dirty="0" smtClean="0"/>
              <a:t>,</a:t>
            </a:r>
            <a:r>
              <a:rPr lang="zh-CN" altLang="en-US" dirty="0" smtClean="0"/>
              <a:t>好想看草原的日出</a:t>
            </a:r>
            <a:r>
              <a:rPr lang="en-US" dirty="0" smtClean="0"/>
              <a:t>……”</a:t>
            </a:r>
            <a:r>
              <a:rPr lang="zh-CN" altLang="en-US" dirty="0" smtClean="0"/>
              <a:t>的一个补充交代</a:t>
            </a:r>
            <a:r>
              <a:rPr lang="zh-CN" altLang="en-US" dirty="0" smtClean="0"/>
              <a:t>。</a:t>
            </a:r>
            <a:endParaRPr lang="zh-CN" altLang="en-US" dirty="0" smtClean="0"/>
          </a:p>
        </p:txBody>
      </p:sp>
      <p:sp>
        <p:nvSpPr>
          <p:cNvPr id="4" name="文本框">
            <a:extLst>
              <a:ext uri="{FF2B5EF4-FFF2-40B4-BE49-F238E27FC236}">
                <a16:creationId xmlns="" xmlns:a16="http://schemas.microsoft.com/office/drawing/2014/main"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linds(horizontal)">
                                      <p:cBhvr>
                                        <p:cTn id="13" dur="500"/>
                                        <p:tgtEl>
                                          <p:spTgt spid="3">
                                            <p:txEl>
                                              <p:pRg st="2" end="2"/>
                                            </p:txEl>
                                          </p:spTgt>
                                        </p:tgtEl>
                                      </p:cBhvr>
                                    </p:animEffect>
                                  </p:childTnLst>
                                </p:cTn>
                              </p:par>
                            </p:childTnLst>
                          </p:cTn>
                        </p:par>
                      </p:childTnLst>
                    </p:cTn>
                  </p:par>
                </p:childTnLst>
              </p:cTn>
              <p:nextCondLst>
                <p:cond evt="onClick" delay="0">
                  <p:tgtEl>
                    <p:spTgt spid="4"/>
                  </p:tgtEl>
                </p:cond>
              </p:nextCondLst>
            </p:seq>
          </p:childTnLst>
        </p:cTn>
      </p:par>
    </p:tnLst>
    <p:bldLst>
      <p:bldP spid="3"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1"/>
          </p:nvPr>
        </p:nvSpPr>
        <p:spPr>
          <a:xfrm>
            <a:off x="380960" y="1142984"/>
            <a:ext cx="11453850" cy="857256"/>
          </a:xfrm>
        </p:spPr>
        <p:txBody>
          <a:bodyPr/>
          <a:lstStyle/>
          <a:p>
            <a:r>
              <a:rPr lang="zh-CN" altLang="en-US" dirty="0" smtClean="0"/>
              <a:t>伏笔</a:t>
            </a:r>
            <a:r>
              <a:rPr lang="zh-CN" altLang="en-US" dirty="0" smtClean="0"/>
              <a:t>三</a:t>
            </a:r>
            <a:r>
              <a:rPr lang="en-US" dirty="0" smtClean="0"/>
              <a:t>:“</a:t>
            </a:r>
            <a:r>
              <a:rPr lang="zh-CN" altLang="en-US" dirty="0" smtClean="0"/>
              <a:t>我怕封闭</a:t>
            </a:r>
            <a:r>
              <a:rPr lang="en-US" dirty="0" smtClean="0"/>
              <a:t>……”</a:t>
            </a:r>
            <a:endParaRPr lang="zh-CN" altLang="en-US" dirty="0" smtClean="0"/>
          </a:p>
          <a:p>
            <a:r>
              <a:rPr lang="en-US" dirty="0" smtClean="0"/>
              <a:t>“</a:t>
            </a:r>
            <a:r>
              <a:rPr lang="zh-CN" altLang="en-US" dirty="0" smtClean="0"/>
              <a:t>从那以后</a:t>
            </a:r>
            <a:r>
              <a:rPr lang="en-US" dirty="0" smtClean="0"/>
              <a:t>,</a:t>
            </a:r>
            <a:r>
              <a:rPr lang="zh-CN" altLang="en-US" dirty="0" smtClean="0"/>
              <a:t>在</a:t>
            </a:r>
            <a:r>
              <a:rPr lang="en-US" dirty="0" smtClean="0"/>
              <a:t>‘</a:t>
            </a:r>
            <a:r>
              <a:rPr lang="zh-CN" altLang="en-US" dirty="0" smtClean="0"/>
              <a:t>落日六号</a:t>
            </a:r>
            <a:r>
              <a:rPr lang="en-US" dirty="0" smtClean="0"/>
              <a:t>’</a:t>
            </a:r>
            <a:r>
              <a:rPr lang="zh-CN" altLang="en-US" dirty="0" smtClean="0"/>
              <a:t>上</a:t>
            </a:r>
            <a:r>
              <a:rPr lang="en-US" dirty="0" smtClean="0"/>
              <a:t>,</a:t>
            </a:r>
            <a:r>
              <a:rPr lang="zh-CN" altLang="en-US" dirty="0" smtClean="0"/>
              <a:t>只剩下她一个人了。</a:t>
            </a:r>
            <a:r>
              <a:rPr lang="en-US" dirty="0" smtClean="0"/>
              <a:t>”</a:t>
            </a:r>
            <a:endParaRPr lang="zh-CN" altLang="en-US" dirty="0" smtClean="0"/>
          </a:p>
          <a:p>
            <a:r>
              <a:rPr lang="en-US" dirty="0" smtClean="0"/>
              <a:t>“</a:t>
            </a:r>
            <a:r>
              <a:rPr lang="zh-CN" altLang="en-US" dirty="0" smtClean="0"/>
              <a:t>那里是地球的最深处</a:t>
            </a:r>
            <a:r>
              <a:rPr lang="en-US" dirty="0" smtClean="0"/>
              <a:t>,</a:t>
            </a:r>
            <a:r>
              <a:rPr lang="zh-CN" altLang="en-US" dirty="0" smtClean="0"/>
              <a:t>她是第一个到达地心的人。</a:t>
            </a:r>
            <a:r>
              <a:rPr lang="en-US" dirty="0" smtClean="0"/>
              <a:t>”</a:t>
            </a:r>
            <a:endParaRPr lang="zh-CN" altLang="en-US" dirty="0" smtClean="0"/>
          </a:p>
          <a:p>
            <a:r>
              <a:rPr lang="en-US" dirty="0" smtClean="0"/>
              <a:t>“</a:t>
            </a:r>
            <a:r>
              <a:rPr lang="zh-CN" altLang="en-US" dirty="0" smtClean="0"/>
              <a:t>她将在这不到</a:t>
            </a:r>
            <a:r>
              <a:rPr lang="en-US" dirty="0" smtClean="0"/>
              <a:t>10</a:t>
            </a:r>
            <a:r>
              <a:rPr lang="zh-CN" altLang="en-US" dirty="0" smtClean="0"/>
              <a:t>立方米的地心世界里度过自己的余生。</a:t>
            </a:r>
            <a:r>
              <a:rPr lang="en-US" dirty="0" smtClean="0"/>
              <a:t>”</a:t>
            </a:r>
            <a:endParaRPr lang="zh-CN" altLang="en-US" dirty="0" smtClean="0"/>
          </a:p>
          <a:p>
            <a:r>
              <a:rPr lang="zh-CN" altLang="en-US" dirty="0" smtClean="0"/>
              <a:t>只有她一个人在地球的最深处狭窄的环境里度过自己的余生</a:t>
            </a:r>
            <a:r>
              <a:rPr lang="en-US" dirty="0" smtClean="0"/>
              <a:t>,</a:t>
            </a:r>
            <a:r>
              <a:rPr lang="zh-CN" altLang="en-US" dirty="0" smtClean="0"/>
              <a:t>让我们明白了她为什么怕封闭。</a:t>
            </a:r>
            <a:endParaRPr lang="zh-CN" altLang="en-US" dirty="0"/>
          </a:p>
        </p:txBody>
      </p:sp>
      <p:sp>
        <p:nvSpPr>
          <p:cNvPr id="4" name="文本框">
            <a:extLst>
              <a:ext uri="{FF2B5EF4-FFF2-40B4-BE49-F238E27FC236}">
                <a16:creationId xmlns="" xmlns:a16="http://schemas.microsoft.com/office/drawing/2014/main"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linds(horizontal)">
                                      <p:cBhvr>
                                        <p:cTn id="13" dur="500"/>
                                        <p:tgtEl>
                                          <p:spTgt spid="3">
                                            <p:txEl>
                                              <p:pRg st="2" end="2"/>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blinds(horizontal)">
                                      <p:cBhvr>
                                        <p:cTn id="16" dur="500"/>
                                        <p:tgtEl>
                                          <p:spTgt spid="3">
                                            <p:txEl>
                                              <p:pRg st="3" end="3"/>
                                            </p:txEl>
                                          </p:spTgt>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blinds(horizontal)">
                                      <p:cBhvr>
                                        <p:cTn id="19" dur="500"/>
                                        <p:tgtEl>
                                          <p:spTgt spid="3">
                                            <p:txEl>
                                              <p:pRg st="4" end="4"/>
                                            </p:txEl>
                                          </p:spTgt>
                                        </p:tgtEl>
                                      </p:cBhvr>
                                    </p:animEffect>
                                  </p:childTnLst>
                                </p:cTn>
                              </p:par>
                            </p:childTnLst>
                          </p:cTn>
                        </p:par>
                      </p:childTnLst>
                    </p:cTn>
                  </p:par>
                </p:childTnLst>
              </p:cTn>
              <p:nextCondLst>
                <p:cond evt="onClick" delay="0">
                  <p:tgtEl>
                    <p:spTgt spid="4"/>
                  </p:tgtEl>
                </p:cond>
              </p:nextCondLst>
            </p:seq>
          </p:childTnLst>
        </p:cTn>
      </p:par>
    </p:tnLst>
    <p:bldLst>
      <p:bldP spid="3"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0"/>
          </p:nvPr>
        </p:nvSpPr>
        <p:spPr>
          <a:xfrm>
            <a:off x="238084" y="1571612"/>
            <a:ext cx="11525288" cy="5072098"/>
          </a:xfrm>
        </p:spPr>
        <p:txBody>
          <a:bodyPr/>
          <a:lstStyle/>
          <a:p>
            <a:r>
              <a:rPr lang="en-US" dirty="0" smtClean="0"/>
              <a:t>1.</a:t>
            </a:r>
            <a:r>
              <a:rPr lang="zh-CN" altLang="en-US" dirty="0" smtClean="0"/>
              <a:t>正确读写</a:t>
            </a:r>
            <a:r>
              <a:rPr lang="en-US" dirty="0" smtClean="0"/>
              <a:t>“</a:t>
            </a:r>
            <a:r>
              <a:rPr lang="zh-CN" altLang="en-US" dirty="0" smtClean="0"/>
              <a:t>读读写写</a:t>
            </a:r>
            <a:r>
              <a:rPr lang="en-US" dirty="0" smtClean="0"/>
              <a:t>”</a:t>
            </a:r>
            <a:r>
              <a:rPr lang="zh-CN" altLang="en-US" dirty="0" smtClean="0"/>
              <a:t>里的词语。</a:t>
            </a:r>
          </a:p>
          <a:p>
            <a:r>
              <a:rPr lang="en-US" dirty="0" smtClean="0"/>
              <a:t>2.</a:t>
            </a:r>
            <a:r>
              <a:rPr lang="zh-CN" altLang="en-US" dirty="0" smtClean="0"/>
              <a:t>快速阅读课文</a:t>
            </a:r>
            <a:r>
              <a:rPr lang="en-US" dirty="0" smtClean="0"/>
              <a:t>,</a:t>
            </a:r>
            <a:r>
              <a:rPr lang="zh-CN" altLang="en-US" dirty="0" smtClean="0"/>
              <a:t>提炼主要信息</a:t>
            </a:r>
            <a:r>
              <a:rPr lang="en-US" dirty="0" smtClean="0"/>
              <a:t>,</a:t>
            </a:r>
            <a:r>
              <a:rPr lang="zh-CN" altLang="en-US" dirty="0" smtClean="0"/>
              <a:t>把握文章主要内容。</a:t>
            </a:r>
          </a:p>
          <a:p>
            <a:r>
              <a:rPr lang="en-US" dirty="0" smtClean="0"/>
              <a:t>3.</a:t>
            </a:r>
            <a:r>
              <a:rPr lang="zh-CN" altLang="en-US" dirty="0" smtClean="0"/>
              <a:t>了解科幻小说的特点</a:t>
            </a:r>
            <a:r>
              <a:rPr lang="en-US" dirty="0" smtClean="0"/>
              <a:t>,</a:t>
            </a:r>
            <a:r>
              <a:rPr lang="zh-CN" altLang="en-US" dirty="0" smtClean="0"/>
              <a:t>激发兴趣</a:t>
            </a:r>
            <a:r>
              <a:rPr lang="en-US" dirty="0" smtClean="0"/>
              <a:t>,</a:t>
            </a:r>
            <a:r>
              <a:rPr lang="zh-CN" altLang="en-US" dirty="0" smtClean="0"/>
              <a:t>培养热爱科学的精神。</a:t>
            </a:r>
            <a:endParaRPr lang="zh-CN" altLang="en-US" dirty="0"/>
          </a:p>
        </p:txBody>
      </p:sp>
      <p:sp>
        <p:nvSpPr>
          <p:cNvPr id="4" name="文本占位符 3"/>
          <p:cNvSpPr>
            <a:spLocks noGrp="1"/>
          </p:cNvSpPr>
          <p:nvPr>
            <p:ph type="body" sz="quarter" idx="11"/>
          </p:nvPr>
        </p:nvSpPr>
        <p:spPr>
          <a:xfrm>
            <a:off x="309522" y="3714752"/>
            <a:ext cx="11144328" cy="857256"/>
          </a:xfrm>
        </p:spPr>
        <p:txBody>
          <a:bodyPr/>
          <a:lstStyle/>
          <a:p>
            <a:r>
              <a:rPr lang="en-US" dirty="0" smtClean="0"/>
              <a:t>◉</a:t>
            </a:r>
            <a:r>
              <a:rPr lang="zh-CN" altLang="en-US" dirty="0" smtClean="0"/>
              <a:t>重点</a:t>
            </a:r>
            <a:r>
              <a:rPr lang="en-US" dirty="0" smtClean="0"/>
              <a:t>: </a:t>
            </a:r>
            <a:r>
              <a:rPr lang="en-US" dirty="0" smtClean="0"/>
              <a:t>1.</a:t>
            </a:r>
            <a:r>
              <a:rPr lang="zh-CN" altLang="en-US" dirty="0" smtClean="0"/>
              <a:t>快速阅读课文</a:t>
            </a:r>
            <a:r>
              <a:rPr lang="en-US" dirty="0" smtClean="0"/>
              <a:t>,</a:t>
            </a:r>
            <a:r>
              <a:rPr lang="zh-CN" altLang="en-US" dirty="0" smtClean="0"/>
              <a:t>提炼主要信息</a:t>
            </a:r>
            <a:r>
              <a:rPr lang="en-US" dirty="0" smtClean="0"/>
              <a:t>,</a:t>
            </a:r>
            <a:r>
              <a:rPr lang="zh-CN" altLang="en-US" dirty="0" smtClean="0"/>
              <a:t>把握文章主要内容。</a:t>
            </a:r>
          </a:p>
          <a:p>
            <a:r>
              <a:rPr lang="en-US" dirty="0" smtClean="0"/>
              <a:t>2.</a:t>
            </a:r>
            <a:r>
              <a:rPr lang="zh-CN" altLang="en-US" dirty="0" smtClean="0"/>
              <a:t>分析小说中的人物性格特点。</a:t>
            </a:r>
          </a:p>
          <a:p>
            <a:r>
              <a:rPr lang="en-US" dirty="0" smtClean="0"/>
              <a:t>3.</a:t>
            </a:r>
            <a:r>
              <a:rPr lang="zh-CN" altLang="en-US" dirty="0" smtClean="0"/>
              <a:t>掌握科幻小说的悬念性和可读性</a:t>
            </a:r>
            <a:r>
              <a:rPr lang="en-US" dirty="0" smtClean="0"/>
              <a:t>,</a:t>
            </a:r>
            <a:r>
              <a:rPr lang="zh-CN" altLang="en-US" dirty="0" smtClean="0"/>
              <a:t>并且了解对比这种写作手法。</a:t>
            </a:r>
            <a:endParaRPr lang="zh-CN" alt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0"/>
          </p:nvPr>
        </p:nvSpPr>
        <p:spPr/>
        <p:txBody>
          <a:bodyPr/>
          <a:lstStyle/>
          <a:p>
            <a:r>
              <a:rPr lang="zh-CN" altLang="en-US" dirty="0" smtClean="0"/>
              <a:t>●备选问题</a:t>
            </a:r>
          </a:p>
          <a:p>
            <a:endParaRPr lang="zh-CN" altLang="en-US" dirty="0"/>
          </a:p>
        </p:txBody>
      </p:sp>
      <p:sp>
        <p:nvSpPr>
          <p:cNvPr id="5" name="文本占位符 4"/>
          <p:cNvSpPr>
            <a:spLocks noGrp="1"/>
          </p:cNvSpPr>
          <p:nvPr>
            <p:ph type="body" sz="quarter" idx="11"/>
          </p:nvPr>
        </p:nvSpPr>
        <p:spPr/>
        <p:txBody>
          <a:bodyPr/>
          <a:lstStyle/>
          <a:p>
            <a:r>
              <a:rPr lang="en-US" dirty="0" smtClean="0"/>
              <a:t>1.</a:t>
            </a:r>
            <a:r>
              <a:rPr lang="zh-CN" altLang="en-US" dirty="0" smtClean="0"/>
              <a:t>文章以第一人称</a:t>
            </a:r>
            <a:r>
              <a:rPr lang="en-US" dirty="0" smtClean="0"/>
              <a:t>“</a:t>
            </a:r>
            <a:r>
              <a:rPr lang="zh-CN" altLang="en-US" dirty="0" smtClean="0"/>
              <a:t>我</a:t>
            </a:r>
            <a:r>
              <a:rPr lang="en-US" dirty="0" smtClean="0"/>
              <a:t>”</a:t>
            </a:r>
            <a:r>
              <a:rPr lang="zh-CN" altLang="en-US" dirty="0" smtClean="0"/>
              <a:t>的角度来写有什么好处</a:t>
            </a:r>
            <a:r>
              <a:rPr lang="en-US" dirty="0" smtClean="0"/>
              <a:t>?</a:t>
            </a:r>
            <a:endParaRPr lang="zh-CN" alt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1"/>
          </p:nvPr>
        </p:nvSpPr>
        <p:spPr>
          <a:xfrm>
            <a:off x="595274" y="1071546"/>
            <a:ext cx="11001452" cy="857256"/>
          </a:xfrm>
        </p:spPr>
        <p:txBody>
          <a:bodyPr/>
          <a:lstStyle/>
          <a:p>
            <a:r>
              <a:rPr lang="zh-CN" altLang="en-US" dirty="0" smtClean="0"/>
              <a:t>以第一人称</a:t>
            </a:r>
            <a:r>
              <a:rPr lang="en-US" dirty="0" smtClean="0"/>
              <a:t>“</a:t>
            </a:r>
            <a:r>
              <a:rPr lang="zh-CN" altLang="en-US" dirty="0" smtClean="0"/>
              <a:t>我</a:t>
            </a:r>
            <a:r>
              <a:rPr lang="en-US" dirty="0" smtClean="0"/>
              <a:t>”</a:t>
            </a:r>
            <a:r>
              <a:rPr lang="zh-CN" altLang="en-US" dirty="0" smtClean="0"/>
              <a:t>的角度来写</a:t>
            </a:r>
            <a:r>
              <a:rPr lang="en-US" dirty="0" smtClean="0"/>
              <a:t>,</a:t>
            </a:r>
            <a:r>
              <a:rPr lang="zh-CN" altLang="en-US" dirty="0" smtClean="0"/>
              <a:t>使</a:t>
            </a:r>
            <a:r>
              <a:rPr lang="en-US" dirty="0" smtClean="0"/>
              <a:t>“</a:t>
            </a:r>
            <a:r>
              <a:rPr lang="zh-CN" altLang="en-US" dirty="0" smtClean="0"/>
              <a:t>我</a:t>
            </a:r>
            <a:r>
              <a:rPr lang="en-US" dirty="0" smtClean="0"/>
              <a:t>”</a:t>
            </a:r>
            <a:r>
              <a:rPr lang="zh-CN" altLang="en-US" dirty="0" smtClean="0"/>
              <a:t>的所见所闻有理有据</a:t>
            </a:r>
            <a:r>
              <a:rPr lang="en-US" dirty="0" smtClean="0"/>
              <a:t>,“</a:t>
            </a:r>
            <a:r>
              <a:rPr lang="zh-CN" altLang="en-US" dirty="0" smtClean="0"/>
              <a:t>我</a:t>
            </a:r>
            <a:r>
              <a:rPr lang="en-US" dirty="0" smtClean="0"/>
              <a:t>”</a:t>
            </a:r>
            <a:r>
              <a:rPr lang="zh-CN" altLang="en-US" dirty="0" smtClean="0"/>
              <a:t>在叙事过程中的一些细节和直观感受更深切感人</a:t>
            </a:r>
            <a:r>
              <a:rPr lang="en-US" dirty="0" smtClean="0"/>
              <a:t>,</a:t>
            </a:r>
            <a:r>
              <a:rPr lang="zh-CN" altLang="en-US" dirty="0" smtClean="0"/>
              <a:t>既合理又可信。</a:t>
            </a:r>
            <a:endParaRPr lang="zh-CN" altLang="en-US" dirty="0"/>
          </a:p>
        </p:txBody>
      </p:sp>
      <p:sp>
        <p:nvSpPr>
          <p:cNvPr id="4" name="文本框">
            <a:extLst>
              <a:ext uri="{FF2B5EF4-FFF2-40B4-BE49-F238E27FC236}">
                <a16:creationId xmlns="" xmlns:a16="http://schemas.microsoft.com/office/drawing/2014/main"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881026" y="1142984"/>
            <a:ext cx="10858576" cy="5214974"/>
          </a:xfrm>
        </p:spPr>
        <p:txBody>
          <a:bodyPr/>
          <a:lstStyle/>
          <a:p>
            <a:r>
              <a:rPr lang="en-US" dirty="0" smtClean="0"/>
              <a:t>2.</a:t>
            </a:r>
            <a:r>
              <a:rPr lang="zh-CN" altLang="en-US" dirty="0" smtClean="0"/>
              <a:t>请说说</a:t>
            </a:r>
            <a:r>
              <a:rPr lang="en-US" dirty="0" smtClean="0"/>
              <a:t>“</a:t>
            </a:r>
            <a:r>
              <a:rPr lang="zh-CN" altLang="en-US" dirty="0" smtClean="0"/>
              <a:t>我</a:t>
            </a:r>
            <a:r>
              <a:rPr lang="en-US" dirty="0" smtClean="0"/>
              <a:t>”</a:t>
            </a:r>
            <a:r>
              <a:rPr lang="zh-CN" altLang="en-US" dirty="0" smtClean="0"/>
              <a:t>对女地航员的感情变化是怎样的。</a:t>
            </a:r>
            <a:endParaRPr lang="zh-CN" alt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1"/>
          </p:nvPr>
        </p:nvSpPr>
        <p:spPr>
          <a:xfrm>
            <a:off x="595274" y="1071546"/>
            <a:ext cx="11001452" cy="857256"/>
          </a:xfrm>
        </p:spPr>
        <p:txBody>
          <a:bodyPr/>
          <a:lstStyle/>
          <a:p>
            <a:pPr>
              <a:lnSpc>
                <a:spcPct val="130000"/>
              </a:lnSpc>
            </a:pPr>
            <a:r>
              <a:rPr lang="zh-CN" altLang="en-US" dirty="0" smtClean="0"/>
              <a:t>刚开始接触到眼睛的主人</a:t>
            </a:r>
            <a:r>
              <a:rPr lang="en-US" dirty="0" smtClean="0"/>
              <a:t>,</a:t>
            </a:r>
            <a:r>
              <a:rPr lang="zh-CN" altLang="en-US" dirty="0" smtClean="0"/>
              <a:t>表现出无所谓的态度</a:t>
            </a:r>
            <a:r>
              <a:rPr lang="en-US" dirty="0" smtClean="0"/>
              <a:t>,</a:t>
            </a:r>
            <a:r>
              <a:rPr lang="zh-CN" altLang="en-US" dirty="0" smtClean="0"/>
              <a:t>对小姑娘的模样不以为意</a:t>
            </a:r>
            <a:r>
              <a:rPr lang="en-US" dirty="0" smtClean="0"/>
              <a:t>,</a:t>
            </a:r>
            <a:r>
              <a:rPr lang="zh-CN" altLang="en-US" dirty="0" smtClean="0"/>
              <a:t>认为小女孩对大自然的痴爱不正常</a:t>
            </a:r>
            <a:r>
              <a:rPr lang="en-US" dirty="0" smtClean="0"/>
              <a:t>,</a:t>
            </a:r>
            <a:r>
              <a:rPr lang="zh-CN" altLang="en-US" dirty="0" smtClean="0"/>
              <a:t>甚至感到厌烦</a:t>
            </a:r>
            <a:r>
              <a:rPr lang="en-US" dirty="0" smtClean="0"/>
              <a:t>;</a:t>
            </a:r>
            <a:r>
              <a:rPr lang="zh-CN" altLang="en-US" dirty="0" smtClean="0"/>
              <a:t>假期结束</a:t>
            </a:r>
            <a:r>
              <a:rPr lang="en-US" dirty="0" smtClean="0"/>
              <a:t>,</a:t>
            </a:r>
            <a:r>
              <a:rPr lang="zh-CN" altLang="en-US" dirty="0" smtClean="0"/>
              <a:t>回归工作后</a:t>
            </a:r>
            <a:r>
              <a:rPr lang="en-US" dirty="0" smtClean="0"/>
              <a:t>,</a:t>
            </a:r>
            <a:r>
              <a:rPr lang="zh-CN" altLang="en-US" dirty="0" smtClean="0"/>
              <a:t>女孩身处的狭小的环境</a:t>
            </a:r>
            <a:r>
              <a:rPr lang="en-US" dirty="0" smtClean="0"/>
              <a:t>,</a:t>
            </a:r>
            <a:r>
              <a:rPr lang="zh-CN" altLang="en-US" dirty="0" smtClean="0"/>
              <a:t>奇怪的隔热太空服</a:t>
            </a:r>
            <a:r>
              <a:rPr lang="en-US" dirty="0" smtClean="0"/>
              <a:t>,</a:t>
            </a:r>
            <a:r>
              <a:rPr lang="zh-CN" altLang="en-US" dirty="0" smtClean="0"/>
              <a:t>头顶上打转的失重的铅笔</a:t>
            </a:r>
            <a:r>
              <a:rPr lang="en-US" dirty="0" smtClean="0"/>
              <a:t>,</a:t>
            </a:r>
            <a:r>
              <a:rPr lang="zh-CN" altLang="en-US" dirty="0" smtClean="0"/>
              <a:t>一幅见过无数次的巨大壁画引起了</a:t>
            </a:r>
            <a:r>
              <a:rPr lang="en-US" dirty="0" smtClean="0"/>
              <a:t>“</a:t>
            </a:r>
            <a:r>
              <a:rPr lang="zh-CN" altLang="en-US" dirty="0" smtClean="0"/>
              <a:t>我</a:t>
            </a:r>
            <a:r>
              <a:rPr lang="en-US" dirty="0" smtClean="0"/>
              <a:t>”</a:t>
            </a:r>
            <a:r>
              <a:rPr lang="zh-CN" altLang="en-US" dirty="0" smtClean="0"/>
              <a:t>对她身份的好奇</a:t>
            </a:r>
            <a:r>
              <a:rPr lang="en-US" dirty="0" smtClean="0"/>
              <a:t>;</a:t>
            </a:r>
            <a:r>
              <a:rPr lang="zh-CN" altLang="en-US" dirty="0" smtClean="0"/>
              <a:t>得知</a:t>
            </a:r>
            <a:r>
              <a:rPr lang="en-US" dirty="0" smtClean="0"/>
              <a:t>“</a:t>
            </a:r>
            <a:r>
              <a:rPr lang="zh-CN" altLang="en-US" dirty="0" smtClean="0"/>
              <a:t>她</a:t>
            </a:r>
            <a:r>
              <a:rPr lang="en-US" dirty="0" smtClean="0"/>
              <a:t>”</a:t>
            </a:r>
            <a:r>
              <a:rPr lang="zh-CN" altLang="en-US" dirty="0" smtClean="0"/>
              <a:t>是</a:t>
            </a:r>
            <a:r>
              <a:rPr lang="en-US" dirty="0" smtClean="0"/>
              <a:t>“</a:t>
            </a:r>
            <a:r>
              <a:rPr lang="zh-CN" altLang="en-US" dirty="0" smtClean="0"/>
              <a:t>落日六号</a:t>
            </a:r>
            <a:r>
              <a:rPr lang="en-US" dirty="0" smtClean="0"/>
              <a:t>”</a:t>
            </a:r>
            <a:r>
              <a:rPr lang="zh-CN" altLang="en-US" dirty="0" smtClean="0"/>
              <a:t>失事的领航员后</a:t>
            </a:r>
            <a:r>
              <a:rPr lang="en-US" dirty="0" smtClean="0"/>
              <a:t>,</a:t>
            </a:r>
            <a:r>
              <a:rPr lang="zh-CN" altLang="en-US" dirty="0" smtClean="0"/>
              <a:t>很同情她</a:t>
            </a:r>
            <a:r>
              <a:rPr lang="en-US" dirty="0" smtClean="0"/>
              <a:t>;</a:t>
            </a:r>
            <a:r>
              <a:rPr lang="zh-CN" altLang="en-US" dirty="0" smtClean="0"/>
              <a:t>航行组的其他地航员相继去世</a:t>
            </a:r>
            <a:r>
              <a:rPr lang="en-US" dirty="0" smtClean="0"/>
              <a:t>,</a:t>
            </a:r>
            <a:r>
              <a:rPr lang="zh-CN" altLang="en-US" dirty="0" smtClean="0"/>
              <a:t>飞船在</a:t>
            </a:r>
            <a:r>
              <a:rPr lang="en-US" dirty="0" smtClean="0"/>
              <a:t>6300</a:t>
            </a:r>
            <a:r>
              <a:rPr lang="zh-CN" altLang="en-US" dirty="0" smtClean="0"/>
              <a:t>公里的深处</a:t>
            </a:r>
            <a:r>
              <a:rPr lang="en-US" dirty="0" smtClean="0"/>
              <a:t>,</a:t>
            </a:r>
            <a:r>
              <a:rPr lang="zh-CN" altLang="en-US" dirty="0" smtClean="0"/>
              <a:t>只剩下她一个人</a:t>
            </a:r>
            <a:r>
              <a:rPr lang="en-US" dirty="0" smtClean="0"/>
              <a:t>,</a:t>
            </a:r>
            <a:r>
              <a:rPr lang="zh-CN" altLang="en-US" dirty="0" smtClean="0"/>
              <a:t>不到</a:t>
            </a:r>
            <a:r>
              <a:rPr lang="en-US" dirty="0" smtClean="0"/>
              <a:t>10</a:t>
            </a:r>
            <a:r>
              <a:rPr lang="zh-CN" altLang="en-US" dirty="0" smtClean="0"/>
              <a:t>立方米闷热的控制舱</a:t>
            </a:r>
            <a:r>
              <a:rPr lang="en-US" dirty="0" smtClean="0"/>
              <a:t>,</a:t>
            </a:r>
            <a:r>
              <a:rPr lang="zh-CN" altLang="en-US" dirty="0" smtClean="0"/>
              <a:t>通信设备能量最后耗尽</a:t>
            </a:r>
            <a:r>
              <a:rPr lang="en-US" dirty="0" smtClean="0"/>
              <a:t>,</a:t>
            </a:r>
            <a:r>
              <a:rPr lang="zh-CN" altLang="en-US" dirty="0" smtClean="0"/>
              <a:t>与外界的联系中断</a:t>
            </a:r>
            <a:r>
              <a:rPr lang="en-US" dirty="0" smtClean="0"/>
              <a:t>,</a:t>
            </a:r>
            <a:r>
              <a:rPr lang="zh-CN" altLang="en-US" dirty="0" smtClean="0"/>
              <a:t>在这样的环境下</a:t>
            </a:r>
            <a:r>
              <a:rPr lang="en-US" dirty="0" smtClean="0"/>
              <a:t>,</a:t>
            </a:r>
            <a:r>
              <a:rPr lang="zh-CN" altLang="en-US" dirty="0" smtClean="0"/>
              <a:t>她依然乐观坚强地工作</a:t>
            </a:r>
            <a:r>
              <a:rPr lang="en-US" dirty="0" smtClean="0"/>
              <a:t>,</a:t>
            </a:r>
            <a:r>
              <a:rPr lang="zh-CN" altLang="en-US" dirty="0" smtClean="0"/>
              <a:t>让</a:t>
            </a:r>
            <a:r>
              <a:rPr lang="en-US" dirty="0" smtClean="0"/>
              <a:t>“</a:t>
            </a:r>
            <a:r>
              <a:rPr lang="zh-CN" altLang="en-US" dirty="0" smtClean="0"/>
              <a:t>我</a:t>
            </a:r>
            <a:r>
              <a:rPr lang="en-US" dirty="0" smtClean="0"/>
              <a:t>”</a:t>
            </a:r>
            <a:r>
              <a:rPr lang="zh-CN" altLang="en-US" dirty="0" smtClean="0"/>
              <a:t>对她非常敬佩</a:t>
            </a:r>
            <a:r>
              <a:rPr lang="en-US" dirty="0" smtClean="0"/>
              <a:t>;</a:t>
            </a:r>
            <a:r>
              <a:rPr lang="zh-CN" altLang="en-US" dirty="0" smtClean="0"/>
              <a:t>在以后的岁月中</a:t>
            </a:r>
            <a:r>
              <a:rPr lang="en-US" dirty="0" smtClean="0"/>
              <a:t>,</a:t>
            </a:r>
            <a:r>
              <a:rPr lang="zh-CN" altLang="en-US" dirty="0" smtClean="0"/>
              <a:t>不管走到天涯海角</a:t>
            </a:r>
            <a:r>
              <a:rPr lang="en-US" dirty="0" smtClean="0"/>
              <a:t>,“</a:t>
            </a:r>
            <a:r>
              <a:rPr lang="zh-CN" altLang="en-US" dirty="0" smtClean="0"/>
              <a:t>我</a:t>
            </a:r>
            <a:r>
              <a:rPr lang="en-US" dirty="0" smtClean="0"/>
              <a:t>”</a:t>
            </a:r>
            <a:r>
              <a:rPr lang="zh-CN" altLang="en-US" dirty="0" smtClean="0"/>
              <a:t>离她都不会远</a:t>
            </a:r>
            <a:r>
              <a:rPr lang="en-US" dirty="0" smtClean="0"/>
              <a:t>,</a:t>
            </a:r>
            <a:r>
              <a:rPr lang="zh-CN" altLang="en-US" dirty="0" smtClean="0"/>
              <a:t>会一直想念着她。</a:t>
            </a:r>
          </a:p>
          <a:p>
            <a:pPr>
              <a:lnSpc>
                <a:spcPct val="130000"/>
              </a:lnSpc>
            </a:pPr>
            <a:r>
              <a:rPr lang="zh-CN" altLang="en-US" dirty="0" smtClean="0"/>
              <a:t>不屑➝厌烦➝好奇➝同情➝敬佩➝想念</a:t>
            </a:r>
            <a:endParaRPr lang="zh-CN" altLang="en-US" dirty="0"/>
          </a:p>
        </p:txBody>
      </p:sp>
      <p:sp>
        <p:nvSpPr>
          <p:cNvPr id="4" name="文本框">
            <a:extLst>
              <a:ext uri="{FF2B5EF4-FFF2-40B4-BE49-F238E27FC236}">
                <a16:creationId xmlns="" xmlns:a16="http://schemas.microsoft.com/office/drawing/2014/main"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childTnLst>
                          </p:cTn>
                        </p:par>
                      </p:childTnLst>
                    </p:cTn>
                  </p:par>
                </p:childTnLst>
              </p:cTn>
              <p:nextCondLst>
                <p:cond evt="onClick" delay="0">
                  <p:tgtEl>
                    <p:spTgt spid="4"/>
                  </p:tgtEl>
                </p:cond>
              </p:nextCondLst>
            </p:seq>
          </p:childTnLst>
        </p:cTn>
      </p:par>
    </p:tnLst>
    <p:bldLst>
      <p:bldP spid="3" grpId="0" uiExpand="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latin typeface="黑体" pitchFamily="49" charset="-122"/>
                <a:ea typeface="黑体" pitchFamily="49" charset="-122"/>
              </a:rPr>
              <a:t>●思维导图</a:t>
            </a:r>
            <a:endParaRPr lang="zh-CN" altLang="en-US" dirty="0">
              <a:latin typeface="黑体" pitchFamily="49" charset="-122"/>
              <a:ea typeface="黑体" pitchFamily="49" charset="-122"/>
            </a:endParaRPr>
          </a:p>
        </p:txBody>
      </p:sp>
      <p:sp>
        <p:nvSpPr>
          <p:cNvPr id="3" name="文本占位符 2"/>
          <p:cNvSpPr>
            <a:spLocks noGrp="1"/>
          </p:cNvSpPr>
          <p:nvPr>
            <p:ph type="body" sz="quarter" idx="11"/>
          </p:nvPr>
        </p:nvSpPr>
        <p:spPr/>
        <p:txBody>
          <a:bodyPr/>
          <a:lstStyle/>
          <a:p>
            <a:r>
              <a:rPr lang="zh-CN" altLang="en-US" dirty="0" smtClean="0"/>
              <a:t>再读课文</a:t>
            </a:r>
            <a:r>
              <a:rPr lang="en-US" dirty="0" smtClean="0"/>
              <a:t>,</a:t>
            </a:r>
            <a:r>
              <a:rPr lang="zh-CN" altLang="en-US" dirty="0" smtClean="0"/>
              <a:t>完成填空。</a:t>
            </a:r>
            <a:endParaRPr lang="zh-CN" altLang="en-US" dirty="0"/>
          </a:p>
        </p:txBody>
      </p:sp>
      <p:pic>
        <p:nvPicPr>
          <p:cNvPr id="12" name="20CZDXA7TP11.eps" descr="id:2147501192;FounderCES"/>
          <p:cNvPicPr/>
          <p:nvPr/>
        </p:nvPicPr>
        <p:blipFill>
          <a:blip r:embed="rId2" cstate="print"/>
          <a:stretch>
            <a:fillRect/>
          </a:stretch>
        </p:blipFill>
        <p:spPr>
          <a:xfrm>
            <a:off x="1952596" y="2643182"/>
            <a:ext cx="9144064" cy="3807016"/>
          </a:xfrm>
          <a:prstGeom prst="rect">
            <a:avLst/>
          </a:prstGeo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latin typeface="黑体" pitchFamily="49" charset="-122"/>
                <a:ea typeface="黑体" pitchFamily="49" charset="-122"/>
              </a:rPr>
              <a:t>●教学反思</a:t>
            </a:r>
            <a:endParaRPr lang="zh-CN" altLang="en-US" dirty="0">
              <a:latin typeface="黑体" pitchFamily="49" charset="-122"/>
              <a:ea typeface="黑体" pitchFamily="49" charset="-122"/>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PA_矩形 32">
            <a:extLst>
              <a:ext uri="{FF2B5EF4-FFF2-40B4-BE49-F238E27FC236}">
                <a16:creationId xmlns="" xmlns:a16="http://schemas.microsoft.com/office/drawing/2014/main" id="{AC2404D8-1096-43E0-BE36-6CCF97BF0892}"/>
              </a:ext>
            </a:extLst>
          </p:cNvPr>
          <p:cNvSpPr/>
          <p:nvPr/>
        </p:nvSpPr>
        <p:spPr>
          <a:xfrm>
            <a:off x="1329368" y="1068108"/>
            <a:ext cx="9533264" cy="4149987"/>
          </a:xfrm>
          <a:prstGeom prst="rect">
            <a:avLst/>
          </a:prstGeom>
          <a:solidFill>
            <a:srgbClr val="FCFCFD"/>
          </a:solidFill>
          <a:ln w="12700">
            <a:miter lim="400000"/>
          </a:ln>
          <a:effectLst>
            <a:outerShdw blurRad="254000" dist="38100" dir="5400000" rotWithShape="0">
              <a:srgbClr val="969F98">
                <a:alpha val="20000"/>
              </a:srgbClr>
            </a:outerShdw>
          </a:effectLst>
        </p:spPr>
        <p:txBody>
          <a:bodyPr lIns="45719" rIns="45719" anchor="ctr"/>
          <a:lstStyle/>
          <a:p>
            <a:pPr algn="ctr">
              <a:defRPr>
                <a:solidFill>
                  <a:srgbClr val="FFFFFF"/>
                </a:solidFill>
              </a:defRPr>
            </a:pPr>
            <a:endParaRPr/>
          </a:p>
        </p:txBody>
      </p:sp>
      <p:sp>
        <p:nvSpPr>
          <p:cNvPr id="23" name="PA_矩形 27">
            <a:extLst>
              <a:ext uri="{FF2B5EF4-FFF2-40B4-BE49-F238E27FC236}">
                <a16:creationId xmlns="" xmlns:a16="http://schemas.microsoft.com/office/drawing/2014/main" id="{7D9F7A5A-F560-4729-9810-15C7C0286593}"/>
              </a:ext>
            </a:extLst>
          </p:cNvPr>
          <p:cNvSpPr/>
          <p:nvPr/>
        </p:nvSpPr>
        <p:spPr>
          <a:xfrm>
            <a:off x="2264298" y="1639905"/>
            <a:ext cx="7489375" cy="3085239"/>
          </a:xfrm>
          <a:prstGeom prst="rect">
            <a:avLst/>
          </a:prstGeom>
          <a:ln w="25400">
            <a:solidFill>
              <a:srgbClr val="92D050"/>
            </a:solidFill>
            <a:miter/>
          </a:ln>
        </p:spPr>
        <p:txBody>
          <a:bodyPr lIns="45719" rIns="45719" anchor="ctr"/>
          <a:lstStyle/>
          <a:p>
            <a:pPr algn="ctr">
              <a:defRPr>
                <a:solidFill>
                  <a:srgbClr val="FFFFFF"/>
                </a:solidFill>
              </a:defRPr>
            </a:pPr>
            <a:endParaRPr/>
          </a:p>
        </p:txBody>
      </p:sp>
      <p:sp>
        <p:nvSpPr>
          <p:cNvPr id="34" name="文本框 17">
            <a:extLst>
              <a:ext uri="{FF2B5EF4-FFF2-40B4-BE49-F238E27FC236}">
                <a16:creationId xmlns="" xmlns:a16="http://schemas.microsoft.com/office/drawing/2014/main" id="{F49658A0-EB8F-4A63-9ED6-6C317E9FE03E}"/>
              </a:ext>
            </a:extLst>
          </p:cNvPr>
          <p:cNvSpPr txBox="1"/>
          <p:nvPr/>
        </p:nvSpPr>
        <p:spPr>
          <a:xfrm>
            <a:off x="5257237" y="1064988"/>
            <a:ext cx="1677525" cy="1446550"/>
          </a:xfrm>
          <a:prstGeom prst="rect">
            <a:avLst/>
          </a:prstGeom>
          <a:solidFill>
            <a:srgbClr val="FFFFFF"/>
          </a:solidFill>
          <a:ln w="12700">
            <a:miter lim="400000"/>
          </a:ln>
          <a:extLst>
            <a:ext uri="{C572A759-6A51-4108-AA02-DFA0A04FC94B}">
              <ma14:wrappingTextBoxFlag xmlns:ma14="http://schemas.microsoft.com/office/mac/drawingml/2011/main" xmlns="" val="1"/>
            </a:ext>
          </a:extLst>
        </p:spPr>
        <p:txBody>
          <a:bodyPr lIns="45719" rIns="45719">
            <a:spAutoFit/>
          </a:bodyPr>
          <a:lstStyle/>
          <a:p>
            <a:pPr algn="ctr">
              <a:defRPr sz="8000" b="1">
                <a:solidFill>
                  <a:srgbClr val="60BAAB"/>
                </a:solidFill>
                <a:latin typeface="微软雅黑 Light"/>
                <a:ea typeface="微软雅黑 Light"/>
                <a:cs typeface="微软雅黑 Light"/>
                <a:sym typeface="微软雅黑 Light"/>
              </a:defRPr>
            </a:pPr>
            <a:r>
              <a:rPr sz="8800" dirty="0">
                <a:solidFill>
                  <a:srgbClr val="EB6FC8"/>
                </a:solidFill>
              </a:rPr>
              <a:t>E</a:t>
            </a:r>
            <a:r>
              <a:rPr sz="4400" dirty="0">
                <a:solidFill>
                  <a:srgbClr val="000000"/>
                </a:solidFill>
              </a:rPr>
              <a:t>ND</a:t>
            </a:r>
          </a:p>
        </p:txBody>
      </p:sp>
      <p:sp>
        <p:nvSpPr>
          <p:cNvPr id="35" name="文本框 34">
            <a:extLst>
              <a:ext uri="{FF2B5EF4-FFF2-40B4-BE49-F238E27FC236}">
                <a16:creationId xmlns="" xmlns:a16="http://schemas.microsoft.com/office/drawing/2014/main" id="{9D397429-E888-4BEC-9727-26492EBA1831}"/>
              </a:ext>
            </a:extLst>
          </p:cNvPr>
          <p:cNvSpPr txBox="1"/>
          <p:nvPr/>
        </p:nvSpPr>
        <p:spPr>
          <a:xfrm>
            <a:off x="2082103" y="3045197"/>
            <a:ext cx="7937500" cy="830262"/>
          </a:xfrm>
          <a:prstGeom prst="rect">
            <a:avLst/>
          </a:prstGeom>
          <a:noFill/>
        </p:spPr>
        <p:txBody>
          <a:bodyPr>
            <a:spAutoFit/>
          </a:bodyPr>
          <a:lstStyle/>
          <a:p>
            <a:pPr algn="ctr" fontAlgn="auto">
              <a:spcBef>
                <a:spcPts val="0"/>
              </a:spcBef>
              <a:spcAft>
                <a:spcPts val="0"/>
              </a:spcAft>
              <a:defRPr/>
            </a:pPr>
            <a:r>
              <a:rPr lang="zh-CN" altLang="en-US" sz="4800" dirty="0">
                <a:ea typeface="黑体" panose="02010609060101010101" pitchFamily="49" charset="-122"/>
                <a:cs typeface="Times New Roman" panose="02020603050405020304" pitchFamily="18" charset="0"/>
                <a:sym typeface="+mn-lt"/>
              </a:rPr>
              <a:t>感谢观看  下节课再会</a:t>
            </a:r>
          </a:p>
        </p:txBody>
      </p:sp>
      <p:sp>
        <p:nvSpPr>
          <p:cNvPr id="36" name="直接连接符 13">
            <a:extLst>
              <a:ext uri="{FF2B5EF4-FFF2-40B4-BE49-F238E27FC236}">
                <a16:creationId xmlns="" xmlns:a16="http://schemas.microsoft.com/office/drawing/2014/main" id="{331CAD98-F379-43E0-AE1A-81C1E2130001}"/>
              </a:ext>
            </a:extLst>
          </p:cNvPr>
          <p:cNvSpPr/>
          <p:nvPr/>
        </p:nvSpPr>
        <p:spPr>
          <a:xfrm>
            <a:off x="2711624" y="2708920"/>
            <a:ext cx="6594476" cy="0"/>
          </a:xfrm>
          <a:prstGeom prst="line">
            <a:avLst/>
          </a:prstGeom>
          <a:ln w="57150">
            <a:solidFill>
              <a:srgbClr val="00B050"/>
            </a:solidFill>
            <a:headEnd type="oval"/>
            <a:tailEnd type="oval"/>
          </a:ln>
        </p:spPr>
        <p:txBody>
          <a:bodyPr lIns="45719" rIns="45719"/>
          <a:lstStyle/>
          <a:p>
            <a:endParaRPr/>
          </a:p>
        </p:txBody>
      </p:sp>
      <p:grpSp>
        <p:nvGrpSpPr>
          <p:cNvPr id="15" name="组合 1">
            <a:extLst>
              <a:ext uri="{FF2B5EF4-FFF2-40B4-BE49-F238E27FC236}">
                <a16:creationId xmlns="" xmlns:a16="http://schemas.microsoft.com/office/drawing/2014/main" id="{81A1749C-5C77-43A1-B4CB-B860774FA155}"/>
              </a:ext>
            </a:extLst>
          </p:cNvPr>
          <p:cNvGrpSpPr/>
          <p:nvPr/>
        </p:nvGrpSpPr>
        <p:grpSpPr>
          <a:xfrm rot="10800000">
            <a:off x="-1604504" y="2147666"/>
            <a:ext cx="3687215" cy="2719713"/>
            <a:chOff x="0" y="0"/>
            <a:chExt cx="3687214" cy="2719712"/>
          </a:xfrm>
        </p:grpSpPr>
        <p:sp>
          <p:nvSpPr>
            <p:cNvPr id="21" name="直接连接符 33">
              <a:extLst>
                <a:ext uri="{FF2B5EF4-FFF2-40B4-BE49-F238E27FC236}">
                  <a16:creationId xmlns="" xmlns:a16="http://schemas.microsoft.com/office/drawing/2014/main" id="{1FFB4BD1-105E-4C3B-8CF0-2FA378BAE89E}"/>
                </a:ext>
              </a:extLst>
            </p:cNvPr>
            <p:cNvSpPr/>
            <p:nvPr/>
          </p:nvSpPr>
          <p:spPr>
            <a:xfrm flipH="1">
              <a:off x="0" y="539955"/>
              <a:ext cx="2592288" cy="2179757"/>
            </a:xfrm>
            <a:prstGeom prst="line">
              <a:avLst/>
            </a:prstGeom>
            <a:noFill/>
            <a:ln w="76200" cap="flat">
              <a:solidFill>
                <a:srgbClr val="EB6FC8"/>
              </a:solidFill>
              <a:prstDash val="solid"/>
              <a:round/>
            </a:ln>
            <a:effectLst/>
          </p:spPr>
          <p:txBody>
            <a:bodyPr wrap="square" lIns="45719" tIns="45719" rIns="45719" bIns="45719" numCol="1" anchor="t">
              <a:noAutofit/>
            </a:bodyPr>
            <a:lstStyle/>
            <a:p>
              <a:endParaRPr/>
            </a:p>
          </p:txBody>
        </p:sp>
        <p:sp>
          <p:nvSpPr>
            <p:cNvPr id="24" name="直接连接符 34">
              <a:extLst>
                <a:ext uri="{FF2B5EF4-FFF2-40B4-BE49-F238E27FC236}">
                  <a16:creationId xmlns="" xmlns:a16="http://schemas.microsoft.com/office/drawing/2014/main" id="{691E65D7-1D0C-4C8B-B0E5-C300AAFB5E02}"/>
                </a:ext>
              </a:extLst>
            </p:cNvPr>
            <p:cNvSpPr/>
            <p:nvPr/>
          </p:nvSpPr>
          <p:spPr>
            <a:xfrm flipH="1">
              <a:off x="1094926" y="-1"/>
              <a:ext cx="2592289" cy="2179757"/>
            </a:xfrm>
            <a:prstGeom prst="line">
              <a:avLst/>
            </a:prstGeom>
            <a:noFill/>
            <a:ln w="12700" cap="flat">
              <a:solidFill>
                <a:srgbClr val="EB6FC8"/>
              </a:solidFill>
              <a:prstDash val="solid"/>
              <a:round/>
            </a:ln>
            <a:effectLst/>
          </p:spPr>
          <p:txBody>
            <a:bodyPr wrap="square" lIns="45719" tIns="45719" rIns="45719" bIns="45719" numCol="1" anchor="t">
              <a:noAutofit/>
            </a:bodyPr>
            <a:lstStyle/>
            <a:p>
              <a:endParaRPr/>
            </a:p>
          </p:txBody>
        </p:sp>
      </p:grpSp>
      <p:grpSp>
        <p:nvGrpSpPr>
          <p:cNvPr id="25" name="组合 2">
            <a:extLst>
              <a:ext uri="{FF2B5EF4-FFF2-40B4-BE49-F238E27FC236}">
                <a16:creationId xmlns="" xmlns:a16="http://schemas.microsoft.com/office/drawing/2014/main" id="{02D15556-E9EF-4FDA-935E-E2332CA5E94A}"/>
              </a:ext>
            </a:extLst>
          </p:cNvPr>
          <p:cNvGrpSpPr/>
          <p:nvPr/>
        </p:nvGrpSpPr>
        <p:grpSpPr>
          <a:xfrm rot="10800000">
            <a:off x="10311837" y="1544375"/>
            <a:ext cx="3230038" cy="3097814"/>
            <a:chOff x="0" y="0"/>
            <a:chExt cx="3230037" cy="3097813"/>
          </a:xfrm>
        </p:grpSpPr>
        <p:sp>
          <p:nvSpPr>
            <p:cNvPr id="26" name="直接连接符 41">
              <a:extLst>
                <a:ext uri="{FF2B5EF4-FFF2-40B4-BE49-F238E27FC236}">
                  <a16:creationId xmlns="" xmlns:a16="http://schemas.microsoft.com/office/drawing/2014/main" id="{480355CE-8991-4A71-AD90-253802C1BCCD}"/>
                </a:ext>
              </a:extLst>
            </p:cNvPr>
            <p:cNvSpPr/>
            <p:nvPr/>
          </p:nvSpPr>
          <p:spPr>
            <a:xfrm flipH="1">
              <a:off x="0" y="918056"/>
              <a:ext cx="2592289" cy="2179757"/>
            </a:xfrm>
            <a:prstGeom prst="line">
              <a:avLst/>
            </a:prstGeom>
            <a:noFill/>
            <a:ln w="76200" cap="flat">
              <a:solidFill>
                <a:srgbClr val="92D050"/>
              </a:solidFill>
              <a:prstDash val="solid"/>
              <a:round/>
            </a:ln>
            <a:effectLst/>
          </p:spPr>
          <p:txBody>
            <a:bodyPr wrap="square" lIns="45719" tIns="45719" rIns="45719" bIns="45719" numCol="1" anchor="t">
              <a:noAutofit/>
            </a:bodyPr>
            <a:lstStyle/>
            <a:p>
              <a:endParaRPr/>
            </a:p>
          </p:txBody>
        </p:sp>
        <p:sp>
          <p:nvSpPr>
            <p:cNvPr id="27" name="直接连接符 42">
              <a:extLst>
                <a:ext uri="{FF2B5EF4-FFF2-40B4-BE49-F238E27FC236}">
                  <a16:creationId xmlns="" xmlns:a16="http://schemas.microsoft.com/office/drawing/2014/main" id="{4230E9B0-E0A8-4EEB-A61A-3C76BCDBE17B}"/>
                </a:ext>
              </a:extLst>
            </p:cNvPr>
            <p:cNvSpPr/>
            <p:nvPr/>
          </p:nvSpPr>
          <p:spPr>
            <a:xfrm flipH="1">
              <a:off x="637749" y="-1"/>
              <a:ext cx="2592289" cy="2179757"/>
            </a:xfrm>
            <a:prstGeom prst="line">
              <a:avLst/>
            </a:prstGeom>
            <a:noFill/>
            <a:ln w="12700" cap="flat">
              <a:solidFill>
                <a:srgbClr val="92D050"/>
              </a:solidFill>
              <a:prstDash val="solid"/>
              <a:round/>
            </a:ln>
            <a:effectLst/>
          </p:spPr>
          <p:txBody>
            <a:bodyPr wrap="square" lIns="45719" tIns="45719" rIns="45719" bIns="45719" numCol="1" anchor="t">
              <a:noAutofit/>
            </a:bodyPr>
            <a:lstStyle/>
            <a:p>
              <a:endParaRPr/>
            </a:p>
          </p:txBody>
        </p:sp>
      </p:grpSp>
    </p:spTree>
    <p:extLst>
      <p:ext uri="{BB962C8B-B14F-4D97-AF65-F5344CB8AC3E}">
        <p14:creationId xmlns="" xmlns:p14="http://schemas.microsoft.com/office/powerpoint/2010/main" val="1697901688"/>
      </p:ext>
    </p:extLst>
  </p:cSld>
  <p:clrMapOvr>
    <a:masterClrMapping/>
  </p:clrMapOvr>
  <p:transition spd="slow" advTm="7441"/>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latin typeface="黑体" pitchFamily="49" charset="-122"/>
                <a:ea typeface="黑体" pitchFamily="49" charset="-122"/>
              </a:rPr>
              <a:t>●知识链接</a:t>
            </a:r>
            <a:endParaRPr lang="zh-CN" altLang="en-US" dirty="0">
              <a:latin typeface="黑体" pitchFamily="49" charset="-122"/>
              <a:ea typeface="黑体" pitchFamily="49" charset="-122"/>
            </a:endParaRPr>
          </a:p>
        </p:txBody>
      </p:sp>
      <p:sp>
        <p:nvSpPr>
          <p:cNvPr id="3" name="文本占位符 2"/>
          <p:cNvSpPr>
            <a:spLocks noGrp="1"/>
          </p:cNvSpPr>
          <p:nvPr>
            <p:ph type="body" sz="quarter" idx="11"/>
          </p:nvPr>
        </p:nvSpPr>
        <p:spPr>
          <a:xfrm>
            <a:off x="881026" y="1714488"/>
            <a:ext cx="10715700" cy="1857388"/>
          </a:xfrm>
        </p:spPr>
        <p:txBody>
          <a:bodyPr/>
          <a:lstStyle/>
          <a:p>
            <a:r>
              <a:rPr lang="zh-CN" altLang="en-US" dirty="0" smtClean="0"/>
              <a:t>悬念与伏笔</a:t>
            </a:r>
          </a:p>
          <a:p>
            <a:r>
              <a:rPr lang="en-US" dirty="0" smtClean="0"/>
              <a:t>1.</a:t>
            </a:r>
            <a:r>
              <a:rPr lang="zh-CN" altLang="en-US" dirty="0" smtClean="0"/>
              <a:t>常见的设置悬念的具体方法有以下几种</a:t>
            </a:r>
            <a:r>
              <a:rPr lang="en-US" dirty="0" smtClean="0"/>
              <a:t>:①</a:t>
            </a:r>
            <a:r>
              <a:rPr lang="zh-CN" altLang="en-US" dirty="0" smtClean="0"/>
              <a:t>以人物某一时刻的神态描写为悬念</a:t>
            </a:r>
            <a:r>
              <a:rPr lang="en-US" dirty="0" smtClean="0"/>
              <a:t>;②</a:t>
            </a:r>
            <a:r>
              <a:rPr lang="zh-CN" altLang="en-US" dirty="0" smtClean="0"/>
              <a:t>以人物某一时刻的言行、心理描写为悬念</a:t>
            </a:r>
            <a:r>
              <a:rPr lang="en-US" dirty="0" smtClean="0"/>
              <a:t>;③</a:t>
            </a:r>
            <a:r>
              <a:rPr lang="zh-CN" altLang="en-US" dirty="0" smtClean="0"/>
              <a:t>以环境描写为悬念</a:t>
            </a:r>
            <a:r>
              <a:rPr lang="en-US" dirty="0" smtClean="0"/>
              <a:t>;④</a:t>
            </a:r>
            <a:r>
              <a:rPr lang="zh-CN" altLang="en-US" dirty="0" smtClean="0"/>
              <a:t>以记叙场面或一段情节为悬念</a:t>
            </a:r>
            <a:r>
              <a:rPr lang="en-US" dirty="0" smtClean="0"/>
              <a:t>;⑤</a:t>
            </a:r>
            <a:r>
              <a:rPr lang="zh-CN" altLang="en-US" dirty="0" smtClean="0"/>
              <a:t>以贯穿全文的一个事物为悬念。</a:t>
            </a:r>
          </a:p>
          <a:p>
            <a:r>
              <a:rPr lang="en-US" dirty="0" smtClean="0"/>
              <a:t>2.</a:t>
            </a:r>
            <a:r>
              <a:rPr lang="zh-CN" altLang="en-US" dirty="0" smtClean="0"/>
              <a:t>伏笔</a:t>
            </a:r>
            <a:r>
              <a:rPr lang="en-US" dirty="0" smtClean="0"/>
              <a:t>,</a:t>
            </a:r>
            <a:r>
              <a:rPr lang="zh-CN" altLang="en-US" dirty="0" smtClean="0"/>
              <a:t>指作者对将要在作品中出现的人物或事件</a:t>
            </a:r>
            <a:r>
              <a:rPr lang="en-US" dirty="0" smtClean="0"/>
              <a:t>,</a:t>
            </a:r>
            <a:r>
              <a:rPr lang="zh-CN" altLang="en-US" dirty="0" smtClean="0"/>
              <a:t>预先做的提示或暗示。伏笔用得好</a:t>
            </a:r>
            <a:r>
              <a:rPr lang="en-US" dirty="0" smtClean="0"/>
              <a:t>,</a:t>
            </a:r>
            <a:r>
              <a:rPr lang="zh-CN" altLang="en-US" dirty="0" smtClean="0"/>
              <a:t>可使全文前后呼应</a:t>
            </a:r>
            <a:r>
              <a:rPr lang="en-US" dirty="0" smtClean="0"/>
              <a:t>,</a:t>
            </a:r>
            <a:r>
              <a:rPr lang="zh-CN" altLang="en-US" dirty="0" smtClean="0"/>
              <a:t>结构更严谨</a:t>
            </a:r>
            <a:r>
              <a:rPr lang="en-US" dirty="0" smtClean="0"/>
              <a:t>,</a:t>
            </a:r>
            <a:r>
              <a:rPr lang="zh-CN" altLang="en-US" dirty="0" smtClean="0"/>
              <a:t>情节发展更合理</a:t>
            </a:r>
            <a:r>
              <a:rPr lang="en-US" dirty="0" smtClean="0"/>
              <a:t>,</a:t>
            </a:r>
            <a:r>
              <a:rPr lang="zh-CN" altLang="en-US" dirty="0" smtClean="0"/>
              <a:t>前因后果更分明。</a:t>
            </a:r>
            <a:endParaRPr lang="zh-CN" alt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占位符 11"/>
          <p:cNvSpPr>
            <a:spLocks noGrp="1"/>
          </p:cNvSpPr>
          <p:nvPr>
            <p:ph type="body" sz="quarter" idx="10"/>
          </p:nvPr>
        </p:nvSpPr>
        <p:spPr>
          <a:xfrm>
            <a:off x="595274" y="2285992"/>
            <a:ext cx="11287204" cy="4357718"/>
          </a:xfrm>
        </p:spPr>
        <p:txBody>
          <a:bodyPr/>
          <a:lstStyle/>
          <a:p>
            <a:r>
              <a:rPr lang="zh-CN" altLang="en-US" dirty="0" smtClean="0"/>
              <a:t>能带着别人的眼睛去度假</a:t>
            </a:r>
            <a:r>
              <a:rPr lang="en-US" dirty="0" smtClean="0"/>
              <a:t>,</a:t>
            </a:r>
            <a:r>
              <a:rPr lang="zh-CN" altLang="en-US" dirty="0" smtClean="0"/>
              <a:t>还能互相分享感受。这简直不可想象。让我们一起走进</a:t>
            </a:r>
            <a:r>
              <a:rPr lang="en-US" altLang="zh-CN" dirty="0" smtClean="0"/>
              <a:t>《</a:t>
            </a:r>
            <a:r>
              <a:rPr lang="zh-CN" altLang="en-US" dirty="0" smtClean="0"/>
              <a:t>带上她的眼睛</a:t>
            </a:r>
            <a:r>
              <a:rPr lang="en-US" altLang="zh-CN" dirty="0" smtClean="0"/>
              <a:t>》</a:t>
            </a:r>
            <a:r>
              <a:rPr lang="en-US" dirty="0" smtClean="0"/>
              <a:t>,</a:t>
            </a:r>
            <a:r>
              <a:rPr lang="zh-CN" altLang="en-US" dirty="0" smtClean="0"/>
              <a:t>看看究竟发生了什么事。</a:t>
            </a:r>
            <a:endParaRPr lang="zh-CN" altLang="en-US" dirty="0"/>
          </a:p>
        </p:txBody>
      </p:sp>
      <p:sp>
        <p:nvSpPr>
          <p:cNvPr id="4" name="文本占位符 1">
            <a:extLst>
              <a:ext uri="{FF2B5EF4-FFF2-40B4-BE49-F238E27FC236}">
                <a16:creationId xmlns="" xmlns:a16="http://schemas.microsoft.com/office/drawing/2014/main" id="{D8EC155B-06E2-477B-B3B1-8DDE820CD0C9}"/>
              </a:ext>
            </a:extLst>
          </p:cNvPr>
          <p:cNvSpPr txBox="1">
            <a:spLocks/>
          </p:cNvSpPr>
          <p:nvPr/>
        </p:nvSpPr>
        <p:spPr>
          <a:xfrm>
            <a:off x="666712" y="1643050"/>
            <a:ext cx="10358510" cy="4357718"/>
          </a:xfrm>
          <a:prstGeom prst="rect">
            <a:avLst/>
          </a:prstGeom>
        </p:spPr>
        <p:txBody>
          <a:bodyPr/>
          <a:lstStyle/>
          <a:p>
            <a:pPr marL="0" marR="0" lvl="0" indent="720000" algn="l" defTabSz="914400" rtl="0" eaLnBrk="1" fontAlgn="auto" latinLnBrk="0" hangingPunct="0">
              <a:lnSpc>
                <a:spcPct val="150000"/>
              </a:lnSpc>
              <a:spcBef>
                <a:spcPts val="0"/>
              </a:spcBef>
              <a:spcAft>
                <a:spcPts val="0"/>
              </a:spcAft>
              <a:buClrTx/>
              <a:buSzTx/>
              <a:buFontTx/>
              <a:buNone/>
              <a:tabLst/>
              <a:defRPr/>
            </a:pPr>
            <a:r>
              <a:rPr kumimoji="0" lang="zh-CN" altLang="en-US" sz="2800" b="0" i="0" u="none" strike="noStrike" kern="1200" cap="none" spc="0" normalizeH="0" baseline="0" noProof="0" dirty="0" smtClean="0">
                <a:ln>
                  <a:noFill/>
                </a:ln>
                <a:solidFill>
                  <a:srgbClr val="0000FF"/>
                </a:solidFill>
                <a:effectLst/>
                <a:uLnTx/>
                <a:uFillTx/>
                <a:latin typeface="宋体"/>
                <a:ea typeface="宋体"/>
              </a:rPr>
              <a:t>◆</a:t>
            </a:r>
            <a:r>
              <a:rPr lang="zh-CN" altLang="en-US" sz="2800" b="0" dirty="0" smtClean="0">
                <a:solidFill>
                  <a:srgbClr val="0000FF"/>
                </a:solidFill>
                <a:ea typeface="黑体" panose="02010609060101010101" pitchFamily="49" charset="-122"/>
              </a:rPr>
              <a:t>课堂导入</a:t>
            </a:r>
            <a:endParaRPr kumimoji="0" lang="en-US" altLang="zh-CN" sz="2800" b="0" i="0" u="none" strike="noStrike" kern="1200" cap="none" spc="0" normalizeH="0" baseline="0" noProof="0" dirty="0" smtClean="0">
              <a:ln>
                <a:noFill/>
              </a:ln>
              <a:solidFill>
                <a:srgbClr val="0000FF"/>
              </a:solidFill>
              <a:effectLst/>
              <a:uLnTx/>
              <a:uFillTx/>
              <a:latin typeface="Times New Roman" panose="02020603050405020304" pitchFamily="18" charset="0"/>
              <a:ea typeface="黑体" panose="02010609060101010101" pitchFamily="49" charset="-122"/>
              <a:cs typeface="+mn-cs"/>
            </a:endParaRPr>
          </a:p>
          <a:p>
            <a:r>
              <a:rPr lang="zh-CN" altLang="en-US" sz="2800" b="0" dirty="0" smtClean="0">
                <a:latin typeface="华文细黑" pitchFamily="2" charset="-122"/>
                <a:ea typeface="华文细黑" pitchFamily="2" charset="-122"/>
              </a:rPr>
              <a:t>        </a:t>
            </a:r>
            <a:endParaRPr kumimoji="0" lang="zh-CN" altLang="en-US" sz="2800" b="0" i="0" u="none" strike="noStrike" kern="1200" cap="none" spc="0" normalizeH="0" baseline="0" noProof="0" dirty="0">
              <a:ln>
                <a:noFill/>
              </a:ln>
              <a:solidFill>
                <a:schemeClr val="tx1"/>
              </a:solidFill>
              <a:effectLst/>
              <a:uLnTx/>
              <a:uFillTx/>
              <a:latin typeface="华文细黑" pitchFamily="2" charset="-122"/>
              <a:ea typeface="华文细黑" pitchFamily="2" charset="-122"/>
            </a:endParaRPr>
          </a:p>
        </p:txBody>
      </p:sp>
    </p:spTree>
    <p:extLst>
      <p:ext uri="{BB962C8B-B14F-4D97-AF65-F5344CB8AC3E}">
        <p14:creationId xmlns="" xmlns:p14="http://schemas.microsoft.com/office/powerpoint/2010/main" val="4135130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占位符 6"/>
          <p:cNvSpPr>
            <a:spLocks noGrp="1"/>
          </p:cNvSpPr>
          <p:nvPr>
            <p:ph type="body" sz="quarter" idx="11"/>
          </p:nvPr>
        </p:nvSpPr>
        <p:spPr>
          <a:xfrm>
            <a:off x="881026" y="1071546"/>
            <a:ext cx="9286940" cy="1857388"/>
          </a:xfrm>
        </p:spPr>
        <p:txBody>
          <a:bodyPr/>
          <a:lstStyle/>
          <a:p>
            <a:r>
              <a:rPr lang="en-US" dirty="0" smtClean="0"/>
              <a:t>1.</a:t>
            </a:r>
            <a:r>
              <a:rPr lang="zh-CN" altLang="en-US" dirty="0" smtClean="0"/>
              <a:t>走近作者</a:t>
            </a:r>
            <a:r>
              <a:rPr lang="zh-CN" altLang="en-US" dirty="0" smtClean="0"/>
              <a:t>。</a:t>
            </a:r>
            <a:endParaRPr lang="en-US" altLang="zh-CN" dirty="0" smtClean="0"/>
          </a:p>
          <a:p>
            <a:r>
              <a:rPr lang="zh-CN" altLang="en-US" dirty="0" smtClean="0"/>
              <a:t>刘</a:t>
            </a:r>
            <a:r>
              <a:rPr lang="zh-CN" altLang="en-US" dirty="0" smtClean="0"/>
              <a:t>慈欣</a:t>
            </a:r>
            <a:r>
              <a:rPr lang="en-US" dirty="0" smtClean="0"/>
              <a:t>,</a:t>
            </a:r>
            <a:r>
              <a:rPr lang="zh-CN" altLang="en-US" dirty="0" smtClean="0"/>
              <a:t>男</a:t>
            </a:r>
            <a:r>
              <a:rPr lang="en-US" dirty="0" smtClean="0"/>
              <a:t>,</a:t>
            </a:r>
            <a:r>
              <a:rPr lang="zh-CN" altLang="en-US" dirty="0" smtClean="0"/>
              <a:t>汉族</a:t>
            </a:r>
            <a:r>
              <a:rPr lang="en-US" dirty="0" smtClean="0"/>
              <a:t>,</a:t>
            </a:r>
            <a:r>
              <a:rPr lang="zh-CN" altLang="en-US" dirty="0" smtClean="0"/>
              <a:t>山西阳泉人</a:t>
            </a:r>
            <a:r>
              <a:rPr lang="en-US" dirty="0" smtClean="0"/>
              <a:t>,</a:t>
            </a:r>
            <a:r>
              <a:rPr lang="zh-CN" altLang="en-US" dirty="0" smtClean="0"/>
              <a:t>高级工程师</a:t>
            </a:r>
            <a:r>
              <a:rPr lang="en-US" dirty="0" smtClean="0"/>
              <a:t>,</a:t>
            </a:r>
            <a:r>
              <a:rPr lang="zh-CN" altLang="en-US" dirty="0" smtClean="0"/>
              <a:t>科幻作家。代表作有长篇小说</a:t>
            </a:r>
            <a:r>
              <a:rPr lang="en-US" altLang="zh-CN" dirty="0" smtClean="0"/>
              <a:t>《</a:t>
            </a:r>
            <a:r>
              <a:rPr lang="zh-CN" altLang="en-US" dirty="0" smtClean="0"/>
              <a:t>超新星纪元</a:t>
            </a:r>
            <a:r>
              <a:rPr lang="en-US" altLang="zh-CN" dirty="0" smtClean="0"/>
              <a:t>》</a:t>
            </a:r>
            <a:r>
              <a:rPr lang="zh-CN" altLang="en-US" dirty="0" smtClean="0"/>
              <a:t>、</a:t>
            </a:r>
            <a:r>
              <a:rPr lang="en-US" altLang="zh-CN" dirty="0" smtClean="0"/>
              <a:t>《</a:t>
            </a:r>
            <a:r>
              <a:rPr lang="zh-CN" altLang="en-US" dirty="0" smtClean="0"/>
              <a:t>球状闪电</a:t>
            </a:r>
            <a:r>
              <a:rPr lang="en-US" altLang="zh-CN" dirty="0" smtClean="0"/>
              <a:t>》</a:t>
            </a:r>
            <a:r>
              <a:rPr lang="zh-CN" altLang="en-US" dirty="0" smtClean="0"/>
              <a:t>、</a:t>
            </a:r>
            <a:r>
              <a:rPr lang="en-US" altLang="zh-CN" dirty="0" smtClean="0"/>
              <a:t>《</a:t>
            </a:r>
            <a:r>
              <a:rPr lang="zh-CN" altLang="en-US" dirty="0" smtClean="0"/>
              <a:t>三体</a:t>
            </a:r>
            <a:r>
              <a:rPr lang="en-US" altLang="zh-CN" dirty="0" smtClean="0"/>
              <a:t>》</a:t>
            </a:r>
            <a:r>
              <a:rPr lang="zh-CN" altLang="en-US" dirty="0" smtClean="0"/>
              <a:t>三部曲等</a:t>
            </a:r>
            <a:r>
              <a:rPr lang="en-US" dirty="0" smtClean="0"/>
              <a:t>,</a:t>
            </a:r>
            <a:r>
              <a:rPr lang="zh-CN" altLang="en-US" dirty="0" smtClean="0"/>
              <a:t>中短篇小说</a:t>
            </a:r>
            <a:r>
              <a:rPr lang="en-US" altLang="zh-CN" dirty="0" smtClean="0"/>
              <a:t>《</a:t>
            </a:r>
            <a:r>
              <a:rPr lang="zh-CN" altLang="en-US" dirty="0" smtClean="0"/>
              <a:t>流浪地球</a:t>
            </a:r>
            <a:r>
              <a:rPr lang="en-US" altLang="zh-CN" dirty="0" smtClean="0"/>
              <a:t>》《</a:t>
            </a:r>
            <a:r>
              <a:rPr lang="zh-CN" altLang="en-US" dirty="0" smtClean="0"/>
              <a:t>乡村教师</a:t>
            </a:r>
            <a:r>
              <a:rPr lang="en-US" altLang="zh-CN" dirty="0" smtClean="0"/>
              <a:t>》《</a:t>
            </a:r>
            <a:r>
              <a:rPr lang="zh-CN" altLang="en-US" dirty="0" smtClean="0"/>
              <a:t>朝闻道</a:t>
            </a:r>
            <a:r>
              <a:rPr lang="en-US" altLang="zh-CN" dirty="0" smtClean="0"/>
              <a:t>》《</a:t>
            </a:r>
            <a:r>
              <a:rPr lang="zh-CN" altLang="en-US" dirty="0" smtClean="0"/>
              <a:t>全频带阻塞干扰</a:t>
            </a:r>
            <a:r>
              <a:rPr lang="en-US" altLang="zh-CN" dirty="0" smtClean="0"/>
              <a:t>》</a:t>
            </a:r>
            <a:r>
              <a:rPr lang="zh-CN" altLang="en-US" dirty="0" smtClean="0"/>
              <a:t>等。其中</a:t>
            </a:r>
            <a:r>
              <a:rPr lang="en-US" altLang="zh-CN" dirty="0" smtClean="0"/>
              <a:t>《</a:t>
            </a:r>
            <a:r>
              <a:rPr lang="zh-CN" altLang="en-US" dirty="0" smtClean="0"/>
              <a:t>三体</a:t>
            </a:r>
            <a:r>
              <a:rPr lang="en-US" altLang="zh-CN" dirty="0" smtClean="0"/>
              <a:t>》</a:t>
            </a:r>
            <a:r>
              <a:rPr lang="zh-CN" altLang="en-US" dirty="0" smtClean="0"/>
              <a:t>三部曲被普遍认为是中国科幻文学的里程碑之作。</a:t>
            </a:r>
            <a:r>
              <a:rPr lang="en-US" dirty="0" smtClean="0"/>
              <a:t>2015</a:t>
            </a:r>
            <a:r>
              <a:rPr lang="zh-CN" altLang="en-US" dirty="0" smtClean="0"/>
              <a:t>年</a:t>
            </a:r>
            <a:r>
              <a:rPr lang="en-US" dirty="0" smtClean="0"/>
              <a:t>8</a:t>
            </a:r>
            <a:r>
              <a:rPr lang="zh-CN" altLang="en-US" dirty="0" smtClean="0"/>
              <a:t>月</a:t>
            </a:r>
            <a:r>
              <a:rPr lang="en-US" dirty="0" smtClean="0"/>
              <a:t>23</a:t>
            </a:r>
            <a:r>
              <a:rPr lang="zh-CN" altLang="en-US" dirty="0" smtClean="0"/>
              <a:t>日</a:t>
            </a:r>
            <a:r>
              <a:rPr lang="en-US" dirty="0" smtClean="0"/>
              <a:t>,</a:t>
            </a:r>
            <a:r>
              <a:rPr lang="zh-CN" altLang="en-US" dirty="0" smtClean="0"/>
              <a:t>刘慈欣的作品</a:t>
            </a:r>
            <a:r>
              <a:rPr lang="en-US" altLang="zh-CN" dirty="0" smtClean="0"/>
              <a:t>《</a:t>
            </a:r>
            <a:r>
              <a:rPr lang="zh-CN" altLang="en-US" dirty="0" smtClean="0"/>
              <a:t>三体</a:t>
            </a:r>
            <a:r>
              <a:rPr lang="en-US" altLang="zh-CN" dirty="0" smtClean="0"/>
              <a:t>》</a:t>
            </a:r>
            <a:r>
              <a:rPr lang="zh-CN" altLang="en-US" dirty="0" smtClean="0"/>
              <a:t>获第</a:t>
            </a:r>
            <a:r>
              <a:rPr lang="en-US" dirty="0" smtClean="0"/>
              <a:t>73</a:t>
            </a:r>
            <a:r>
              <a:rPr lang="zh-CN" altLang="en-US" dirty="0" smtClean="0"/>
              <a:t>届雨果奖最佳长篇故事奖</a:t>
            </a:r>
            <a:r>
              <a:rPr lang="en-US" dirty="0" smtClean="0"/>
              <a:t>,</a:t>
            </a:r>
            <a:r>
              <a:rPr lang="zh-CN" altLang="en-US" dirty="0" smtClean="0"/>
              <a:t>这是亚洲人首次获得雨果奖。</a:t>
            </a:r>
            <a:endParaRPr lang="zh-CN" altLang="en-US" dirty="0" smtClean="0"/>
          </a:p>
        </p:txBody>
      </p:sp>
      <p:sp>
        <p:nvSpPr>
          <p:cNvPr id="5" name="文本框">
            <a:extLst>
              <a:ext uri="{FF2B5EF4-FFF2-40B4-BE49-F238E27FC236}">
                <a16:creationId xmlns="" xmlns:a16="http://schemas.microsoft.com/office/drawing/2014/main"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pic>
        <p:nvPicPr>
          <p:cNvPr id="8" name="刘慈欣.eps"/>
          <p:cNvPicPr/>
          <p:nvPr/>
        </p:nvPicPr>
        <p:blipFill>
          <a:blip r:embed="rId2"/>
          <a:stretch>
            <a:fillRect/>
          </a:stretch>
        </p:blipFill>
        <p:spPr>
          <a:xfrm>
            <a:off x="10053174" y="1857364"/>
            <a:ext cx="1972180" cy="2350415"/>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881026" y="1142984"/>
            <a:ext cx="10858576" cy="4214842"/>
          </a:xfrm>
        </p:spPr>
        <p:txBody>
          <a:bodyPr/>
          <a:lstStyle/>
          <a:p>
            <a:r>
              <a:rPr lang="en-US" dirty="0" smtClean="0"/>
              <a:t>2.</a:t>
            </a:r>
            <a:r>
              <a:rPr lang="zh-CN" altLang="en-US" dirty="0" smtClean="0"/>
              <a:t>给下列加点的字注音。</a:t>
            </a:r>
          </a:p>
          <a:p>
            <a:r>
              <a:rPr lang="zh-CN" altLang="en-US" dirty="0" smtClean="0"/>
              <a:t>点缀</a:t>
            </a:r>
            <a:r>
              <a:rPr lang="en-US" dirty="0" smtClean="0"/>
              <a:t>(		)</a:t>
            </a:r>
            <a:r>
              <a:rPr lang="zh-CN" altLang="en-US" dirty="0" smtClean="0"/>
              <a:t>　</a:t>
            </a:r>
            <a:r>
              <a:rPr lang="en-US" altLang="zh-CN" dirty="0" smtClean="0"/>
              <a:t>				</a:t>
            </a:r>
            <a:r>
              <a:rPr lang="zh-CN" altLang="en-US" dirty="0" smtClean="0"/>
              <a:t>迟钝</a:t>
            </a:r>
            <a:r>
              <a:rPr lang="en-US" dirty="0" smtClean="0"/>
              <a:t>(		 )</a:t>
            </a:r>
            <a:endParaRPr lang="zh-CN" altLang="en-US" dirty="0" smtClean="0"/>
          </a:p>
          <a:p>
            <a:r>
              <a:rPr lang="zh-CN" altLang="en-US" dirty="0" smtClean="0"/>
              <a:t>凸现</a:t>
            </a:r>
            <a:r>
              <a:rPr lang="en-US" dirty="0" smtClean="0"/>
              <a:t>(		)</a:t>
            </a:r>
            <a:r>
              <a:rPr lang="en-US" dirty="0" smtClean="0"/>
              <a:t>	</a:t>
            </a:r>
            <a:r>
              <a:rPr lang="en-US" dirty="0" smtClean="0"/>
              <a:t>			</a:t>
            </a:r>
            <a:r>
              <a:rPr lang="zh-CN" altLang="en-US" dirty="0" smtClean="0"/>
              <a:t>蔚蓝</a:t>
            </a:r>
            <a:r>
              <a:rPr lang="en-US" dirty="0" smtClean="0"/>
              <a:t>(		)</a:t>
            </a:r>
            <a:endParaRPr lang="zh-CN" altLang="en-US" dirty="0" smtClean="0"/>
          </a:p>
          <a:p>
            <a:r>
              <a:rPr lang="zh-CN" altLang="en-US" dirty="0" smtClean="0"/>
              <a:t>合拢</a:t>
            </a:r>
            <a:r>
              <a:rPr lang="en-US" dirty="0" smtClean="0"/>
              <a:t>(		)</a:t>
            </a:r>
            <a:r>
              <a:rPr lang="en-US" dirty="0" smtClean="0"/>
              <a:t>	</a:t>
            </a:r>
            <a:r>
              <a:rPr lang="en-US" dirty="0" smtClean="0"/>
              <a:t>			</a:t>
            </a:r>
            <a:r>
              <a:rPr lang="zh-CN" altLang="en-US" dirty="0" smtClean="0"/>
              <a:t>心</a:t>
            </a:r>
            <a:r>
              <a:rPr lang="zh-CN" altLang="en-US" dirty="0" smtClean="0"/>
              <a:t>有灵犀</a:t>
            </a:r>
            <a:r>
              <a:rPr lang="en-US" dirty="0" smtClean="0"/>
              <a:t>(		)</a:t>
            </a:r>
            <a:endParaRPr lang="zh-CN" altLang="en-US" dirty="0" smtClean="0"/>
          </a:p>
          <a:p>
            <a:r>
              <a:rPr lang="zh-CN" altLang="en-US" dirty="0" smtClean="0"/>
              <a:t>拓展</a:t>
            </a:r>
            <a:r>
              <a:rPr lang="en-US" dirty="0" smtClean="0"/>
              <a:t>:</a:t>
            </a:r>
            <a:r>
              <a:rPr lang="zh-CN" altLang="en-US" dirty="0" smtClean="0"/>
              <a:t>标出文中其他你读不准的字</a:t>
            </a:r>
            <a:r>
              <a:rPr lang="en-US" dirty="0" smtClean="0"/>
              <a:t>,</a:t>
            </a:r>
            <a:r>
              <a:rPr lang="zh-CN" altLang="en-US" dirty="0" smtClean="0"/>
              <a:t>通过查工具书来解决</a:t>
            </a:r>
            <a:r>
              <a:rPr lang="en-US" dirty="0" smtClean="0"/>
              <a:t>,</a:t>
            </a:r>
            <a:r>
              <a:rPr lang="zh-CN" altLang="en-US" dirty="0" smtClean="0"/>
              <a:t>并写在下面横线上。</a:t>
            </a:r>
            <a:endParaRPr lang="zh-CN" altLang="en-US" dirty="0"/>
          </a:p>
        </p:txBody>
      </p:sp>
      <p:sp>
        <p:nvSpPr>
          <p:cNvPr id="3" name="文本占位符 2"/>
          <p:cNvSpPr>
            <a:spLocks noGrp="1"/>
          </p:cNvSpPr>
          <p:nvPr>
            <p:ph type="body" sz="quarter" idx="11"/>
          </p:nvPr>
        </p:nvSpPr>
        <p:spPr>
          <a:xfrm>
            <a:off x="2595538" y="1857364"/>
            <a:ext cx="1000132" cy="714380"/>
          </a:xfrm>
        </p:spPr>
        <p:txBody>
          <a:bodyPr/>
          <a:lstStyle/>
          <a:p>
            <a:pPr indent="0"/>
            <a:r>
              <a:rPr lang="en-US" dirty="0" err="1" smtClean="0">
                <a:latin typeface="Times New Roman" pitchFamily="18" charset="0"/>
                <a:cs typeface="Times New Roman" pitchFamily="18" charset="0"/>
              </a:rPr>
              <a:t>zhuì</a:t>
            </a:r>
            <a:endParaRPr lang="zh-CN" altLang="en-US" dirty="0">
              <a:latin typeface="Times New Roman" pitchFamily="18" charset="0"/>
              <a:ea typeface="微软雅黑" pitchFamily="34" charset="-122"/>
              <a:cs typeface="Times New Roman" pitchFamily="18" charset="0"/>
            </a:endParaRPr>
          </a:p>
        </p:txBody>
      </p:sp>
      <p:sp>
        <p:nvSpPr>
          <p:cNvPr id="4" name="文本框">
            <a:extLst>
              <a:ext uri="{FF2B5EF4-FFF2-40B4-BE49-F238E27FC236}">
                <a16:creationId xmlns="" xmlns:a16="http://schemas.microsoft.com/office/drawing/2014/main"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6" name="文本占位符 2"/>
          <p:cNvSpPr txBox="1">
            <a:spLocks/>
          </p:cNvSpPr>
          <p:nvPr/>
        </p:nvSpPr>
        <p:spPr>
          <a:xfrm>
            <a:off x="2881290" y="2357430"/>
            <a:ext cx="1000132" cy="642942"/>
          </a:xfrm>
          <a:prstGeom prst="rect">
            <a:avLst/>
          </a:prstGeom>
        </p:spPr>
        <p:txBody>
          <a:bodyPr/>
          <a:lstStyle/>
          <a:p>
            <a:pPr fontAlgn="auto" hangingPunct="0">
              <a:lnSpc>
                <a:spcPct val="150000"/>
              </a:lnSpc>
              <a:spcBef>
                <a:spcPts val="0"/>
              </a:spcBef>
              <a:spcAft>
                <a:spcPts val="0"/>
              </a:spcAft>
            </a:pPr>
            <a:r>
              <a:rPr lang="en-US" sz="2800" dirty="0" err="1" smtClean="0">
                <a:solidFill>
                  <a:srgbClr val="FF0000"/>
                </a:solidFill>
                <a:cs typeface="Times New Roman" pitchFamily="18" charset="0"/>
              </a:rPr>
              <a:t>tū</a:t>
            </a:r>
            <a:endParaRPr kumimoji="0" lang="zh-CN" altLang="en-US" sz="2800" b="1" i="0" u="none" strike="noStrike" kern="1200" cap="none" spc="0" normalizeH="0" baseline="0" noProof="0" dirty="0">
              <a:ln>
                <a:noFill/>
              </a:ln>
              <a:solidFill>
                <a:srgbClr val="FF0000"/>
              </a:solidFill>
              <a:effectLst/>
              <a:uLnTx/>
              <a:uFillTx/>
              <a:ea typeface="华文细黑" pitchFamily="2" charset="-122"/>
              <a:cs typeface="Times New Roman" pitchFamily="18" charset="0"/>
            </a:endParaRPr>
          </a:p>
        </p:txBody>
      </p:sp>
      <p:sp>
        <p:nvSpPr>
          <p:cNvPr id="8" name="文本占位符 2"/>
          <p:cNvSpPr txBox="1">
            <a:spLocks/>
          </p:cNvSpPr>
          <p:nvPr/>
        </p:nvSpPr>
        <p:spPr>
          <a:xfrm>
            <a:off x="2666976" y="3071810"/>
            <a:ext cx="1000132" cy="642966"/>
          </a:xfrm>
          <a:prstGeom prst="rect">
            <a:avLst/>
          </a:prstGeom>
        </p:spPr>
        <p:txBody>
          <a:bodyPr/>
          <a:lstStyle/>
          <a:p>
            <a:pPr lvl="0" fontAlgn="auto" hangingPunct="0">
              <a:lnSpc>
                <a:spcPct val="150000"/>
              </a:lnSpc>
              <a:spcBef>
                <a:spcPts val="0"/>
              </a:spcBef>
              <a:spcAft>
                <a:spcPts val="0"/>
              </a:spcAft>
            </a:pPr>
            <a:r>
              <a:rPr lang="en-US" sz="2800" dirty="0" err="1" smtClean="0">
                <a:solidFill>
                  <a:srgbClr val="FF0000"/>
                </a:solidFill>
                <a:cs typeface="Times New Roman" pitchFamily="18" charset="0"/>
              </a:rPr>
              <a:t>lǒng</a:t>
            </a:r>
            <a:endParaRPr kumimoji="0" lang="zh-CN" altLang="en-US" sz="2800" b="1" i="0" strike="noStrike" kern="1200" cap="none" spc="0" normalizeH="0" baseline="0" noProof="0" dirty="0">
              <a:ln>
                <a:noFill/>
              </a:ln>
              <a:solidFill>
                <a:srgbClr val="FF0000"/>
              </a:solidFill>
              <a:effectLst/>
              <a:uLnTx/>
              <a:uFillTx/>
              <a:ea typeface="华文细黑" pitchFamily="2" charset="-122"/>
              <a:cs typeface="Times New Roman" pitchFamily="18" charset="0"/>
            </a:endParaRPr>
          </a:p>
        </p:txBody>
      </p:sp>
      <p:sp>
        <p:nvSpPr>
          <p:cNvPr id="26" name="矩形 25"/>
          <p:cNvSpPr/>
          <p:nvPr/>
        </p:nvSpPr>
        <p:spPr>
          <a:xfrm>
            <a:off x="7651728" y="2214554"/>
            <a:ext cx="543739" cy="523220"/>
          </a:xfrm>
          <a:prstGeom prst="rect">
            <a:avLst/>
          </a:prstGeom>
        </p:spPr>
        <p:txBody>
          <a:bodyPr wrap="none">
            <a:spAutoFit/>
          </a:bodyPr>
          <a:lstStyle/>
          <a:p>
            <a:r>
              <a:rPr lang="en-US" altLang="zh-CN" sz="2800" b="0" dirty="0" smtClean="0">
                <a:solidFill>
                  <a:schemeClr val="tx1"/>
                </a:solidFill>
                <a:latin typeface="华文细黑" pitchFamily="2" charset="-122"/>
                <a:ea typeface="华文细黑" pitchFamily="2" charset="-122"/>
              </a:rPr>
              <a:t>·</a:t>
            </a:r>
            <a:endParaRPr lang="zh-CN" altLang="en-US" sz="2800" b="0" dirty="0">
              <a:solidFill>
                <a:srgbClr val="FF0000"/>
              </a:solidFill>
              <a:latin typeface="华文细黑" pitchFamily="2" charset="-122"/>
              <a:ea typeface="华文细黑" pitchFamily="2" charset="-122"/>
            </a:endParaRPr>
          </a:p>
        </p:txBody>
      </p:sp>
      <p:sp>
        <p:nvSpPr>
          <p:cNvPr id="24" name="矩形 23"/>
          <p:cNvSpPr/>
          <p:nvPr/>
        </p:nvSpPr>
        <p:spPr>
          <a:xfrm>
            <a:off x="1980361" y="3477284"/>
            <a:ext cx="543739" cy="523220"/>
          </a:xfrm>
          <a:prstGeom prst="rect">
            <a:avLst/>
          </a:prstGeom>
        </p:spPr>
        <p:txBody>
          <a:bodyPr wrap="none">
            <a:spAutoFit/>
          </a:bodyPr>
          <a:lstStyle/>
          <a:p>
            <a:r>
              <a:rPr lang="en-US" altLang="zh-CN" sz="2800" b="0" dirty="0" smtClean="0">
                <a:solidFill>
                  <a:schemeClr val="tx1"/>
                </a:solidFill>
                <a:latin typeface="华文细黑" pitchFamily="2" charset="-122"/>
                <a:ea typeface="华文细黑" pitchFamily="2" charset="-122"/>
              </a:rPr>
              <a:t>·</a:t>
            </a:r>
            <a:endParaRPr lang="zh-CN" altLang="en-US" sz="2800" b="0" dirty="0">
              <a:solidFill>
                <a:srgbClr val="FF0000"/>
              </a:solidFill>
              <a:latin typeface="华文细黑" pitchFamily="2" charset="-122"/>
              <a:ea typeface="华文细黑" pitchFamily="2" charset="-122"/>
            </a:endParaRPr>
          </a:p>
        </p:txBody>
      </p:sp>
      <p:sp>
        <p:nvSpPr>
          <p:cNvPr id="25" name="矩形 24"/>
          <p:cNvSpPr/>
          <p:nvPr/>
        </p:nvSpPr>
        <p:spPr>
          <a:xfrm>
            <a:off x="1595406" y="2786058"/>
            <a:ext cx="543739" cy="523220"/>
          </a:xfrm>
          <a:prstGeom prst="rect">
            <a:avLst/>
          </a:prstGeom>
        </p:spPr>
        <p:txBody>
          <a:bodyPr wrap="none">
            <a:spAutoFit/>
          </a:bodyPr>
          <a:lstStyle/>
          <a:p>
            <a:r>
              <a:rPr lang="en-US" altLang="zh-CN" sz="2800" b="0" dirty="0" smtClean="0">
                <a:solidFill>
                  <a:schemeClr val="tx1"/>
                </a:solidFill>
                <a:latin typeface="华文细黑" pitchFamily="2" charset="-122"/>
                <a:ea typeface="华文细黑" pitchFamily="2" charset="-122"/>
              </a:rPr>
              <a:t>·</a:t>
            </a:r>
            <a:endParaRPr lang="zh-CN" altLang="en-US" sz="2800" b="0" dirty="0">
              <a:solidFill>
                <a:srgbClr val="FF0000"/>
              </a:solidFill>
              <a:latin typeface="华文细黑" pitchFamily="2" charset="-122"/>
              <a:ea typeface="华文细黑" pitchFamily="2" charset="-122"/>
            </a:endParaRPr>
          </a:p>
        </p:txBody>
      </p:sp>
      <p:sp>
        <p:nvSpPr>
          <p:cNvPr id="13" name="文本占位符 2"/>
          <p:cNvSpPr txBox="1">
            <a:spLocks/>
          </p:cNvSpPr>
          <p:nvPr/>
        </p:nvSpPr>
        <p:spPr>
          <a:xfrm>
            <a:off x="8310578" y="1714488"/>
            <a:ext cx="1285884" cy="714380"/>
          </a:xfrm>
          <a:prstGeom prst="rect">
            <a:avLst/>
          </a:prstGeom>
        </p:spPr>
        <p:txBody>
          <a:bodyPr/>
          <a:lstStyle/>
          <a:p>
            <a:pPr lvl="0" fontAlgn="auto" hangingPunct="0">
              <a:lnSpc>
                <a:spcPct val="150000"/>
              </a:lnSpc>
              <a:spcBef>
                <a:spcPts val="0"/>
              </a:spcBef>
              <a:spcAft>
                <a:spcPts val="0"/>
              </a:spcAft>
            </a:pPr>
            <a:r>
              <a:rPr lang="en-US" sz="2800" dirty="0" err="1" smtClean="0">
                <a:solidFill>
                  <a:srgbClr val="FF0000"/>
                </a:solidFill>
                <a:cs typeface="Times New Roman" pitchFamily="18" charset="0"/>
              </a:rPr>
              <a:t>dùn</a:t>
            </a:r>
            <a:endParaRPr kumimoji="0" lang="zh-CN" altLang="en-US" sz="2800" b="1" i="0" u="none" strike="noStrike" kern="1200" cap="none" spc="0" normalizeH="0" baseline="0" noProof="0" dirty="0">
              <a:ln>
                <a:noFill/>
              </a:ln>
              <a:solidFill>
                <a:srgbClr val="FF0000"/>
              </a:solidFill>
              <a:effectLst/>
              <a:uLnTx/>
              <a:uFillTx/>
              <a:ea typeface="华文细黑" pitchFamily="2" charset="-122"/>
              <a:cs typeface="Times New Roman" pitchFamily="18" charset="0"/>
            </a:endParaRPr>
          </a:p>
        </p:txBody>
      </p:sp>
      <p:sp>
        <p:nvSpPr>
          <p:cNvPr id="14" name="文本占位符 2"/>
          <p:cNvSpPr txBox="1">
            <a:spLocks/>
          </p:cNvSpPr>
          <p:nvPr/>
        </p:nvSpPr>
        <p:spPr>
          <a:xfrm>
            <a:off x="8453454" y="2357430"/>
            <a:ext cx="1285884" cy="714380"/>
          </a:xfrm>
          <a:prstGeom prst="rect">
            <a:avLst/>
          </a:prstGeom>
        </p:spPr>
        <p:txBody>
          <a:bodyPr/>
          <a:lstStyle/>
          <a:p>
            <a:pPr lvl="0" fontAlgn="auto" hangingPunct="0">
              <a:lnSpc>
                <a:spcPct val="150000"/>
              </a:lnSpc>
              <a:spcBef>
                <a:spcPts val="0"/>
              </a:spcBef>
              <a:spcAft>
                <a:spcPts val="0"/>
              </a:spcAft>
            </a:pPr>
            <a:r>
              <a:rPr lang="en-US" sz="2800" dirty="0" err="1" smtClean="0">
                <a:solidFill>
                  <a:srgbClr val="FF0000"/>
                </a:solidFill>
                <a:cs typeface="Times New Roman" pitchFamily="18" charset="0"/>
              </a:rPr>
              <a:t>wèi</a:t>
            </a:r>
            <a:endParaRPr kumimoji="0" lang="zh-CN" altLang="en-US" sz="2800" b="1" i="0" u="none" strike="noStrike" kern="1200" cap="none" spc="0" normalizeH="0" baseline="0" noProof="0" dirty="0">
              <a:ln>
                <a:noFill/>
              </a:ln>
              <a:solidFill>
                <a:srgbClr val="FF0000"/>
              </a:solidFill>
              <a:effectLst/>
              <a:uLnTx/>
              <a:uFillTx/>
              <a:ea typeface="华文细黑" pitchFamily="2" charset="-122"/>
              <a:cs typeface="Times New Roman" pitchFamily="18" charset="0"/>
            </a:endParaRPr>
          </a:p>
        </p:txBody>
      </p:sp>
      <p:sp>
        <p:nvSpPr>
          <p:cNvPr id="15" name="文本占位符 2"/>
          <p:cNvSpPr txBox="1">
            <a:spLocks/>
          </p:cNvSpPr>
          <p:nvPr/>
        </p:nvSpPr>
        <p:spPr>
          <a:xfrm>
            <a:off x="9310710" y="3000372"/>
            <a:ext cx="642942" cy="714380"/>
          </a:xfrm>
          <a:prstGeom prst="rect">
            <a:avLst/>
          </a:prstGeom>
        </p:spPr>
        <p:txBody>
          <a:bodyPr/>
          <a:lstStyle/>
          <a:p>
            <a:pPr lvl="0" fontAlgn="auto" hangingPunct="0">
              <a:lnSpc>
                <a:spcPct val="150000"/>
              </a:lnSpc>
              <a:spcBef>
                <a:spcPts val="0"/>
              </a:spcBef>
              <a:spcAft>
                <a:spcPts val="0"/>
              </a:spcAft>
            </a:pPr>
            <a:r>
              <a:rPr lang="en-US" sz="2800" dirty="0" err="1" smtClean="0">
                <a:solidFill>
                  <a:srgbClr val="FF0000"/>
                </a:solidFill>
                <a:cs typeface="Times New Roman" pitchFamily="18" charset="0"/>
              </a:rPr>
              <a:t>xī</a:t>
            </a:r>
            <a:endParaRPr kumimoji="0" lang="zh-CN" altLang="en-US" sz="2800" b="1" i="0" u="none" strike="noStrike" kern="1200" cap="none" spc="0" normalizeH="0" baseline="0" noProof="0" dirty="0">
              <a:ln>
                <a:noFill/>
              </a:ln>
              <a:solidFill>
                <a:srgbClr val="FF0000"/>
              </a:solidFill>
              <a:effectLst/>
              <a:uLnTx/>
              <a:uFillTx/>
              <a:ea typeface="华文细黑" pitchFamily="2" charset="-122"/>
              <a:cs typeface="Times New Roman" pitchFamily="18" charset="0"/>
            </a:endParaRPr>
          </a:p>
        </p:txBody>
      </p:sp>
      <p:sp>
        <p:nvSpPr>
          <p:cNvPr id="17" name="矩形 16"/>
          <p:cNvSpPr/>
          <p:nvPr/>
        </p:nvSpPr>
        <p:spPr>
          <a:xfrm>
            <a:off x="8338343" y="3500438"/>
            <a:ext cx="543739" cy="523220"/>
          </a:xfrm>
          <a:prstGeom prst="rect">
            <a:avLst/>
          </a:prstGeom>
        </p:spPr>
        <p:txBody>
          <a:bodyPr wrap="none">
            <a:spAutoFit/>
          </a:bodyPr>
          <a:lstStyle/>
          <a:p>
            <a:r>
              <a:rPr lang="en-US" altLang="zh-CN" sz="2800" b="0" dirty="0" smtClean="0">
                <a:solidFill>
                  <a:schemeClr val="tx1"/>
                </a:solidFill>
                <a:latin typeface="华文细黑" pitchFamily="2" charset="-122"/>
                <a:ea typeface="华文细黑" pitchFamily="2" charset="-122"/>
              </a:rPr>
              <a:t>·</a:t>
            </a:r>
            <a:endParaRPr lang="zh-CN" altLang="en-US" sz="2800" b="0" dirty="0">
              <a:solidFill>
                <a:srgbClr val="FF0000"/>
              </a:solidFill>
              <a:latin typeface="华文细黑" pitchFamily="2" charset="-122"/>
              <a:ea typeface="华文细黑" pitchFamily="2" charset="-122"/>
            </a:endParaRPr>
          </a:p>
        </p:txBody>
      </p:sp>
      <p:sp>
        <p:nvSpPr>
          <p:cNvPr id="18" name="矩形 17"/>
          <p:cNvSpPr/>
          <p:nvPr/>
        </p:nvSpPr>
        <p:spPr>
          <a:xfrm>
            <a:off x="7239008" y="2786058"/>
            <a:ext cx="543739" cy="523220"/>
          </a:xfrm>
          <a:prstGeom prst="rect">
            <a:avLst/>
          </a:prstGeom>
        </p:spPr>
        <p:txBody>
          <a:bodyPr wrap="none">
            <a:spAutoFit/>
          </a:bodyPr>
          <a:lstStyle/>
          <a:p>
            <a:r>
              <a:rPr lang="en-US" altLang="zh-CN" sz="2800" b="0" dirty="0" smtClean="0">
                <a:solidFill>
                  <a:schemeClr val="tx1"/>
                </a:solidFill>
                <a:latin typeface="华文细黑" pitchFamily="2" charset="-122"/>
                <a:ea typeface="华文细黑" pitchFamily="2" charset="-122"/>
              </a:rPr>
              <a:t>·</a:t>
            </a:r>
            <a:endParaRPr lang="zh-CN" altLang="en-US" sz="2800" b="0" dirty="0">
              <a:solidFill>
                <a:srgbClr val="FF0000"/>
              </a:solidFill>
              <a:latin typeface="华文细黑" pitchFamily="2" charset="-122"/>
              <a:ea typeface="华文细黑" pitchFamily="2" charset="-122"/>
            </a:endParaRPr>
          </a:p>
        </p:txBody>
      </p:sp>
      <p:sp>
        <p:nvSpPr>
          <p:cNvPr id="20" name="矩形 19"/>
          <p:cNvSpPr/>
          <p:nvPr/>
        </p:nvSpPr>
        <p:spPr>
          <a:xfrm>
            <a:off x="1952596" y="2191400"/>
            <a:ext cx="543739" cy="523220"/>
          </a:xfrm>
          <a:prstGeom prst="rect">
            <a:avLst/>
          </a:prstGeom>
        </p:spPr>
        <p:txBody>
          <a:bodyPr wrap="none">
            <a:spAutoFit/>
          </a:bodyPr>
          <a:lstStyle/>
          <a:p>
            <a:r>
              <a:rPr lang="en-US" altLang="zh-CN" sz="2800" b="0" dirty="0" smtClean="0">
                <a:solidFill>
                  <a:schemeClr val="tx1"/>
                </a:solidFill>
                <a:latin typeface="华文细黑" pitchFamily="2" charset="-122"/>
                <a:ea typeface="华文细黑" pitchFamily="2" charset="-122"/>
              </a:rPr>
              <a:t>·</a:t>
            </a:r>
            <a:endParaRPr lang="zh-CN" altLang="en-US" sz="2800" b="0" dirty="0">
              <a:solidFill>
                <a:srgbClr val="FF0000"/>
              </a:solidFill>
              <a:latin typeface="华文细黑" pitchFamily="2" charset="-122"/>
              <a:ea typeface="华文细黑" pitchFamily="2"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3">
                                            <p:txEl>
                                              <p:pRg st="0" end="0"/>
                                            </p:txEl>
                                          </p:spTgt>
                                        </p:tgtEl>
                                        <p:attrNameLst>
                                          <p:attrName>style.visibility</p:attrName>
                                        </p:attrNameLst>
                                      </p:cBhvr>
                                      <p:to>
                                        <p:strVal val="visible"/>
                                      </p:to>
                                    </p:set>
                                    <p:animEffect transition="in" filter="blinds(horizontal)">
                                      <p:cBhvr>
                                        <p:cTn id="10" dur="500"/>
                                        <p:tgtEl>
                                          <p:spTgt spid="13">
                                            <p:txEl>
                                              <p:pRg st="0" end="0"/>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14">
                                            <p:txEl>
                                              <p:pRg st="0" end="0"/>
                                            </p:txEl>
                                          </p:spTgt>
                                        </p:tgtEl>
                                        <p:attrNameLst>
                                          <p:attrName>style.visibility</p:attrName>
                                        </p:attrNameLst>
                                      </p:cBhvr>
                                      <p:to>
                                        <p:strVal val="visible"/>
                                      </p:to>
                                    </p:set>
                                    <p:animEffect transition="in" filter="blinds(horizontal)">
                                      <p:cBhvr>
                                        <p:cTn id="13" dur="500"/>
                                        <p:tgtEl>
                                          <p:spTgt spid="14">
                                            <p:txEl>
                                              <p:pRg st="0" end="0"/>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15">
                                            <p:txEl>
                                              <p:pRg st="0" end="0"/>
                                            </p:txEl>
                                          </p:spTgt>
                                        </p:tgtEl>
                                        <p:attrNameLst>
                                          <p:attrName>style.visibility</p:attrName>
                                        </p:attrNameLst>
                                      </p:cBhvr>
                                      <p:to>
                                        <p:strVal val="visible"/>
                                      </p:to>
                                    </p:set>
                                    <p:animEffect transition="in" filter="blinds(horizontal)">
                                      <p:cBhvr>
                                        <p:cTn id="16" dur="500"/>
                                        <p:tgtEl>
                                          <p:spTgt spid="15">
                                            <p:txEl>
                                              <p:pRg st="0" end="0"/>
                                            </p:txEl>
                                          </p:spTgt>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blinds(horizontal)">
                                      <p:cBhvr>
                                        <p:cTn id="19" dur="500"/>
                                        <p:tgtEl>
                                          <p:spTgt spid="6"/>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blinds(horizontal)">
                                      <p:cBhvr>
                                        <p:cTn id="22" dur="500"/>
                                        <p:tgtEl>
                                          <p:spTgt spid="8"/>
                                        </p:tgtEl>
                                      </p:cBhvr>
                                    </p:animEffect>
                                  </p:childTnLst>
                                </p:cTn>
                              </p:par>
                            </p:childTnLst>
                          </p:cTn>
                        </p:par>
                      </p:childTnLst>
                    </p:cTn>
                  </p:par>
                </p:childTnLst>
              </p:cTn>
              <p:nextCondLst>
                <p:cond evt="onClick" delay="0">
                  <p:tgtEl>
                    <p:spTgt spid="4"/>
                  </p:tgtEl>
                </p:cond>
              </p:nextCondLst>
            </p:seq>
          </p:childTnLst>
        </p:cTn>
      </p:par>
    </p:tnLst>
    <p:bldLst>
      <p:bldP spid="3" grpId="0" build="p"/>
      <p:bldP spid="6" grpId="0"/>
      <p:bldP spid="8" grpId="0"/>
      <p:bldP spid="13" grpId="0" build="p"/>
      <p:bldP spid="14" grpId="0" build="p"/>
      <p:bldP spid="15"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881026" y="1142984"/>
            <a:ext cx="10858576" cy="5214974"/>
          </a:xfrm>
        </p:spPr>
        <p:txBody>
          <a:bodyPr/>
          <a:lstStyle/>
          <a:p>
            <a:r>
              <a:rPr lang="en-US" dirty="0" smtClean="0"/>
              <a:t>3.</a:t>
            </a:r>
            <a:r>
              <a:rPr lang="zh-CN" altLang="en-US" dirty="0" smtClean="0"/>
              <a:t>解释下列词语。</a:t>
            </a:r>
          </a:p>
          <a:p>
            <a:r>
              <a:rPr lang="zh-CN" altLang="en-US" dirty="0" smtClean="0"/>
              <a:t>点缀</a:t>
            </a:r>
            <a:r>
              <a:rPr lang="en-US" dirty="0" smtClean="0"/>
              <a:t>:</a:t>
            </a:r>
            <a:endParaRPr lang="zh-CN" altLang="en-US" dirty="0" smtClean="0"/>
          </a:p>
          <a:p>
            <a:r>
              <a:rPr lang="zh-CN" altLang="en-US" dirty="0" smtClean="0"/>
              <a:t>闲暇</a:t>
            </a:r>
            <a:r>
              <a:rPr lang="en-US" dirty="0" smtClean="0"/>
              <a:t>:</a:t>
            </a:r>
            <a:endParaRPr lang="zh-CN" altLang="en-US" dirty="0" smtClean="0"/>
          </a:p>
          <a:p>
            <a:r>
              <a:rPr lang="zh-CN" altLang="en-US" dirty="0" smtClean="0"/>
              <a:t>不期而至</a:t>
            </a:r>
            <a:r>
              <a:rPr lang="en-US" dirty="0" smtClean="0"/>
              <a:t>:</a:t>
            </a:r>
            <a:endParaRPr lang="zh-CN" altLang="en-US" dirty="0" smtClean="0"/>
          </a:p>
          <a:p>
            <a:r>
              <a:rPr lang="zh-CN" altLang="en-US" dirty="0" smtClean="0"/>
              <a:t>心有灵犀</a:t>
            </a:r>
            <a:r>
              <a:rPr lang="en-US" dirty="0" smtClean="0"/>
              <a:t>:</a:t>
            </a:r>
            <a:endParaRPr lang="zh-CN" altLang="en-US" dirty="0" smtClean="0"/>
          </a:p>
          <a:p>
            <a:r>
              <a:rPr lang="zh-CN" altLang="en-US" dirty="0" smtClean="0"/>
              <a:t>天涯海角</a:t>
            </a:r>
            <a:r>
              <a:rPr lang="en-US" dirty="0" smtClean="0"/>
              <a:t>:</a:t>
            </a:r>
            <a:endParaRPr lang="zh-CN" altLang="en-US" dirty="0"/>
          </a:p>
        </p:txBody>
      </p:sp>
      <p:sp>
        <p:nvSpPr>
          <p:cNvPr id="4" name="文本框">
            <a:extLst>
              <a:ext uri="{FF2B5EF4-FFF2-40B4-BE49-F238E27FC236}">
                <a16:creationId xmlns="" xmlns:a16="http://schemas.microsoft.com/office/drawing/2014/main"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20" name="文本占位符 2"/>
          <p:cNvSpPr txBox="1">
            <a:spLocks/>
          </p:cNvSpPr>
          <p:nvPr/>
        </p:nvSpPr>
        <p:spPr>
          <a:xfrm>
            <a:off x="3309918" y="1714488"/>
            <a:ext cx="7286676" cy="642942"/>
          </a:xfrm>
          <a:prstGeom prst="rect">
            <a:avLst/>
          </a:prstGeom>
        </p:spPr>
        <p:txBody>
          <a:bodyPr/>
          <a:lstStyle/>
          <a:p>
            <a:pPr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加以衬托或装饰</a:t>
            </a: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使原有事物更加美好。</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9" name="文本占位符 2"/>
          <p:cNvSpPr txBox="1">
            <a:spLocks/>
          </p:cNvSpPr>
          <p:nvPr/>
        </p:nvSpPr>
        <p:spPr>
          <a:xfrm>
            <a:off x="3309918" y="2357430"/>
            <a:ext cx="4143404" cy="642942"/>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空闲、没有事的时候。</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10" name="文本占位符 2"/>
          <p:cNvSpPr txBox="1">
            <a:spLocks/>
          </p:cNvSpPr>
          <p:nvPr/>
        </p:nvSpPr>
        <p:spPr>
          <a:xfrm>
            <a:off x="3309918" y="3214686"/>
            <a:ext cx="3357586" cy="642942"/>
          </a:xfrm>
          <a:prstGeom prst="rect">
            <a:avLst/>
          </a:prstGeom>
        </p:spPr>
        <p:txBody>
          <a:bodyPr/>
          <a:lstStyle/>
          <a:p>
            <a:r>
              <a:rPr lang="zh-CN" altLang="en-US" sz="2800" dirty="0" smtClean="0">
                <a:solidFill>
                  <a:srgbClr val="FF0000"/>
                </a:solidFill>
                <a:latin typeface="华文细黑" pitchFamily="2" charset="-122"/>
                <a:ea typeface="华文细黑" pitchFamily="2" charset="-122"/>
              </a:rPr>
              <a:t>没有预料地到来。</a:t>
            </a:r>
            <a:endParaRPr lang="zh-CN" altLang="en-US" sz="2800" dirty="0">
              <a:solidFill>
                <a:srgbClr val="FF0000"/>
              </a:solidFill>
              <a:latin typeface="华文细黑" pitchFamily="2" charset="-122"/>
              <a:ea typeface="华文细黑" pitchFamily="2" charset="-122"/>
            </a:endParaRPr>
          </a:p>
        </p:txBody>
      </p:sp>
      <p:sp>
        <p:nvSpPr>
          <p:cNvPr id="8" name="文本占位符 2"/>
          <p:cNvSpPr txBox="1">
            <a:spLocks/>
          </p:cNvSpPr>
          <p:nvPr/>
        </p:nvSpPr>
        <p:spPr>
          <a:xfrm>
            <a:off x="3309918" y="3857628"/>
            <a:ext cx="5143536" cy="642942"/>
          </a:xfrm>
          <a:prstGeom prst="rect">
            <a:avLst/>
          </a:prstGeom>
        </p:spPr>
        <p:txBody>
          <a:bodyPr/>
          <a:lstStyle/>
          <a:p>
            <a:r>
              <a:rPr lang="zh-CN" altLang="en-US" sz="2800" dirty="0" smtClean="0">
                <a:solidFill>
                  <a:srgbClr val="FF0000"/>
                </a:solidFill>
                <a:latin typeface="华文细黑" pitchFamily="2" charset="-122"/>
                <a:ea typeface="华文细黑" pitchFamily="2" charset="-122"/>
              </a:rPr>
              <a:t>双方心意相通。</a:t>
            </a:r>
            <a:endParaRPr lang="zh-CN" altLang="en-US" sz="2800" dirty="0">
              <a:solidFill>
                <a:srgbClr val="FF0000"/>
              </a:solidFill>
              <a:latin typeface="华文细黑" pitchFamily="2" charset="-122"/>
              <a:ea typeface="华文细黑" pitchFamily="2" charset="-122"/>
            </a:endParaRPr>
          </a:p>
        </p:txBody>
      </p:sp>
      <p:sp>
        <p:nvSpPr>
          <p:cNvPr id="11" name="文本占位符 2"/>
          <p:cNvSpPr txBox="1">
            <a:spLocks/>
          </p:cNvSpPr>
          <p:nvPr/>
        </p:nvSpPr>
        <p:spPr>
          <a:xfrm>
            <a:off x="3309918" y="4500570"/>
            <a:ext cx="5715040" cy="642942"/>
          </a:xfrm>
          <a:prstGeom prst="rect">
            <a:avLst/>
          </a:prstGeom>
        </p:spPr>
        <p:txBody>
          <a:bodyPr/>
          <a:lstStyle/>
          <a:p>
            <a:r>
              <a:rPr lang="zh-CN" altLang="en-US" sz="2800" dirty="0" smtClean="0">
                <a:solidFill>
                  <a:srgbClr val="FF0000"/>
                </a:solidFill>
                <a:latin typeface="华文细黑" pitchFamily="2" charset="-122"/>
                <a:ea typeface="华文细黑" pitchFamily="2" charset="-122"/>
              </a:rPr>
              <a:t>形容极远的地方</a:t>
            </a: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或彼此相隔极远。</a:t>
            </a:r>
            <a:endParaRPr lang="zh-CN" altLang="en-US" sz="2800" dirty="0">
              <a:solidFill>
                <a:srgbClr val="FF0000"/>
              </a:solidFill>
              <a:latin typeface="华文细黑" pitchFamily="2" charset="-122"/>
              <a:ea typeface="华文细黑" pitchFamily="2"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0">
                                            <p:txEl>
                                              <p:pRg st="0" end="0"/>
                                            </p:txEl>
                                          </p:spTgt>
                                        </p:tgtEl>
                                        <p:attrNameLst>
                                          <p:attrName>style.visibility</p:attrName>
                                        </p:attrNameLst>
                                      </p:cBhvr>
                                      <p:to>
                                        <p:strVal val="visible"/>
                                      </p:to>
                                    </p:set>
                                    <p:animEffect transition="in" filter="blinds(horizontal)">
                                      <p:cBhvr>
                                        <p:cTn id="7" dur="500"/>
                                        <p:tgtEl>
                                          <p:spTgt spid="20">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9">
                                            <p:txEl>
                                              <p:pRg st="0" end="0"/>
                                            </p:txEl>
                                          </p:spTgt>
                                        </p:tgtEl>
                                        <p:attrNameLst>
                                          <p:attrName>style.visibility</p:attrName>
                                        </p:attrNameLst>
                                      </p:cBhvr>
                                      <p:to>
                                        <p:strVal val="visible"/>
                                      </p:to>
                                    </p:set>
                                    <p:animEffect transition="in" filter="blinds(horizontal)">
                                      <p:cBhvr>
                                        <p:cTn id="10" dur="500"/>
                                        <p:tgtEl>
                                          <p:spTgt spid="9">
                                            <p:txEl>
                                              <p:pRg st="0" end="0"/>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Effect transition="in" filter="blinds(horizontal)">
                                      <p:cBhvr>
                                        <p:cTn id="13" dur="500"/>
                                        <p:tgtEl>
                                          <p:spTgt spid="10">
                                            <p:txEl>
                                              <p:pRg st="0" end="0"/>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8">
                                            <p:txEl>
                                              <p:pRg st="0" end="0"/>
                                            </p:txEl>
                                          </p:spTgt>
                                        </p:tgtEl>
                                        <p:attrNameLst>
                                          <p:attrName>style.visibility</p:attrName>
                                        </p:attrNameLst>
                                      </p:cBhvr>
                                      <p:to>
                                        <p:strVal val="visible"/>
                                      </p:to>
                                    </p:set>
                                    <p:animEffect transition="in" filter="blinds(horizontal)">
                                      <p:cBhvr>
                                        <p:cTn id="16" dur="500"/>
                                        <p:tgtEl>
                                          <p:spTgt spid="8">
                                            <p:txEl>
                                              <p:pRg st="0" end="0"/>
                                            </p:txEl>
                                          </p:spTgt>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11">
                                            <p:txEl>
                                              <p:pRg st="0" end="0"/>
                                            </p:txEl>
                                          </p:spTgt>
                                        </p:tgtEl>
                                        <p:attrNameLst>
                                          <p:attrName>style.visibility</p:attrName>
                                        </p:attrNameLst>
                                      </p:cBhvr>
                                      <p:to>
                                        <p:strVal val="visible"/>
                                      </p:to>
                                    </p:set>
                                    <p:animEffect transition="in" filter="blinds(horizontal)">
                                      <p:cBhvr>
                                        <p:cTn id="19" dur="500"/>
                                        <p:tgtEl>
                                          <p:spTgt spid="11">
                                            <p:txEl>
                                              <p:pRg st="0" end="0"/>
                                            </p:txEl>
                                          </p:spTgt>
                                        </p:tgtEl>
                                      </p:cBhvr>
                                    </p:animEffect>
                                  </p:childTnLst>
                                </p:cTn>
                              </p:par>
                            </p:childTnLst>
                          </p:cTn>
                        </p:par>
                      </p:childTnLst>
                    </p:cTn>
                  </p:par>
                </p:childTnLst>
              </p:cTn>
              <p:nextCondLst>
                <p:cond evt="onClick" delay="0">
                  <p:tgtEl>
                    <p:spTgt spid="4"/>
                  </p:tgtEl>
                </p:cond>
              </p:nextCondLst>
            </p:seq>
          </p:childTnLst>
        </p:cTn>
      </p:par>
    </p:tnLst>
    <p:bldLst>
      <p:bldP spid="20" grpId="0" build="p"/>
      <p:bldP spid="9" grpId="0" build="p"/>
      <p:bldP spid="10" grpId="0" build="p"/>
      <p:bldP spid="8" grpId="0" build="p"/>
      <p:bldP spid="11"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881026" y="1142984"/>
            <a:ext cx="10858576" cy="5214974"/>
          </a:xfrm>
        </p:spPr>
        <p:txBody>
          <a:bodyPr/>
          <a:lstStyle/>
          <a:p>
            <a:r>
              <a:rPr lang="en-US" dirty="0" smtClean="0"/>
              <a:t>4.</a:t>
            </a:r>
            <a:r>
              <a:rPr lang="zh-CN" altLang="en-US" dirty="0" smtClean="0"/>
              <a:t>通读全文</a:t>
            </a:r>
            <a:r>
              <a:rPr lang="en-US" dirty="0" smtClean="0"/>
              <a:t>,</a:t>
            </a:r>
            <a:r>
              <a:rPr lang="zh-CN" altLang="en-US" dirty="0" smtClean="0"/>
              <a:t>完成填空。</a:t>
            </a:r>
          </a:p>
          <a:p>
            <a:r>
              <a:rPr lang="zh-CN" altLang="en-US" dirty="0" smtClean="0"/>
              <a:t>本文是一篇科幻小说</a:t>
            </a:r>
            <a:r>
              <a:rPr lang="en-US" dirty="0" smtClean="0"/>
              <a:t>,</a:t>
            </a:r>
            <a:r>
              <a:rPr lang="zh-CN" altLang="en-US" dirty="0" smtClean="0"/>
              <a:t>主要写</a:t>
            </a:r>
            <a:r>
              <a:rPr lang="en-US" dirty="0" smtClean="0"/>
              <a:t>“</a:t>
            </a:r>
            <a:r>
              <a:rPr lang="zh-CN" altLang="en-US" dirty="0" smtClean="0"/>
              <a:t>我</a:t>
            </a:r>
            <a:r>
              <a:rPr lang="en-US" dirty="0" smtClean="0"/>
              <a:t>”</a:t>
            </a:r>
            <a:r>
              <a:rPr lang="zh-CN" altLang="en-US" dirty="0" smtClean="0"/>
              <a:t>带上</a:t>
            </a:r>
            <a:r>
              <a:rPr lang="zh-CN" altLang="en-US" dirty="0" smtClean="0"/>
              <a:t>了</a:t>
            </a:r>
            <a:r>
              <a:rPr lang="en-US" altLang="zh-CN" dirty="0" smtClean="0"/>
              <a:t>___________________</a:t>
            </a:r>
          </a:p>
          <a:p>
            <a:pPr indent="0"/>
            <a:r>
              <a:rPr lang="en-US" altLang="zh-CN" dirty="0" smtClean="0"/>
              <a:t>_________________________________</a:t>
            </a:r>
            <a:r>
              <a:rPr lang="zh-CN" altLang="en-US" dirty="0" smtClean="0"/>
              <a:t>的</a:t>
            </a:r>
            <a:r>
              <a:rPr lang="en-US" dirty="0" smtClean="0"/>
              <a:t>“</a:t>
            </a:r>
            <a:r>
              <a:rPr lang="zh-CN" altLang="en-US" dirty="0" smtClean="0"/>
              <a:t>眼睛</a:t>
            </a:r>
            <a:r>
              <a:rPr lang="en-US" dirty="0" smtClean="0"/>
              <a:t>”</a:t>
            </a:r>
            <a:r>
              <a:rPr lang="zh-CN" altLang="en-US" dirty="0" smtClean="0"/>
              <a:t>去完成她的最后一次地面探索的故事。</a:t>
            </a:r>
            <a:endParaRPr lang="zh-CN" altLang="en-US" dirty="0"/>
          </a:p>
        </p:txBody>
      </p:sp>
      <p:sp>
        <p:nvSpPr>
          <p:cNvPr id="4" name="文本框">
            <a:extLst>
              <a:ext uri="{FF2B5EF4-FFF2-40B4-BE49-F238E27FC236}">
                <a16:creationId xmlns="" xmlns:a16="http://schemas.microsoft.com/office/drawing/2014/main"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20" name="文本占位符 2"/>
          <p:cNvSpPr txBox="1">
            <a:spLocks/>
          </p:cNvSpPr>
          <p:nvPr/>
        </p:nvSpPr>
        <p:spPr>
          <a:xfrm>
            <a:off x="8524892" y="1714488"/>
            <a:ext cx="3286148" cy="642942"/>
          </a:xfrm>
          <a:prstGeom prst="rect">
            <a:avLst/>
          </a:prstGeom>
        </p:spPr>
        <p:txBody>
          <a:bodyPr/>
          <a:lstStyle/>
          <a:p>
            <a:pPr fontAlgn="auto" hangingPunct="0">
              <a:lnSpc>
                <a:spcPct val="150000"/>
              </a:lnSpc>
              <a:spcBef>
                <a:spcPts val="0"/>
              </a:spcBef>
              <a:spcAft>
                <a:spcPts val="0"/>
              </a:spcAft>
            </a:pPr>
            <a:r>
              <a:rPr lang="zh-CN" altLang="en-US" sz="2800" dirty="0" smtClean="0">
                <a:solidFill>
                  <a:srgbClr val="FF0000"/>
                </a:solidFill>
              </a:rPr>
              <a:t>一位因事故而被困</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9" name="文本占位符 2"/>
          <p:cNvSpPr txBox="1">
            <a:spLocks/>
          </p:cNvSpPr>
          <p:nvPr/>
        </p:nvSpPr>
        <p:spPr>
          <a:xfrm>
            <a:off x="952464" y="2357430"/>
            <a:ext cx="6429420" cy="642942"/>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rPr>
              <a:t>在地底深处无法返回地面的女宇航员</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0">
                                            <p:txEl>
                                              <p:pRg st="0" end="0"/>
                                            </p:txEl>
                                          </p:spTgt>
                                        </p:tgtEl>
                                        <p:attrNameLst>
                                          <p:attrName>style.visibility</p:attrName>
                                        </p:attrNameLst>
                                      </p:cBhvr>
                                      <p:to>
                                        <p:strVal val="visible"/>
                                      </p:to>
                                    </p:set>
                                    <p:animEffect transition="in" filter="blinds(horizontal)">
                                      <p:cBhvr>
                                        <p:cTn id="7" dur="500"/>
                                        <p:tgtEl>
                                          <p:spTgt spid="20">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9">
                                            <p:txEl>
                                              <p:pRg st="0" end="0"/>
                                            </p:txEl>
                                          </p:spTgt>
                                        </p:tgtEl>
                                        <p:attrNameLst>
                                          <p:attrName>style.visibility</p:attrName>
                                        </p:attrNameLst>
                                      </p:cBhvr>
                                      <p:to>
                                        <p:strVal val="visible"/>
                                      </p:to>
                                    </p:set>
                                    <p:animEffect transition="in" filter="blinds(horizontal)">
                                      <p:cBhvr>
                                        <p:cTn id="10" dur="500"/>
                                        <p:tgtEl>
                                          <p:spTgt spid="9">
                                            <p:txEl>
                                              <p:pRg st="0" end="0"/>
                                            </p:txEl>
                                          </p:spTgt>
                                        </p:tgtEl>
                                      </p:cBhvr>
                                    </p:animEffect>
                                  </p:childTnLst>
                                </p:cTn>
                              </p:par>
                            </p:childTnLst>
                          </p:cTn>
                        </p:par>
                      </p:childTnLst>
                    </p:cTn>
                  </p:par>
                </p:childTnLst>
              </p:cTn>
              <p:nextCondLst>
                <p:cond evt="onClick" delay="0">
                  <p:tgtEl>
                    <p:spTgt spid="4"/>
                  </p:tgtEl>
                </p:cond>
              </p:nextCondLst>
            </p:seq>
          </p:childTnLst>
        </p:cTn>
      </p:par>
    </p:tnLst>
    <p:bldLst>
      <p:bldP spid="20" grpId="0" build="p"/>
      <p:bldP spid="9"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占位符 9"/>
          <p:cNvSpPr>
            <a:spLocks noGrp="1"/>
          </p:cNvSpPr>
          <p:nvPr>
            <p:ph type="body" sz="quarter" idx="10"/>
          </p:nvPr>
        </p:nvSpPr>
        <p:spPr/>
        <p:txBody>
          <a:bodyPr/>
          <a:lstStyle/>
          <a:p>
            <a:r>
              <a:rPr lang="zh-CN" altLang="en-US" dirty="0" smtClean="0"/>
              <a:t>一、活动</a:t>
            </a:r>
            <a:r>
              <a:rPr lang="en-US" dirty="0" smtClean="0"/>
              <a:t>:</a:t>
            </a:r>
            <a:r>
              <a:rPr lang="zh-CN" altLang="en-US" dirty="0" smtClean="0"/>
              <a:t>整体感知故事。</a:t>
            </a:r>
            <a:endParaRPr lang="zh-CN" altLang="en-US" dirty="0"/>
          </a:p>
        </p:txBody>
      </p:sp>
      <p:sp>
        <p:nvSpPr>
          <p:cNvPr id="6" name="文本占位符 5"/>
          <p:cNvSpPr>
            <a:spLocks noGrp="1"/>
          </p:cNvSpPr>
          <p:nvPr>
            <p:ph type="body" sz="quarter" idx="11"/>
          </p:nvPr>
        </p:nvSpPr>
        <p:spPr>
          <a:xfrm>
            <a:off x="738150" y="2214554"/>
            <a:ext cx="10358510" cy="785818"/>
          </a:xfrm>
        </p:spPr>
        <p:txBody>
          <a:bodyPr/>
          <a:lstStyle/>
          <a:p>
            <a:pPr indent="720000"/>
            <a:r>
              <a:rPr lang="zh-CN" altLang="en-US" dirty="0" smtClean="0"/>
              <a:t>根据题干所给信息确定横线部分答案的有效阅读区间</a:t>
            </a:r>
            <a:r>
              <a:rPr lang="en-US" dirty="0" smtClean="0"/>
              <a:t>,</a:t>
            </a:r>
            <a:r>
              <a:rPr lang="zh-CN" altLang="en-US" dirty="0" smtClean="0"/>
              <a:t>再提炼有用信息</a:t>
            </a:r>
            <a:r>
              <a:rPr lang="en-US" dirty="0" smtClean="0"/>
              <a:t>(</a:t>
            </a:r>
            <a:r>
              <a:rPr lang="zh-CN" altLang="en-US" dirty="0" smtClean="0"/>
              <a:t>词语和句子</a:t>
            </a:r>
            <a:r>
              <a:rPr lang="en-US" dirty="0" smtClean="0"/>
              <a:t>),</a:t>
            </a:r>
            <a:r>
              <a:rPr lang="zh-CN" altLang="en-US" dirty="0" smtClean="0"/>
              <a:t>整合回答。</a:t>
            </a:r>
          </a:p>
          <a:p>
            <a:pPr indent="720000"/>
            <a:r>
              <a:rPr lang="en-US" dirty="0" smtClean="0"/>
              <a:t>“</a:t>
            </a:r>
            <a:r>
              <a:rPr lang="zh-CN" altLang="en-US" dirty="0" smtClean="0"/>
              <a:t>我</a:t>
            </a:r>
            <a:r>
              <a:rPr lang="en-US" dirty="0" smtClean="0"/>
              <a:t>”</a:t>
            </a:r>
            <a:r>
              <a:rPr lang="zh-CN" altLang="en-US" dirty="0" smtClean="0"/>
              <a:t>带上女孩的</a:t>
            </a:r>
            <a:r>
              <a:rPr lang="en-US" dirty="0" smtClean="0"/>
              <a:t>“</a:t>
            </a:r>
            <a:r>
              <a:rPr lang="zh-CN" altLang="en-US" dirty="0" smtClean="0"/>
              <a:t>眼睛</a:t>
            </a:r>
            <a:r>
              <a:rPr lang="en-US" dirty="0" smtClean="0"/>
              <a:t>”</a:t>
            </a:r>
            <a:r>
              <a:rPr lang="zh-CN" altLang="en-US" dirty="0" smtClean="0"/>
              <a:t>去旅行➝</a:t>
            </a:r>
            <a:r>
              <a:rPr lang="zh-CN" altLang="en-US" u="sng" dirty="0" smtClean="0"/>
              <a:t>　在草原上赏花玩水观月　</a:t>
            </a:r>
            <a:r>
              <a:rPr lang="zh-CN" altLang="en-US" dirty="0" smtClean="0"/>
              <a:t>➝回归灰色生活和忙碌的工作➝</a:t>
            </a:r>
            <a:r>
              <a:rPr lang="en-US" dirty="0" smtClean="0"/>
              <a:t>“</a:t>
            </a:r>
            <a:r>
              <a:rPr lang="zh-CN" altLang="en-US" dirty="0" smtClean="0"/>
              <a:t>落日六号</a:t>
            </a:r>
            <a:r>
              <a:rPr lang="en-US" dirty="0" smtClean="0"/>
              <a:t>”</a:t>
            </a:r>
            <a:r>
              <a:rPr lang="zh-CN" altLang="en-US" dirty="0" smtClean="0"/>
              <a:t>失事</a:t>
            </a:r>
            <a:r>
              <a:rPr lang="en-US" dirty="0" smtClean="0"/>
              <a:t>,</a:t>
            </a:r>
            <a:r>
              <a:rPr lang="zh-CN" altLang="en-US" dirty="0" smtClean="0"/>
              <a:t>其他地航员相继去世➝</a:t>
            </a:r>
            <a:r>
              <a:rPr lang="zh-CN" altLang="en-US" u="sng" dirty="0" smtClean="0"/>
              <a:t>　女孩在孤寂封闭中坚强工作　</a:t>
            </a:r>
            <a:r>
              <a:rPr lang="zh-CN" altLang="en-US" dirty="0" smtClean="0"/>
              <a:t>➝自我安慰</a:t>
            </a:r>
            <a:r>
              <a:rPr lang="en-US" dirty="0" smtClean="0"/>
              <a:t>,</a:t>
            </a:r>
            <a:r>
              <a:rPr lang="zh-CN" altLang="en-US" dirty="0" smtClean="0"/>
              <a:t>收束全文。</a:t>
            </a:r>
            <a:endParaRPr lang="zh-CN" altLang="en-US" dirty="0"/>
          </a:p>
        </p:txBody>
      </p:sp>
      <p:sp>
        <p:nvSpPr>
          <p:cNvPr id="3" name="文本框">
            <a:extLst>
              <a:ext uri="{FF2B5EF4-FFF2-40B4-BE49-F238E27FC236}">
                <a16:creationId xmlns="" xmlns:a16="http://schemas.microsoft.com/office/drawing/2014/main"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extLst>
      <p:ext uri="{BB962C8B-B14F-4D97-AF65-F5344CB8AC3E}">
        <p14:creationId xmlns="" xmlns:p14="http://schemas.microsoft.com/office/powerpoint/2010/main" val="769791320"/>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linds(horizontal)">
                                      <p:cBhvr>
                                        <p:cTn id="7" dur="500"/>
                                        <p:tgtEl>
                                          <p:spTgt spid="6">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6">
                                            <p:txEl>
                                              <p:pRg st="1" end="1"/>
                                            </p:txEl>
                                          </p:spTgt>
                                        </p:tgtEl>
                                        <p:attrNameLst>
                                          <p:attrName>style.visibility</p:attrName>
                                        </p:attrNameLst>
                                      </p:cBhvr>
                                      <p:to>
                                        <p:strVal val="visible"/>
                                      </p:to>
                                    </p:set>
                                    <p:animEffect transition="in" filter="blinds(horizontal)">
                                      <p:cBhvr>
                                        <p:cTn id="10" dur="500"/>
                                        <p:tgtEl>
                                          <p:spTgt spid="6">
                                            <p:txEl>
                                              <p:pRg st="1" end="1"/>
                                            </p:txEl>
                                          </p:spTgt>
                                        </p:tgtEl>
                                      </p:cBhvr>
                                    </p:animEffect>
                                  </p:childTnLst>
                                </p:cTn>
                              </p:par>
                            </p:childTnLst>
                          </p:cTn>
                        </p:par>
                      </p:childTnLst>
                    </p:cTn>
                  </p:par>
                </p:childTnLst>
              </p:cTn>
              <p:nextCondLst>
                <p:cond evt="onClick" delay="0">
                  <p:tgtEl>
                    <p:spTgt spid="3"/>
                  </p:tgtEl>
                </p:cond>
              </p:nextCondLst>
            </p:seq>
          </p:childTnLst>
        </p:cTn>
      </p:par>
    </p:tnLst>
    <p:bldLst>
      <p:bldP spid="6" grpId="0" uiExpand="1" build="p"/>
    </p:bldLst>
  </p:timing>
</p:sld>
</file>

<file path=ppt/theme/theme1.xml><?xml version="1.0" encoding="utf-8"?>
<a:theme xmlns:a="http://schemas.openxmlformats.org/drawingml/2006/main" name="1_Office 主题">
  <a:themeElements>
    <a:clrScheme name="1_Office 主题 1">
      <a:dk1>
        <a:srgbClr val="EEECE1"/>
      </a:dk1>
      <a:lt1>
        <a:srgbClr val="003760"/>
      </a:lt1>
      <a:dk2>
        <a:srgbClr val="262626"/>
      </a:dk2>
      <a:lt2>
        <a:srgbClr val="EEECE1"/>
      </a:lt2>
      <a:accent1>
        <a:srgbClr val="003760"/>
      </a:accent1>
      <a:accent2>
        <a:srgbClr val="92CDDC"/>
      </a:accent2>
      <a:accent3>
        <a:srgbClr val="ACACAC"/>
      </a:accent3>
      <a:accent4>
        <a:srgbClr val="002D51"/>
      </a:accent4>
      <a:accent5>
        <a:srgbClr val="AAAEB6"/>
      </a:accent5>
      <a:accent6>
        <a:srgbClr val="84BAC7"/>
      </a:accent6>
      <a:hlink>
        <a:srgbClr val="003760"/>
      </a:hlink>
      <a:folHlink>
        <a:srgbClr val="7F7F7F"/>
      </a:folHlink>
    </a:clrScheme>
    <a:fontScheme name="1_Office 主题">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25400">
          <a:solidFill>
            <a:srgbClr val="3F403E"/>
          </a:solidFill>
          <a:miter/>
        </a:ln>
      </a:spPr>
      <a:bodyPr lIns="45719" rIns="45719" anchor="ctr"/>
      <a:lstStyle>
        <a:defPPr algn="ctr">
          <a:defRPr>
            <a:solidFill>
              <a:srgbClr val="FFFFFF"/>
            </a:solidFill>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sz="2200" b="1" i="0" u="none" strike="noStrike" cap="none" normalizeH="0" baseline="0" smtClean="0">
            <a:ln>
              <a:noFill/>
            </a:ln>
            <a:solidFill>
              <a:srgbClr val="000000"/>
            </a:solidFill>
            <a:effectLst/>
            <a:latin typeface="Times New Roman" pitchFamily="18" charset="0"/>
            <a:ea typeface="微软雅黑" pitchFamily="34" charset="-122"/>
          </a:defRPr>
        </a:defPPr>
      </a:lstStyle>
    </a:lnDef>
  </a:objectDefaults>
  <a:extraClrSchemeLst>
    <a:extraClrScheme>
      <a:clrScheme name="1_Office 主题 1">
        <a:dk1>
          <a:srgbClr val="EEECE1"/>
        </a:dk1>
        <a:lt1>
          <a:srgbClr val="003760"/>
        </a:lt1>
        <a:dk2>
          <a:srgbClr val="262626"/>
        </a:dk2>
        <a:lt2>
          <a:srgbClr val="EEECE1"/>
        </a:lt2>
        <a:accent1>
          <a:srgbClr val="003760"/>
        </a:accent1>
        <a:accent2>
          <a:srgbClr val="92CDDC"/>
        </a:accent2>
        <a:accent3>
          <a:srgbClr val="ACACAC"/>
        </a:accent3>
        <a:accent4>
          <a:srgbClr val="002D51"/>
        </a:accent4>
        <a:accent5>
          <a:srgbClr val="AAAEB6"/>
        </a:accent5>
        <a:accent6>
          <a:srgbClr val="84BAC7"/>
        </a:accent6>
        <a:hlink>
          <a:srgbClr val="003760"/>
        </a:hlink>
        <a:folHlink>
          <a:srgbClr val="7F7F7F"/>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章">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EB6FC8"/>
        </a:solidFill>
        <a:ln>
          <a:noFill/>
        </a:ln>
        <a:effectLst/>
      </a:spPr>
      <a:bodyPr anchor="ctr"/>
      <a:lstStyle>
        <a:defPPr algn="ctr" fontAlgn="auto">
          <a:spcBef>
            <a:spcPts val="0"/>
          </a:spcBef>
          <a:spcAft>
            <a:spcPts val="0"/>
          </a:spcAft>
          <a:defRPr sz="1800" b="0"/>
        </a:defPPr>
      </a:lstStyle>
      <a:style>
        <a:lnRef idx="1">
          <a:schemeClr val="dk1"/>
        </a:lnRef>
        <a:fillRef idx="3">
          <a:schemeClr val="dk1"/>
        </a:fillRef>
        <a:effectRef idx="2">
          <a:schemeClr val="dk1"/>
        </a:effectRef>
        <a:fontRef idx="minor">
          <a:schemeClr val="lt1"/>
        </a:fontRef>
      </a:style>
    </a:spDef>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2906</TotalTime>
  <Words>1680</Words>
  <Application>Microsoft Office PowerPoint</Application>
  <PresentationFormat>自定义</PresentationFormat>
  <Paragraphs>110</Paragraphs>
  <Slides>26</Slides>
  <Notes>2</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1_Office 主题</vt:lpstr>
      <vt:lpstr>章</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Administrator</cp:lastModifiedBy>
  <cp:revision>639</cp:revision>
  <dcterms:created xsi:type="dcterms:W3CDTF">2017-02-11T06:33:00Z</dcterms:created>
  <dcterms:modified xsi:type="dcterms:W3CDTF">2019-12-15T08:27:53Z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2052-10.1.0.7697</vt:lpwstr>
  </property>
</Properties>
</file>