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8"/>
  </p:notesMasterIdLst>
  <p:handoutMasterIdLst>
    <p:handoutMasterId r:id="rId29"/>
  </p:handoutMasterIdLst>
  <p:sldIdLst>
    <p:sldId id="371" r:id="rId3"/>
    <p:sldId id="429" r:id="rId4"/>
    <p:sldId id="444" r:id="rId5"/>
    <p:sldId id="506" r:id="rId6"/>
    <p:sldId id="428" r:id="rId7"/>
    <p:sldId id="445" r:id="rId8"/>
    <p:sldId id="507" r:id="rId9"/>
    <p:sldId id="455" r:id="rId10"/>
    <p:sldId id="397" r:id="rId11"/>
    <p:sldId id="508" r:id="rId12"/>
    <p:sldId id="509" r:id="rId13"/>
    <p:sldId id="510" r:id="rId14"/>
    <p:sldId id="511" r:id="rId15"/>
    <p:sldId id="512" r:id="rId16"/>
    <p:sldId id="513" r:id="rId17"/>
    <p:sldId id="514" r:id="rId18"/>
    <p:sldId id="515" r:id="rId19"/>
    <p:sldId id="502" r:id="rId20"/>
    <p:sldId id="503" r:id="rId21"/>
    <p:sldId id="516" r:id="rId22"/>
    <p:sldId id="485" r:id="rId23"/>
    <p:sldId id="470" r:id="rId24"/>
    <p:sldId id="453" r:id="rId25"/>
    <p:sldId id="476" r:id="rId26"/>
    <p:sldId id="395" r:id="rId27"/>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976" autoAdjust="0"/>
    <p:restoredTop sz="87474" autoAdjust="0"/>
  </p:normalViewPr>
  <p:slideViewPr>
    <p:cSldViewPr>
      <p:cViewPr>
        <p:scale>
          <a:sx n="40" d="100"/>
          <a:sy n="40" d="100"/>
        </p:scale>
        <p:origin x="-330" y="-528"/>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10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12</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14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16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25</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第一单元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4</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453058" y="4286256"/>
            <a:ext cx="2723823" cy="646331"/>
          </a:xfrm>
          <a:prstGeom prst="rect">
            <a:avLst/>
          </a:prstGeom>
        </p:spPr>
        <p:txBody>
          <a:bodyPr wrap="none">
            <a:spAutoFit/>
          </a:bodyPr>
          <a:lstStyle/>
          <a:p>
            <a:r>
              <a:rPr lang="en-US" altLang="zh-CN" sz="3600" dirty="0" smtClean="0"/>
              <a:t>4.</a:t>
            </a:r>
            <a:r>
              <a:rPr lang="zh-CN" altLang="en-US" sz="3600" dirty="0" smtClean="0"/>
              <a:t>孙 权 劝 学</a:t>
            </a:r>
          </a:p>
        </p:txBody>
      </p:sp>
      <p:sp>
        <p:nvSpPr>
          <p:cNvPr id="24" name="动作按钮: 声音 23">
            <a:hlinkClick r:id="" action="ppaction://noaction" highlightClick="1">
              <a:snd r:embed="rId2" name="applause.wav" builtIn="1"/>
            </a:hlinkClick>
          </p:cNvPr>
          <p:cNvSpPr/>
          <p:nvPr/>
        </p:nvSpPr>
        <p:spPr>
          <a:xfrm>
            <a:off x="4229433" y="4286256"/>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1单元.eps" descr="id:2147495324;FounderCES"/>
          <p:cNvPicPr/>
          <p:nvPr/>
        </p:nvPicPr>
        <p:blipFill>
          <a:blip r:embed="rId3"/>
          <a:stretch>
            <a:fillRect/>
          </a:stretch>
        </p:blipFill>
        <p:spPr>
          <a:xfrm>
            <a:off x="809588" y="1643050"/>
            <a:ext cx="10358510" cy="1842702"/>
          </a:xfrm>
          <a:prstGeom prst="rect">
            <a:avLst/>
          </a:prstGeom>
        </p:spPr>
      </p:pic>
      <p:sp>
        <p:nvSpPr>
          <p:cNvPr id="8" name="矩形 7"/>
          <p:cNvSpPr/>
          <p:nvPr/>
        </p:nvSpPr>
        <p:spPr>
          <a:xfrm>
            <a:off x="5738810" y="4929198"/>
            <a:ext cx="2031325" cy="646331"/>
          </a:xfrm>
          <a:prstGeom prst="rect">
            <a:avLst/>
          </a:prstGeom>
        </p:spPr>
        <p:txBody>
          <a:bodyPr wrap="none">
            <a:spAutoFit/>
          </a:bodyPr>
          <a:lstStyle/>
          <a:p>
            <a:r>
              <a:rPr lang="zh-CN" altLang="en-US" sz="3600" dirty="0" smtClean="0"/>
              <a:t>第</a:t>
            </a:r>
            <a:r>
              <a:rPr lang="zh-CN" altLang="en-US" sz="3600" dirty="0" smtClean="0"/>
              <a:t>二</a:t>
            </a:r>
            <a:r>
              <a:rPr lang="zh-CN" altLang="en-US" sz="3600" dirty="0" smtClean="0"/>
              <a:t>课时</a:t>
            </a:r>
            <a:endParaRPr lang="zh-CN" altLang="en-US" sz="3600" dirty="0" smtClean="0"/>
          </a:p>
        </p:txBody>
      </p:sp>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1500174"/>
            <a:ext cx="10429948" cy="714380"/>
          </a:xfrm>
        </p:spPr>
        <p:txBody>
          <a:bodyPr/>
          <a:lstStyle/>
          <a:p>
            <a:r>
              <a:rPr lang="zh-CN" altLang="en-US" dirty="0" smtClean="0"/>
              <a:t> 表现了孙权郑重严肃的神态。表明其对吕蒙要求严格</a:t>
            </a:r>
            <a:r>
              <a:rPr lang="en-US" dirty="0" smtClean="0"/>
              <a:t>,</a:t>
            </a:r>
            <a:r>
              <a:rPr lang="zh-CN" altLang="en-US" dirty="0" smtClean="0"/>
              <a:t>严厉中又见关心</a:t>
            </a:r>
            <a:r>
              <a:rPr lang="en-US" dirty="0" smtClean="0"/>
              <a:t>,</a:t>
            </a:r>
            <a:r>
              <a:rPr lang="zh-CN" altLang="en-US" dirty="0" smtClean="0"/>
              <a:t>并对吕蒙寄予厚望</a:t>
            </a:r>
            <a:r>
              <a:rPr lang="en-US" dirty="0" smtClean="0"/>
              <a:t>,</a:t>
            </a:r>
            <a:r>
              <a:rPr lang="zh-CN" altLang="en-US" dirty="0" smtClean="0"/>
              <a:t>希望吕蒙能胜大任。</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285860"/>
            <a:ext cx="10572824" cy="1857388"/>
          </a:xfrm>
        </p:spPr>
        <p:txBody>
          <a:bodyPr/>
          <a:lstStyle/>
          <a:p>
            <a:r>
              <a:rPr lang="en-US" dirty="0" smtClean="0"/>
              <a:t>2.“</a:t>
            </a:r>
            <a:r>
              <a:rPr lang="zh-CN" altLang="en-US" dirty="0" smtClean="0"/>
              <a:t>孤岂欲卿治经为博士邪</a:t>
            </a:r>
            <a:r>
              <a:rPr lang="en-US" dirty="0" smtClean="0"/>
              <a:t>!”</a:t>
            </a:r>
            <a:r>
              <a:rPr lang="zh-CN" altLang="en-US" dirty="0" smtClean="0"/>
              <a:t>这句话的作用是什么</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1500174"/>
            <a:ext cx="10429948" cy="714380"/>
          </a:xfrm>
        </p:spPr>
        <p:txBody>
          <a:bodyPr/>
          <a:lstStyle/>
          <a:p>
            <a:r>
              <a:rPr lang="zh-CN" altLang="en-US" dirty="0" smtClean="0"/>
              <a:t> 强调并不是要吕蒙研究儒家经典</a:t>
            </a:r>
            <a:r>
              <a:rPr lang="en-US" dirty="0" smtClean="0"/>
              <a:t>,</a:t>
            </a:r>
            <a:r>
              <a:rPr lang="zh-CN" altLang="en-US" dirty="0" smtClean="0"/>
              <a:t>当专门传授经学的学官</a:t>
            </a:r>
            <a:r>
              <a:rPr lang="en-US" dirty="0" smtClean="0"/>
              <a:t>,</a:t>
            </a:r>
            <a:r>
              <a:rPr lang="zh-CN" altLang="en-US" dirty="0" smtClean="0"/>
              <a:t>而是另有目的。</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285860"/>
            <a:ext cx="10572824" cy="1857388"/>
          </a:xfrm>
        </p:spPr>
        <p:txBody>
          <a:bodyPr/>
          <a:lstStyle/>
          <a:p>
            <a:r>
              <a:rPr lang="en-US" dirty="0" smtClean="0"/>
              <a:t>3.“</a:t>
            </a:r>
            <a:r>
              <a:rPr lang="zh-CN" altLang="en-US" dirty="0" smtClean="0"/>
              <a:t>卿今者才略</a:t>
            </a:r>
            <a:r>
              <a:rPr lang="en-US" dirty="0" smtClean="0"/>
              <a:t>,</a:t>
            </a:r>
            <a:r>
              <a:rPr lang="zh-CN" altLang="en-US" dirty="0" smtClean="0"/>
              <a:t>非复吴下阿蒙</a:t>
            </a:r>
            <a:r>
              <a:rPr lang="en-US" dirty="0" smtClean="0"/>
              <a:t>”</a:t>
            </a:r>
            <a:r>
              <a:rPr lang="zh-CN" altLang="en-US" dirty="0" smtClean="0"/>
              <a:t>一句中可见鲁肃怎样的神态</a:t>
            </a:r>
            <a:r>
              <a:rPr lang="en-US" dirty="0" smtClean="0"/>
              <a:t>?</a:t>
            </a:r>
            <a:r>
              <a:rPr lang="zh-CN" altLang="en-US" dirty="0" smtClean="0"/>
              <a:t>说明了什么</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1500174"/>
            <a:ext cx="10429948" cy="714380"/>
          </a:xfrm>
        </p:spPr>
        <p:txBody>
          <a:bodyPr/>
          <a:lstStyle/>
          <a:p>
            <a:r>
              <a:rPr lang="zh-CN" altLang="en-US" dirty="0" smtClean="0"/>
              <a:t>十分惊奇的神态。吕蒙变化很大</a:t>
            </a:r>
            <a:r>
              <a:rPr lang="en-US" dirty="0" smtClean="0"/>
              <a:t>,</a:t>
            </a:r>
            <a:r>
              <a:rPr lang="zh-CN" altLang="en-US" dirty="0" smtClean="0"/>
              <a:t>与之前判若两人</a:t>
            </a:r>
            <a:r>
              <a:rPr lang="en-US" dirty="0" smtClean="0"/>
              <a:t>,</a:t>
            </a:r>
            <a:r>
              <a:rPr lang="zh-CN" altLang="en-US" dirty="0" smtClean="0"/>
              <a:t>鲁肃既感到吃惊</a:t>
            </a:r>
            <a:r>
              <a:rPr lang="en-US" dirty="0" smtClean="0"/>
              <a:t>,</a:t>
            </a:r>
            <a:r>
              <a:rPr lang="zh-CN" altLang="en-US" dirty="0" smtClean="0"/>
              <a:t>又为他的进步感到高兴</a:t>
            </a:r>
            <a:r>
              <a:rPr lang="en-US" dirty="0" smtClean="0"/>
              <a:t>,</a:t>
            </a:r>
            <a:r>
              <a:rPr lang="zh-CN" altLang="en-US" dirty="0" smtClean="0"/>
              <a:t>情不自禁地发出感叹</a:t>
            </a:r>
            <a:r>
              <a:rPr lang="en-US" dirty="0" smtClean="0"/>
              <a:t>,</a:t>
            </a:r>
            <a:r>
              <a:rPr lang="zh-CN" altLang="en-US" dirty="0" smtClean="0"/>
              <a:t>惊异、赞许之态呼之欲见。这句话从侧面反映吕蒙因</a:t>
            </a:r>
            <a:r>
              <a:rPr lang="en-US" dirty="0" smtClean="0"/>
              <a:t>“</a:t>
            </a:r>
            <a:r>
              <a:rPr lang="zh-CN" altLang="en-US" dirty="0" smtClean="0"/>
              <a:t>学</a:t>
            </a:r>
            <a:r>
              <a:rPr lang="en-US" dirty="0" smtClean="0"/>
              <a:t>”</a:t>
            </a:r>
            <a:r>
              <a:rPr lang="zh-CN" altLang="en-US" dirty="0" smtClean="0"/>
              <a:t>而使才略有了令人难以置信的长进。</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285860"/>
            <a:ext cx="10572824" cy="1857388"/>
          </a:xfrm>
        </p:spPr>
        <p:txBody>
          <a:bodyPr/>
          <a:lstStyle/>
          <a:p>
            <a:r>
              <a:rPr lang="en-US" dirty="0" smtClean="0"/>
              <a:t>4.“</a:t>
            </a:r>
            <a:r>
              <a:rPr lang="zh-CN" altLang="en-US" dirty="0" smtClean="0"/>
              <a:t>士别三日</a:t>
            </a:r>
            <a:r>
              <a:rPr lang="en-US" dirty="0" smtClean="0"/>
              <a:t>,</a:t>
            </a:r>
            <a:r>
              <a:rPr lang="zh-CN" altLang="en-US" dirty="0" smtClean="0"/>
              <a:t>即更刮目相待</a:t>
            </a:r>
            <a:r>
              <a:rPr lang="en-US" dirty="0" smtClean="0"/>
              <a:t>,</a:t>
            </a:r>
            <a:r>
              <a:rPr lang="zh-CN" altLang="en-US" dirty="0" smtClean="0"/>
              <a:t>大兄何见事之晚乎</a:t>
            </a:r>
            <a:r>
              <a:rPr lang="en-US" dirty="0" smtClean="0"/>
              <a:t>!”</a:t>
            </a:r>
            <a:r>
              <a:rPr lang="zh-CN" altLang="en-US" dirty="0" smtClean="0"/>
              <a:t>表明了吕蒙当时怎样的心情</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1500174"/>
            <a:ext cx="10429948" cy="714380"/>
          </a:xfrm>
        </p:spPr>
        <p:txBody>
          <a:bodyPr/>
          <a:lstStyle/>
          <a:p>
            <a:r>
              <a:rPr lang="zh-CN" altLang="en-US" dirty="0" smtClean="0"/>
              <a:t>是吕蒙对鲁肃赞叹的巧妙回应。为自己的进步深感自豪</a:t>
            </a:r>
            <a:r>
              <a:rPr lang="en-US" dirty="0" smtClean="0"/>
              <a:t>,</a:t>
            </a:r>
            <a:r>
              <a:rPr lang="zh-CN" altLang="en-US" dirty="0" smtClean="0"/>
              <a:t>并不是埋怨鲁肃。</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285860"/>
            <a:ext cx="10572824" cy="1857388"/>
          </a:xfrm>
        </p:spPr>
        <p:txBody>
          <a:bodyPr/>
          <a:lstStyle/>
          <a:p>
            <a:r>
              <a:rPr lang="zh-CN" altLang="en-US" dirty="0" smtClean="0"/>
              <a:t>二、问题</a:t>
            </a:r>
            <a:r>
              <a:rPr lang="en-US" dirty="0" smtClean="0"/>
              <a:t>:</a:t>
            </a:r>
            <a:r>
              <a:rPr lang="zh-CN" altLang="en-US" dirty="0" smtClean="0"/>
              <a:t>明确人物。</a:t>
            </a:r>
          </a:p>
          <a:p>
            <a:r>
              <a:rPr lang="zh-CN" altLang="en-US" dirty="0" smtClean="0"/>
              <a:t>孙权、吕蒙和鲁肃各有怎样的特点</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r>
              <a:rPr lang="zh-CN" altLang="en-US" dirty="0" smtClean="0"/>
              <a:t>结合上面的分析</a:t>
            </a:r>
            <a:r>
              <a:rPr lang="en-US" dirty="0" smtClean="0"/>
              <a:t>,</a:t>
            </a:r>
            <a:r>
              <a:rPr lang="zh-CN" altLang="en-US" dirty="0" smtClean="0"/>
              <a:t>概括人物的性格特点。</a:t>
            </a:r>
          </a:p>
          <a:p>
            <a:r>
              <a:rPr lang="zh-CN" altLang="en-US" dirty="0" smtClean="0"/>
              <a:t>孙权</a:t>
            </a:r>
            <a:r>
              <a:rPr lang="en-US" dirty="0" smtClean="0"/>
              <a:t>:</a:t>
            </a:r>
            <a:r>
              <a:rPr lang="zh-CN" altLang="en-US" dirty="0" smtClean="0"/>
              <a:t>关心下属</a:t>
            </a:r>
            <a:r>
              <a:rPr lang="en-US" dirty="0" smtClean="0"/>
              <a:t>,</a:t>
            </a:r>
            <a:r>
              <a:rPr lang="zh-CN" altLang="en-US" dirty="0" smtClean="0"/>
              <a:t>循循善诱。</a:t>
            </a:r>
          </a:p>
          <a:p>
            <a:r>
              <a:rPr lang="zh-CN" altLang="en-US" dirty="0" smtClean="0"/>
              <a:t>吕蒙</a:t>
            </a:r>
            <a:r>
              <a:rPr lang="en-US" dirty="0" smtClean="0"/>
              <a:t>:</a:t>
            </a:r>
            <a:r>
              <a:rPr lang="zh-CN" altLang="en-US" dirty="0" smtClean="0"/>
              <a:t>在领导的关心下</a:t>
            </a:r>
            <a:r>
              <a:rPr lang="en-US" dirty="0" smtClean="0"/>
              <a:t>,</a:t>
            </a:r>
            <a:r>
              <a:rPr lang="zh-CN" altLang="en-US" dirty="0" smtClean="0"/>
              <a:t>能知错就改</a:t>
            </a:r>
            <a:r>
              <a:rPr lang="en-US" dirty="0" smtClean="0"/>
              <a:t>,</a:t>
            </a:r>
            <a:r>
              <a:rPr lang="zh-CN" altLang="en-US" dirty="0" smtClean="0"/>
              <a:t>勤奋好学</a:t>
            </a:r>
            <a:r>
              <a:rPr lang="en-US" dirty="0" smtClean="0"/>
              <a:t>,</a:t>
            </a:r>
            <a:r>
              <a:rPr lang="zh-CN" altLang="en-US" dirty="0" smtClean="0"/>
              <a:t>自信。</a:t>
            </a:r>
          </a:p>
          <a:p>
            <a:r>
              <a:rPr lang="zh-CN" altLang="en-US" dirty="0" smtClean="0"/>
              <a:t>鲁肃</a:t>
            </a:r>
            <a:r>
              <a:rPr lang="en-US" dirty="0" smtClean="0"/>
              <a:t>:</a:t>
            </a:r>
            <a:r>
              <a:rPr lang="zh-CN" altLang="en-US" dirty="0" smtClean="0"/>
              <a:t>慧眼识人。</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714488"/>
            <a:ext cx="10572824" cy="1857388"/>
          </a:xfrm>
        </p:spPr>
        <p:txBody>
          <a:bodyPr/>
          <a:lstStyle/>
          <a:p>
            <a:r>
              <a:rPr lang="zh-CN" altLang="en-US" dirty="0" smtClean="0"/>
              <a:t>三、问题</a:t>
            </a:r>
            <a:r>
              <a:rPr lang="en-US" dirty="0" smtClean="0"/>
              <a:t>:</a:t>
            </a:r>
            <a:r>
              <a:rPr lang="zh-CN" altLang="en-US" dirty="0" smtClean="0"/>
              <a:t>理解运用。</a:t>
            </a:r>
          </a:p>
          <a:p>
            <a:r>
              <a:rPr lang="zh-CN" altLang="en-US" dirty="0" smtClean="0"/>
              <a:t>文中体现吕蒙变化的两个成语是什么</a:t>
            </a:r>
            <a:r>
              <a:rPr lang="en-US" dirty="0" smtClean="0"/>
              <a:t>?</a:t>
            </a:r>
            <a:r>
              <a:rPr lang="zh-CN" altLang="en-US" dirty="0" smtClean="0"/>
              <a:t>分别是什么意思</a:t>
            </a:r>
            <a:r>
              <a:rPr lang="en-US" dirty="0" smtClean="0"/>
              <a:t>?</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7" name="文本占位符 4"/>
          <p:cNvSpPr txBox="1">
            <a:spLocks/>
          </p:cNvSpPr>
          <p:nvPr/>
        </p:nvSpPr>
        <p:spPr>
          <a:xfrm>
            <a:off x="1523968" y="3071810"/>
            <a:ext cx="1000132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吴下阿蒙</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原指三国时期吴国大将吕蒙。比喻人学识尚浅。现在多用于他人有了转变</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学识大进</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地位由低攀高</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从贫穷到富有。</a:t>
            </a:r>
          </a:p>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刮目相待</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指别人已有进步</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不能再用老眼光去看他</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而应用新的眼光看待。</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linds(horizontal)">
                                      <p:cBhvr>
                                        <p:cTn id="10" dur="500"/>
                                        <p:tgtEl>
                                          <p:spTgt spid="7">
                                            <p:txEl>
                                              <p:pRg st="1" end="1"/>
                                            </p:txEl>
                                          </p:spTgt>
                                        </p:tgtEl>
                                      </p:cBhvr>
                                    </p:animEffect>
                                  </p:childTnLst>
                                </p:cTn>
                              </p:par>
                            </p:childTnLst>
                          </p:cTn>
                        </p:par>
                      </p:childTnLst>
                    </p:cTn>
                  </p:par>
                </p:childTnLst>
              </p:cTn>
              <p:nextCondLst>
                <p:cond evt="onClick" delay="0">
                  <p:tgtEl>
                    <p:spTgt spid="6"/>
                  </p:tgtEl>
                </p:cond>
              </p:nextCondLst>
            </p:seq>
          </p:childTnLst>
        </p:cTn>
      </p:par>
    </p:tnLst>
    <p:bldLst>
      <p:bldP spid="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1643050"/>
            <a:ext cx="11144328" cy="5072098"/>
          </a:xfrm>
        </p:spPr>
        <p:txBody>
          <a:bodyPr/>
          <a:lstStyle/>
          <a:p>
            <a:r>
              <a:rPr lang="en-US" dirty="0" smtClean="0"/>
              <a:t>1.</a:t>
            </a:r>
            <a:r>
              <a:rPr lang="zh-CN" altLang="en-US" dirty="0" smtClean="0"/>
              <a:t>积累有关司马光和</a:t>
            </a:r>
            <a:r>
              <a:rPr lang="en-US" altLang="zh-CN" dirty="0" smtClean="0"/>
              <a:t>《</a:t>
            </a:r>
            <a:r>
              <a:rPr lang="zh-CN" altLang="en-US" dirty="0" smtClean="0"/>
              <a:t>资治通鉴</a:t>
            </a:r>
            <a:r>
              <a:rPr lang="en-US" altLang="zh-CN" dirty="0" smtClean="0"/>
              <a:t>》</a:t>
            </a:r>
            <a:r>
              <a:rPr lang="zh-CN" altLang="en-US" dirty="0" smtClean="0"/>
              <a:t>的文学常识。</a:t>
            </a:r>
          </a:p>
          <a:p>
            <a:r>
              <a:rPr lang="en-US" dirty="0" smtClean="0"/>
              <a:t>2.</a:t>
            </a:r>
            <a:r>
              <a:rPr lang="zh-CN" altLang="en-US" dirty="0" smtClean="0"/>
              <a:t>体会对话中的不同语气</a:t>
            </a:r>
            <a:r>
              <a:rPr lang="en-US" dirty="0" smtClean="0"/>
              <a:t>,</a:t>
            </a:r>
            <a:r>
              <a:rPr lang="zh-CN" altLang="en-US" dirty="0" smtClean="0"/>
              <a:t>能正确、流利、有感情地朗读课文。</a:t>
            </a:r>
          </a:p>
          <a:p>
            <a:r>
              <a:rPr lang="en-US" dirty="0" smtClean="0"/>
              <a:t>3.</a:t>
            </a:r>
            <a:r>
              <a:rPr lang="zh-CN" altLang="en-US" dirty="0" smtClean="0"/>
              <a:t>能根据语境解释或辨别重点文言实词或文言虚词在文中的用法和含义。</a:t>
            </a:r>
          </a:p>
          <a:p>
            <a:r>
              <a:rPr lang="en-US" dirty="0" smtClean="0"/>
              <a:t>4.</a:t>
            </a:r>
            <a:r>
              <a:rPr lang="zh-CN" altLang="en-US" dirty="0" smtClean="0"/>
              <a:t>能利用课下注释</a:t>
            </a:r>
            <a:r>
              <a:rPr lang="en-US" dirty="0" smtClean="0"/>
              <a:t>,</a:t>
            </a:r>
            <a:r>
              <a:rPr lang="zh-CN" altLang="en-US" dirty="0" smtClean="0"/>
              <a:t>用自己的话概括出本文的内容大意和主旨。</a:t>
            </a:r>
            <a:endParaRPr lang="zh-CN" altLang="en-US" dirty="0"/>
          </a:p>
        </p:txBody>
      </p:sp>
      <p:sp>
        <p:nvSpPr>
          <p:cNvPr id="4" name="文本占位符 3"/>
          <p:cNvSpPr>
            <a:spLocks noGrp="1"/>
          </p:cNvSpPr>
          <p:nvPr>
            <p:ph type="body" sz="quarter" idx="11"/>
          </p:nvPr>
        </p:nvSpPr>
        <p:spPr>
          <a:xfrm>
            <a:off x="238084" y="5072074"/>
            <a:ext cx="11668164" cy="857256"/>
          </a:xfrm>
        </p:spPr>
        <p:txBody>
          <a:bodyPr/>
          <a:lstStyle/>
          <a:p>
            <a:r>
              <a:rPr lang="en-US" dirty="0" smtClean="0"/>
              <a:t>◉</a:t>
            </a:r>
            <a:r>
              <a:rPr lang="zh-CN" altLang="en-US" dirty="0" smtClean="0"/>
              <a:t>重点</a:t>
            </a:r>
            <a:r>
              <a:rPr lang="en-US" dirty="0" smtClean="0"/>
              <a:t>:</a:t>
            </a:r>
            <a:r>
              <a:rPr lang="en-US" dirty="0" smtClean="0"/>
              <a:t>1.</a:t>
            </a:r>
            <a:r>
              <a:rPr lang="zh-CN" altLang="en-US" dirty="0" smtClean="0"/>
              <a:t>理解、积累文中涉及的两个成语</a:t>
            </a:r>
            <a:r>
              <a:rPr lang="en-US" dirty="0" smtClean="0"/>
              <a:t>,</a:t>
            </a:r>
            <a:r>
              <a:rPr lang="zh-CN" altLang="en-US" dirty="0" smtClean="0"/>
              <a:t>进一步理解、赏析文章。</a:t>
            </a:r>
          </a:p>
          <a:p>
            <a:r>
              <a:rPr lang="en-US" dirty="0" smtClean="0"/>
              <a:t>2.</a:t>
            </a:r>
            <a:r>
              <a:rPr lang="zh-CN" altLang="en-US" dirty="0" smtClean="0"/>
              <a:t>品味人物对话并据此分析人物的性格特点</a:t>
            </a:r>
            <a:r>
              <a:rPr lang="en-US" dirty="0" smtClean="0"/>
              <a:t>,</a:t>
            </a:r>
            <a:r>
              <a:rPr lang="zh-CN" altLang="en-US" dirty="0" smtClean="0"/>
              <a:t>理解文章的内容和主旨。</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952464" y="1214422"/>
            <a:ext cx="10572824" cy="1857388"/>
          </a:xfrm>
        </p:spPr>
        <p:txBody>
          <a:bodyPr/>
          <a:lstStyle/>
          <a:p>
            <a:r>
              <a:rPr lang="zh-CN" altLang="en-US" dirty="0" smtClean="0"/>
              <a:t>四、活动</a:t>
            </a:r>
            <a:r>
              <a:rPr lang="en-US" dirty="0" smtClean="0"/>
              <a:t>:</a:t>
            </a:r>
            <a:r>
              <a:rPr lang="zh-CN" altLang="en-US" dirty="0" smtClean="0"/>
              <a:t>品析拓展。</a:t>
            </a:r>
          </a:p>
          <a:p>
            <a:r>
              <a:rPr lang="zh-CN" altLang="en-US" dirty="0" smtClean="0"/>
              <a:t>从孙权劝告吕蒙读书</a:t>
            </a:r>
            <a:r>
              <a:rPr lang="en-US" dirty="0" smtClean="0"/>
              <a:t>,</a:t>
            </a:r>
            <a:r>
              <a:rPr lang="zh-CN" altLang="en-US" dirty="0" smtClean="0"/>
              <a:t>吕蒙读后大有长进的故事中</a:t>
            </a:r>
            <a:r>
              <a:rPr lang="en-US" dirty="0" smtClean="0"/>
              <a:t>,</a:t>
            </a:r>
            <a:r>
              <a:rPr lang="zh-CN" altLang="en-US" dirty="0" smtClean="0"/>
              <a:t>你获得了怎样的有益启示</a:t>
            </a:r>
            <a:r>
              <a:rPr lang="en-US" dirty="0" smtClean="0"/>
              <a:t>?</a:t>
            </a:r>
          </a:p>
          <a:p>
            <a:r>
              <a:rPr lang="zh-CN" altLang="en-US" dirty="0" smtClean="0"/>
              <a:t>示例</a:t>
            </a:r>
            <a:r>
              <a:rPr lang="en-US" dirty="0" smtClean="0"/>
              <a:t>:①</a:t>
            </a:r>
            <a:r>
              <a:rPr lang="zh-CN" altLang="en-US" dirty="0" smtClean="0"/>
              <a:t>告诉我们开卷有益的道理。</a:t>
            </a:r>
          </a:p>
          <a:p>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7" name="文本占位符 4"/>
          <p:cNvSpPr txBox="1">
            <a:spLocks/>
          </p:cNvSpPr>
          <p:nvPr/>
        </p:nvSpPr>
        <p:spPr>
          <a:xfrm>
            <a:off x="1309654" y="3857628"/>
            <a:ext cx="10882346"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②我们不要以一成不变的态度看待他人</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要以发展的眼光看待事物。</a:t>
            </a:r>
          </a:p>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③不能因为事情繁忙就放弃学习</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坚持读书是有益的。</a:t>
            </a:r>
          </a:p>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④要善于听取他人好的建议或意见并付诸行动。</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linds(horizontal)">
                                      <p:cBhvr>
                                        <p:cTn id="10" dur="500"/>
                                        <p:tgtEl>
                                          <p:spTgt spid="7">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blinds(horizontal)">
                                      <p:cBhvr>
                                        <p:cTn id="13" dur="500"/>
                                        <p:tgtEl>
                                          <p:spTgt spid="7">
                                            <p:txEl>
                                              <p:pRg st="2" end="2"/>
                                            </p:txEl>
                                          </p:spTgt>
                                        </p:tgtEl>
                                      </p:cBhvr>
                                    </p:animEffect>
                                  </p:childTnLst>
                                </p:cTn>
                              </p:par>
                            </p:childTnLst>
                          </p:cTn>
                        </p:par>
                      </p:childTnLst>
                    </p:cTn>
                  </p:par>
                </p:childTnLst>
              </p:cTn>
              <p:nextCondLst>
                <p:cond evt="onClick" delay="0">
                  <p:tgtEl>
                    <p:spTgt spid="6"/>
                  </p:tgtEl>
                </p:cond>
              </p:nextCondLst>
            </p:seq>
          </p:childTnLst>
        </p:cTn>
      </p:par>
    </p:tnLst>
    <p:bldLst>
      <p:bldP spid="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r>
              <a:rPr lang="en-US" dirty="0" smtClean="0"/>
              <a:t>“</a:t>
            </a:r>
            <a:r>
              <a:rPr lang="zh-CN" altLang="en-US" dirty="0" smtClean="0"/>
              <a:t>卿言多务</a:t>
            </a:r>
            <a:r>
              <a:rPr lang="en-US" dirty="0" smtClean="0"/>
              <a:t>,</a:t>
            </a:r>
            <a:r>
              <a:rPr lang="zh-CN" altLang="en-US" dirty="0" smtClean="0"/>
              <a:t>孰若孤</a:t>
            </a:r>
            <a:r>
              <a:rPr lang="en-US" dirty="0" smtClean="0"/>
              <a:t>?</a:t>
            </a:r>
            <a:r>
              <a:rPr lang="zh-CN" altLang="en-US" dirty="0" smtClean="0"/>
              <a:t>孤常读书</a:t>
            </a:r>
            <a:r>
              <a:rPr lang="en-US" dirty="0" smtClean="0"/>
              <a:t>,</a:t>
            </a:r>
            <a:r>
              <a:rPr lang="zh-CN" altLang="en-US" dirty="0" smtClean="0"/>
              <a:t>自以为大有所益。</a:t>
            </a:r>
            <a:r>
              <a:rPr lang="en-US" dirty="0" smtClean="0"/>
              <a:t>”</a:t>
            </a:r>
            <a:r>
              <a:rPr lang="zh-CN" altLang="en-US" dirty="0" smtClean="0"/>
              <a:t>孙权这样说有何作用</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从</a:t>
            </a:r>
            <a:r>
              <a:rPr lang="zh-CN" altLang="en-US" dirty="0" smtClean="0"/>
              <a:t>自己的切身体会来谈</a:t>
            </a:r>
            <a:r>
              <a:rPr lang="en-US" dirty="0" smtClean="0"/>
              <a:t>,</a:t>
            </a:r>
            <a:r>
              <a:rPr lang="zh-CN" altLang="en-US" dirty="0" smtClean="0"/>
              <a:t>现身说法</a:t>
            </a:r>
            <a:r>
              <a:rPr lang="en-US" dirty="0" smtClean="0"/>
              <a:t>,</a:t>
            </a:r>
            <a:r>
              <a:rPr lang="zh-CN" altLang="en-US" dirty="0" smtClean="0"/>
              <a:t>鼓励吕蒙求学</a:t>
            </a:r>
            <a:r>
              <a:rPr lang="en-US" dirty="0" smtClean="0"/>
              <a:t>,</a:t>
            </a:r>
            <a:r>
              <a:rPr lang="zh-CN" altLang="en-US" dirty="0" smtClean="0"/>
              <a:t>可谓语重心长</a:t>
            </a:r>
            <a:r>
              <a:rPr lang="en-US" dirty="0" smtClean="0"/>
              <a:t>,</a:t>
            </a:r>
            <a:r>
              <a:rPr lang="zh-CN" altLang="en-US" dirty="0" smtClean="0"/>
              <a:t>言辞恳切。既有严格的要求</a:t>
            </a:r>
            <a:r>
              <a:rPr lang="en-US" dirty="0" smtClean="0"/>
              <a:t>,</a:t>
            </a:r>
            <a:r>
              <a:rPr lang="zh-CN" altLang="en-US" dirty="0" smtClean="0"/>
              <a:t>又有殷切的希望</a:t>
            </a:r>
            <a:r>
              <a:rPr lang="en-US" dirty="0" smtClean="0"/>
              <a:t>,</a:t>
            </a:r>
            <a:r>
              <a:rPr lang="zh-CN" altLang="en-US" dirty="0" smtClean="0"/>
              <a:t>既透露出吕蒙的不争、无志</a:t>
            </a:r>
            <a:r>
              <a:rPr lang="en-US" dirty="0" smtClean="0"/>
              <a:t>,</a:t>
            </a:r>
            <a:r>
              <a:rPr lang="zh-CN" altLang="en-US" dirty="0" smtClean="0"/>
              <a:t>又透露出孙权的关怀、爱护之心。</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381092" y="3357562"/>
            <a:ext cx="9280973" cy="2256110"/>
            <a:chOff x="523836" y="4601890"/>
            <a:chExt cx="9280973" cy="2256110"/>
          </a:xfrm>
        </p:grpSpPr>
        <p:pic>
          <p:nvPicPr>
            <p:cNvPr id="19" name="16YWDXA7RJX3T11.eps" descr="id:2147495964;FounderCES"/>
            <p:cNvPicPr/>
            <p:nvPr/>
          </p:nvPicPr>
          <p:blipFill>
            <a:blip r:embed="rId2"/>
            <a:stretch>
              <a:fillRect/>
            </a:stretch>
          </p:blipFill>
          <p:spPr>
            <a:xfrm>
              <a:off x="523836" y="4601890"/>
              <a:ext cx="9280973" cy="2256110"/>
            </a:xfrm>
            <a:prstGeom prst="rect">
              <a:avLst/>
            </a:prstGeom>
          </p:spPr>
        </p:pic>
        <p:sp>
          <p:nvSpPr>
            <p:cNvPr id="20" name="矩形 19"/>
            <p:cNvSpPr/>
            <p:nvPr/>
          </p:nvSpPr>
          <p:spPr>
            <a:xfrm>
              <a:off x="6667504" y="4786322"/>
              <a:ext cx="571504"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1" name="矩形 20"/>
            <p:cNvSpPr/>
            <p:nvPr/>
          </p:nvSpPr>
          <p:spPr>
            <a:xfrm>
              <a:off x="6381752" y="5286388"/>
              <a:ext cx="571504"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根据课文内容</a:t>
            </a:r>
            <a:r>
              <a:rPr lang="en-US" dirty="0" smtClean="0"/>
              <a:t>,</a:t>
            </a:r>
            <a:r>
              <a:rPr lang="zh-CN" altLang="en-US" dirty="0" smtClean="0"/>
              <a:t>将合适的词语填在横线处</a:t>
            </a:r>
            <a:r>
              <a:rPr lang="en-US" dirty="0" smtClean="0"/>
              <a:t>,</a:t>
            </a:r>
            <a:r>
              <a:rPr lang="zh-CN" altLang="en-US" dirty="0" smtClean="0"/>
              <a:t>从而进一步理清文章的脉络。</a:t>
            </a:r>
          </a:p>
          <a:p>
            <a:pPr algn="r"/>
            <a:endParaRPr lang="zh-CN" altLang="en-US" dirty="0"/>
          </a:p>
        </p:txBody>
      </p:sp>
      <p:sp>
        <p:nvSpPr>
          <p:cNvPr id="10" name="文本占位符 3"/>
          <p:cNvSpPr txBox="1">
            <a:spLocks/>
          </p:cNvSpPr>
          <p:nvPr/>
        </p:nvSpPr>
        <p:spPr>
          <a:xfrm>
            <a:off x="7310446" y="3286124"/>
            <a:ext cx="1285884" cy="714380"/>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lang="zh-CN" altLang="en-US" sz="2800" dirty="0" smtClean="0">
                <a:solidFill>
                  <a:srgbClr val="FF0000"/>
                </a:solidFill>
                <a:latin typeface="华文细黑" pitchFamily="2" charset="-122"/>
                <a:ea typeface="华文细黑" pitchFamily="2" charset="-122"/>
              </a:rPr>
              <a:t>有益</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7" name="文本占位符 3"/>
          <p:cNvSpPr txBox="1">
            <a:spLocks/>
          </p:cNvSpPr>
          <p:nvPr/>
        </p:nvSpPr>
        <p:spPr>
          <a:xfrm>
            <a:off x="7024694" y="3786190"/>
            <a:ext cx="1285884" cy="714380"/>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lang="zh-CN" altLang="en-US" sz="2800" dirty="0" smtClean="0">
                <a:solidFill>
                  <a:srgbClr val="FF0000"/>
                </a:solidFill>
                <a:latin typeface="华文细黑" pitchFamily="2" charset="-122"/>
                <a:ea typeface="华文细黑" pitchFamily="2" charset="-122"/>
              </a:rPr>
              <a:t>发展</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blinds(horizontal)">
                                      <p:cBhvr>
                                        <p:cTn id="10" dur="500"/>
                                        <p:tgtEl>
                                          <p:spTgt spid="17">
                                            <p:txEl>
                                              <p:pRg st="0" end="0"/>
                                            </p:txEl>
                                          </p:spTgt>
                                        </p:tgtEl>
                                      </p:cBhvr>
                                    </p:animEffect>
                                  </p:childTnLst>
                                </p:cTn>
                              </p:par>
                            </p:childTnLst>
                          </p:cTn>
                        </p:par>
                      </p:childTnLst>
                    </p:cTn>
                  </p:par>
                </p:childTnLst>
              </p:cTn>
              <p:nextCondLst>
                <p:cond evt="onClick" delay="0">
                  <p:tgtEl>
                    <p:spTgt spid="12"/>
                  </p:tgtEl>
                </p:cond>
              </p:nextCondLst>
            </p:seq>
          </p:childTnLst>
        </p:cTn>
      </p:par>
    </p:tnLst>
    <p:bldLst>
      <p:bldP spid="10" grpId="0"/>
      <p:bldP spid="1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读书破万卷</a:t>
            </a:r>
            <a:r>
              <a:rPr lang="en-US" dirty="0" smtClean="0"/>
              <a:t>,</a:t>
            </a:r>
            <a:r>
              <a:rPr lang="zh-CN" altLang="en-US" dirty="0" smtClean="0"/>
              <a:t>下笔如有神。</a:t>
            </a:r>
          </a:p>
          <a:p>
            <a:pPr algn="r"/>
            <a:r>
              <a:rPr lang="en-US" dirty="0" smtClean="0"/>
              <a:t>——</a:t>
            </a:r>
            <a:r>
              <a:rPr lang="zh-CN" altLang="en-US" dirty="0" smtClean="0"/>
              <a:t>杜甫</a:t>
            </a:r>
          </a:p>
          <a:p>
            <a:r>
              <a:rPr lang="zh-CN" altLang="en-US" dirty="0" smtClean="0"/>
              <a:t>书犹药也</a:t>
            </a:r>
            <a:r>
              <a:rPr lang="en-US" dirty="0" smtClean="0"/>
              <a:t>,</a:t>
            </a:r>
            <a:r>
              <a:rPr lang="zh-CN" altLang="en-US" dirty="0" smtClean="0"/>
              <a:t>善读之可以医愚。</a:t>
            </a:r>
          </a:p>
          <a:p>
            <a:pPr algn="r"/>
            <a:r>
              <a:rPr lang="en-US" dirty="0" smtClean="0"/>
              <a:t>——</a:t>
            </a:r>
            <a:r>
              <a:rPr lang="zh-CN" altLang="en-US" dirty="0" smtClean="0"/>
              <a:t>刘向</a:t>
            </a:r>
          </a:p>
          <a:p>
            <a:r>
              <a:rPr lang="zh-CN" altLang="en-US" dirty="0" smtClean="0"/>
              <a:t>书籍是全世界的营养品。生活里没有书籍</a:t>
            </a:r>
            <a:r>
              <a:rPr lang="en-US" dirty="0" smtClean="0"/>
              <a:t>,</a:t>
            </a:r>
            <a:r>
              <a:rPr lang="zh-CN" altLang="en-US" dirty="0" smtClean="0"/>
              <a:t>就好像没有阳光</a:t>
            </a:r>
            <a:r>
              <a:rPr lang="en-US" dirty="0" smtClean="0"/>
              <a:t>;</a:t>
            </a:r>
            <a:r>
              <a:rPr lang="zh-CN" altLang="en-US" dirty="0" smtClean="0"/>
              <a:t>智慧里没有书籍</a:t>
            </a:r>
            <a:r>
              <a:rPr lang="en-US" dirty="0" smtClean="0"/>
              <a:t>,</a:t>
            </a:r>
            <a:r>
              <a:rPr lang="zh-CN" altLang="en-US" dirty="0" smtClean="0"/>
              <a:t>就好像鸟儿没有翅膀。</a:t>
            </a:r>
          </a:p>
          <a:p>
            <a:pPr algn="r"/>
            <a:r>
              <a:rPr lang="en-US" dirty="0" smtClean="0"/>
              <a:t>——</a:t>
            </a:r>
            <a:r>
              <a:rPr lang="zh-CN" altLang="en-US" dirty="0" smtClean="0"/>
              <a:t>莎士比亚</a:t>
            </a:r>
            <a:endParaRPr lang="zh-CN"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饭</a:t>
            </a:r>
            <a:r>
              <a:rPr lang="zh-CN" altLang="en-US" dirty="0" smtClean="0"/>
              <a:t>可以一日不吃</a:t>
            </a:r>
            <a:r>
              <a:rPr lang="en-US" dirty="0" smtClean="0"/>
              <a:t>,</a:t>
            </a:r>
            <a:r>
              <a:rPr lang="zh-CN" altLang="en-US" dirty="0" smtClean="0"/>
              <a:t>觉可以一日不睡</a:t>
            </a:r>
            <a:r>
              <a:rPr lang="en-US" dirty="0" smtClean="0"/>
              <a:t>,</a:t>
            </a:r>
            <a:r>
              <a:rPr lang="zh-CN" altLang="en-US" dirty="0" smtClean="0"/>
              <a:t>书不可以一日不读。</a:t>
            </a:r>
          </a:p>
          <a:p>
            <a:pPr algn="r"/>
            <a:r>
              <a:rPr lang="en-US" dirty="0" smtClean="0"/>
              <a:t>——</a:t>
            </a:r>
            <a:r>
              <a:rPr lang="zh-CN" altLang="en-US" dirty="0" smtClean="0"/>
              <a:t>毛泽东</a:t>
            </a:r>
          </a:p>
          <a:p>
            <a:r>
              <a:rPr lang="zh-CN" altLang="en-US" dirty="0" smtClean="0"/>
              <a:t>书是人类进步的阶梯。</a:t>
            </a:r>
          </a:p>
          <a:p>
            <a:pPr algn="r"/>
            <a:r>
              <a:rPr lang="en-US" dirty="0" smtClean="0"/>
              <a:t>——</a:t>
            </a:r>
            <a:r>
              <a:rPr lang="zh-CN" altLang="en-US" dirty="0" smtClean="0"/>
              <a:t>高尔基</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358510" cy="4357718"/>
          </a:xfrm>
        </p:spPr>
        <p:txBody>
          <a:bodyPr/>
          <a:lstStyle/>
          <a:p>
            <a:r>
              <a:rPr lang="en-US" dirty="0" smtClean="0"/>
              <a:t> 1.</a:t>
            </a:r>
            <a:r>
              <a:rPr lang="zh-CN" altLang="en-US" dirty="0" smtClean="0"/>
              <a:t>下列句中加点的词语解释有误的一项是</a:t>
            </a:r>
            <a:r>
              <a:rPr lang="en-US" dirty="0" smtClean="0"/>
              <a:t>(                )</a:t>
            </a:r>
            <a:endParaRPr lang="zh-CN" altLang="en-US" dirty="0" smtClean="0"/>
          </a:p>
          <a:p>
            <a:r>
              <a:rPr lang="en-US" dirty="0" smtClean="0"/>
              <a:t>A.</a:t>
            </a:r>
            <a:r>
              <a:rPr lang="zh-CN" altLang="en-US" dirty="0" smtClean="0"/>
              <a:t>卿今当涂掌事</a:t>
            </a:r>
            <a:r>
              <a:rPr lang="en-US" dirty="0" smtClean="0"/>
              <a:t>(</a:t>
            </a:r>
            <a:r>
              <a:rPr lang="zh-CN" altLang="en-US" dirty="0" smtClean="0"/>
              <a:t>当道</a:t>
            </a:r>
            <a:r>
              <a:rPr lang="en-US" dirty="0" smtClean="0"/>
              <a:t>,</a:t>
            </a:r>
            <a:r>
              <a:rPr lang="zh-CN" altLang="en-US" dirty="0" smtClean="0"/>
              <a:t>当权</a:t>
            </a:r>
            <a:r>
              <a:rPr lang="en-US" dirty="0" smtClean="0"/>
              <a:t>)</a:t>
            </a:r>
            <a:endParaRPr lang="zh-CN" altLang="en-US" dirty="0" smtClean="0"/>
          </a:p>
          <a:p>
            <a:r>
              <a:rPr lang="en-US" dirty="0" smtClean="0"/>
              <a:t>B.</a:t>
            </a:r>
            <a:r>
              <a:rPr lang="zh-CN" altLang="en-US" dirty="0" smtClean="0"/>
              <a:t>蒙乃始就学</a:t>
            </a:r>
            <a:r>
              <a:rPr lang="en-US" dirty="0" smtClean="0"/>
              <a:t>(</a:t>
            </a:r>
            <a:r>
              <a:rPr lang="zh-CN" altLang="en-US" dirty="0" smtClean="0"/>
              <a:t>就</a:t>
            </a:r>
            <a:r>
              <a:rPr lang="en-US" dirty="0" smtClean="0"/>
              <a:t>)</a:t>
            </a:r>
            <a:endParaRPr lang="zh-CN" altLang="en-US" dirty="0" smtClean="0"/>
          </a:p>
          <a:p>
            <a:r>
              <a:rPr lang="en-US" dirty="0" smtClean="0"/>
              <a:t>C.</a:t>
            </a:r>
            <a:r>
              <a:rPr lang="zh-CN" altLang="en-US" dirty="0" smtClean="0"/>
              <a:t>卿今者才略</a:t>
            </a:r>
            <a:r>
              <a:rPr lang="en-US" dirty="0" smtClean="0"/>
              <a:t>(</a:t>
            </a:r>
            <a:r>
              <a:rPr lang="zh-CN" altLang="en-US" dirty="0" smtClean="0"/>
              <a:t>才干和谋略</a:t>
            </a:r>
            <a:r>
              <a:rPr lang="en-US" dirty="0" smtClean="0"/>
              <a:t>)</a:t>
            </a:r>
            <a:endParaRPr lang="zh-CN" altLang="en-US" dirty="0" smtClean="0"/>
          </a:p>
          <a:p>
            <a:r>
              <a:rPr lang="en-US" dirty="0" smtClean="0"/>
              <a:t>D.</a:t>
            </a:r>
            <a:r>
              <a:rPr lang="zh-CN" altLang="en-US" dirty="0" smtClean="0"/>
              <a:t>非复吴下阿蒙</a:t>
            </a:r>
            <a:r>
              <a:rPr lang="en-US" dirty="0" smtClean="0"/>
              <a:t>(</a:t>
            </a:r>
            <a:r>
              <a:rPr lang="zh-CN" altLang="en-US" dirty="0" smtClean="0"/>
              <a:t>重复</a:t>
            </a:r>
            <a:r>
              <a:rPr lang="en-US" dirty="0" smtClean="0"/>
              <a:t>)</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7"/>
          <p:cNvSpPr txBox="1">
            <a:spLocks/>
          </p:cNvSpPr>
          <p:nvPr/>
        </p:nvSpPr>
        <p:spPr>
          <a:xfrm>
            <a:off x="8453454" y="2285992"/>
            <a:ext cx="1785950" cy="642942"/>
          </a:xfrm>
          <a:prstGeom prst="rect">
            <a:avLst/>
          </a:prstGeom>
        </p:spPr>
        <p:txBody>
          <a:bodyPr/>
          <a:lstStyle/>
          <a:p>
            <a:pPr lvl="0" fontAlgn="auto" hangingPunct="0">
              <a:lnSpc>
                <a:spcPct val="150000"/>
              </a:lnSpc>
              <a:spcBef>
                <a:spcPts val="0"/>
              </a:spcBef>
              <a:spcAft>
                <a:spcPts val="0"/>
              </a:spcAft>
            </a:pPr>
            <a:r>
              <a:rPr lang="en-US" altLang="zh-CN" sz="2800" dirty="0" smtClean="0">
                <a:solidFill>
                  <a:srgbClr val="FF0000"/>
                </a:solidFill>
                <a:latin typeface="华文细黑" pitchFamily="2" charset="-122"/>
                <a:ea typeface="华文细黑" pitchFamily="2" charset="-122"/>
              </a:rPr>
              <a:t>D</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矩形 6"/>
          <p:cNvSpPr/>
          <p:nvPr/>
        </p:nvSpPr>
        <p:spPr>
          <a:xfrm>
            <a:off x="2452662" y="3355303"/>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8" name="矩形 7"/>
          <p:cNvSpPr/>
          <p:nvPr/>
        </p:nvSpPr>
        <p:spPr>
          <a:xfrm>
            <a:off x="2818172" y="335756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9" name="矩形 8"/>
          <p:cNvSpPr/>
          <p:nvPr/>
        </p:nvSpPr>
        <p:spPr>
          <a:xfrm>
            <a:off x="2809852" y="4000504"/>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0" name="矩形 9"/>
          <p:cNvSpPr/>
          <p:nvPr/>
        </p:nvSpPr>
        <p:spPr>
          <a:xfrm>
            <a:off x="2872970" y="464118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1" name="矩形 10"/>
          <p:cNvSpPr/>
          <p:nvPr/>
        </p:nvSpPr>
        <p:spPr>
          <a:xfrm>
            <a:off x="3238480" y="464344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3" name="矩形 12"/>
          <p:cNvSpPr/>
          <p:nvPr/>
        </p:nvSpPr>
        <p:spPr>
          <a:xfrm>
            <a:off x="2095472" y="5286388"/>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nextCondLst>
                <p:cond evt="onClick" delay="0">
                  <p:tgtEl>
                    <p:spTgt spid="5"/>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595274" y="1071546"/>
            <a:ext cx="9787006" cy="1857388"/>
          </a:xfrm>
        </p:spPr>
        <p:txBody>
          <a:bodyPr/>
          <a:lstStyle/>
          <a:p>
            <a:r>
              <a:rPr lang="en-US" dirty="0" smtClean="0"/>
              <a:t>2.</a:t>
            </a:r>
            <a:r>
              <a:rPr lang="zh-CN" altLang="en-US" dirty="0" smtClean="0"/>
              <a:t>下列句子朗读节奏划分有误的一项是</a:t>
            </a:r>
            <a:r>
              <a:rPr lang="en-US" dirty="0" smtClean="0"/>
              <a:t>(	)</a:t>
            </a:r>
            <a:endParaRPr lang="zh-CN" altLang="en-US" dirty="0" smtClean="0"/>
          </a:p>
          <a:p>
            <a:r>
              <a:rPr lang="en-US" dirty="0" smtClean="0"/>
              <a:t>A.</a:t>
            </a:r>
            <a:r>
              <a:rPr lang="zh-CN" altLang="en-US" dirty="0" smtClean="0"/>
              <a:t>自以为</a:t>
            </a:r>
            <a:r>
              <a:rPr lang="en-US" dirty="0" smtClean="0"/>
              <a:t>/</a:t>
            </a:r>
            <a:r>
              <a:rPr lang="zh-CN" altLang="en-US" dirty="0" smtClean="0"/>
              <a:t>大有所益</a:t>
            </a:r>
          </a:p>
          <a:p>
            <a:r>
              <a:rPr lang="en-US" dirty="0" smtClean="0"/>
              <a:t>B.</a:t>
            </a:r>
            <a:r>
              <a:rPr lang="zh-CN" altLang="en-US" dirty="0" smtClean="0"/>
              <a:t>蒙乃</a:t>
            </a:r>
            <a:r>
              <a:rPr lang="en-US" dirty="0" smtClean="0"/>
              <a:t>/</a:t>
            </a:r>
            <a:r>
              <a:rPr lang="zh-CN" altLang="en-US" dirty="0" smtClean="0"/>
              <a:t>始就学</a:t>
            </a:r>
          </a:p>
          <a:p>
            <a:r>
              <a:rPr lang="en-US" dirty="0" smtClean="0"/>
              <a:t>C.</a:t>
            </a:r>
            <a:r>
              <a:rPr lang="zh-CN" altLang="en-US" dirty="0" smtClean="0"/>
              <a:t>士别</a:t>
            </a:r>
            <a:r>
              <a:rPr lang="en-US" dirty="0" smtClean="0"/>
              <a:t>/</a:t>
            </a:r>
            <a:r>
              <a:rPr lang="zh-CN" altLang="en-US" dirty="0" smtClean="0"/>
              <a:t>三日</a:t>
            </a:r>
            <a:r>
              <a:rPr lang="en-US" dirty="0" smtClean="0"/>
              <a:t>,</a:t>
            </a:r>
            <a:r>
              <a:rPr lang="zh-CN" altLang="en-US" dirty="0" smtClean="0"/>
              <a:t>即更</a:t>
            </a:r>
            <a:r>
              <a:rPr lang="en-US" dirty="0" smtClean="0"/>
              <a:t>/</a:t>
            </a:r>
            <a:r>
              <a:rPr lang="zh-CN" altLang="en-US" dirty="0" smtClean="0"/>
              <a:t>刮目相待</a:t>
            </a:r>
          </a:p>
          <a:p>
            <a:r>
              <a:rPr lang="en-US" dirty="0" smtClean="0"/>
              <a:t>D.</a:t>
            </a:r>
            <a:r>
              <a:rPr lang="zh-CN" altLang="en-US" dirty="0" smtClean="0"/>
              <a:t>肃</a:t>
            </a:r>
            <a:r>
              <a:rPr lang="en-US" dirty="0" smtClean="0"/>
              <a:t>/</a:t>
            </a:r>
            <a:r>
              <a:rPr lang="zh-CN" altLang="en-US" dirty="0" smtClean="0"/>
              <a:t>遂拜蒙母</a:t>
            </a:r>
            <a:endParaRPr lang="zh-CN" altLang="en-US" dirty="0"/>
          </a:p>
        </p:txBody>
      </p:sp>
      <p:sp>
        <p:nvSpPr>
          <p:cNvPr id="8" name="文本占位符 7"/>
          <p:cNvSpPr>
            <a:spLocks noGrp="1"/>
          </p:cNvSpPr>
          <p:nvPr>
            <p:ph type="body" sz="quarter" idx="12"/>
          </p:nvPr>
        </p:nvSpPr>
        <p:spPr>
          <a:xfrm>
            <a:off x="7667636" y="1142984"/>
            <a:ext cx="1000132" cy="642942"/>
          </a:xfrm>
        </p:spPr>
        <p:txBody>
          <a:bodyPr/>
          <a:lstStyle/>
          <a:p>
            <a:r>
              <a:rPr lang="en-US" dirty="0" smtClean="0"/>
              <a:t>B</a:t>
            </a:r>
            <a:endParaRPr lang="zh-CN" altLang="en-US" dirty="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nextCondLst>
                <p:cond evt="onClick" delay="0">
                  <p:tgtEl>
                    <p:spTgt spid="9"/>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595274" y="1071546"/>
            <a:ext cx="9787006" cy="1857388"/>
          </a:xfrm>
        </p:spPr>
        <p:txBody>
          <a:bodyPr/>
          <a:lstStyle/>
          <a:p>
            <a:r>
              <a:rPr lang="en-US" dirty="0" smtClean="0"/>
              <a:t>3.</a:t>
            </a:r>
            <a:r>
              <a:rPr lang="zh-CN" altLang="en-US" dirty="0" smtClean="0"/>
              <a:t>下列句子翻译有误的一项是</a:t>
            </a:r>
            <a:r>
              <a:rPr lang="en-US" dirty="0" smtClean="0"/>
              <a:t>(		)</a:t>
            </a:r>
            <a:endParaRPr lang="zh-CN" altLang="en-US" dirty="0" smtClean="0"/>
          </a:p>
          <a:p>
            <a:r>
              <a:rPr lang="en-US" dirty="0" smtClean="0"/>
              <a:t>A.</a:t>
            </a:r>
            <a:r>
              <a:rPr lang="zh-CN" altLang="en-US" dirty="0" smtClean="0"/>
              <a:t>孤岂欲卿治经为博士邪</a:t>
            </a:r>
            <a:r>
              <a:rPr lang="en-US" dirty="0" smtClean="0"/>
              <a:t>!</a:t>
            </a:r>
            <a:endParaRPr lang="zh-CN" altLang="en-US" dirty="0" smtClean="0"/>
          </a:p>
          <a:p>
            <a:r>
              <a:rPr lang="zh-CN" altLang="en-US" dirty="0" smtClean="0"/>
              <a:t>译文</a:t>
            </a:r>
            <a:r>
              <a:rPr lang="en-US" dirty="0" smtClean="0"/>
              <a:t>:</a:t>
            </a:r>
            <a:r>
              <a:rPr lang="zh-CN" altLang="en-US" dirty="0" smtClean="0"/>
              <a:t>我是要让你研究儒家经典成为传授经学的学官呢</a:t>
            </a:r>
            <a:r>
              <a:rPr lang="en-US" dirty="0" smtClean="0"/>
              <a:t>!</a:t>
            </a:r>
            <a:endParaRPr lang="zh-CN" altLang="en-US" dirty="0" smtClean="0"/>
          </a:p>
          <a:p>
            <a:r>
              <a:rPr lang="en-US" dirty="0" smtClean="0"/>
              <a:t>B.</a:t>
            </a:r>
            <a:r>
              <a:rPr lang="zh-CN" altLang="en-US" dirty="0" smtClean="0"/>
              <a:t>孤常读书</a:t>
            </a:r>
            <a:r>
              <a:rPr lang="en-US" dirty="0" smtClean="0"/>
              <a:t>,</a:t>
            </a:r>
            <a:r>
              <a:rPr lang="zh-CN" altLang="en-US" dirty="0" smtClean="0"/>
              <a:t>自以为大有所益。</a:t>
            </a:r>
          </a:p>
          <a:p>
            <a:r>
              <a:rPr lang="zh-CN" altLang="en-US" dirty="0" smtClean="0"/>
              <a:t>译文</a:t>
            </a:r>
            <a:r>
              <a:rPr lang="en-US" dirty="0" smtClean="0"/>
              <a:t>:</a:t>
            </a:r>
            <a:r>
              <a:rPr lang="zh-CN" altLang="en-US" dirty="0" smtClean="0"/>
              <a:t>我经常读书</a:t>
            </a:r>
            <a:r>
              <a:rPr lang="en-US" dirty="0" smtClean="0"/>
              <a:t>,</a:t>
            </a:r>
            <a:r>
              <a:rPr lang="zh-CN" altLang="en-US" dirty="0" smtClean="0"/>
              <a:t>自己认为有很大的好处。</a:t>
            </a:r>
          </a:p>
          <a:p>
            <a:r>
              <a:rPr lang="en-US" dirty="0" smtClean="0"/>
              <a:t>C.</a:t>
            </a:r>
            <a:r>
              <a:rPr lang="zh-CN" altLang="en-US" dirty="0" smtClean="0"/>
              <a:t>大兄何见事之晚乎</a:t>
            </a:r>
            <a:r>
              <a:rPr lang="en-US" dirty="0" smtClean="0"/>
              <a:t>!</a:t>
            </a:r>
            <a:endParaRPr lang="zh-CN" altLang="en-US" dirty="0" smtClean="0"/>
          </a:p>
          <a:p>
            <a:r>
              <a:rPr lang="zh-CN" altLang="en-US" dirty="0" smtClean="0"/>
              <a:t>译文</a:t>
            </a:r>
            <a:r>
              <a:rPr lang="en-US" dirty="0" smtClean="0"/>
              <a:t>:</a:t>
            </a:r>
            <a:r>
              <a:rPr lang="zh-CN" altLang="en-US" dirty="0" smtClean="0"/>
              <a:t>长兄怎么认清事物那么晚呢</a:t>
            </a:r>
            <a:r>
              <a:rPr lang="en-US" dirty="0" smtClean="0"/>
              <a:t>!</a:t>
            </a:r>
            <a:endParaRPr lang="zh-CN" altLang="en-US" dirty="0" smtClean="0"/>
          </a:p>
          <a:p>
            <a:r>
              <a:rPr lang="en-US" dirty="0" smtClean="0"/>
              <a:t>D.</a:t>
            </a:r>
            <a:r>
              <a:rPr lang="zh-CN" altLang="en-US" dirty="0" smtClean="0"/>
              <a:t>但当涉猎</a:t>
            </a:r>
            <a:r>
              <a:rPr lang="en-US" dirty="0" smtClean="0"/>
              <a:t>,</a:t>
            </a:r>
            <a:r>
              <a:rPr lang="zh-CN" altLang="en-US" dirty="0" smtClean="0"/>
              <a:t>见往事耳。</a:t>
            </a:r>
          </a:p>
          <a:p>
            <a:r>
              <a:rPr lang="zh-CN" altLang="en-US" dirty="0" smtClean="0"/>
              <a:t>译文</a:t>
            </a:r>
            <a:r>
              <a:rPr lang="en-US" dirty="0" smtClean="0"/>
              <a:t>:</a:t>
            </a:r>
            <a:r>
              <a:rPr lang="zh-CN" altLang="en-US" dirty="0" smtClean="0"/>
              <a:t>只应当粗略地阅读</a:t>
            </a:r>
            <a:r>
              <a:rPr lang="en-US" dirty="0" smtClean="0"/>
              <a:t>,</a:t>
            </a:r>
            <a:r>
              <a:rPr lang="zh-CN" altLang="en-US" dirty="0" smtClean="0"/>
              <a:t>了解历史罢了。</a:t>
            </a:r>
            <a:endParaRPr lang="zh-CN" altLang="en-US" dirty="0"/>
          </a:p>
        </p:txBody>
      </p:sp>
      <p:sp>
        <p:nvSpPr>
          <p:cNvPr id="8" name="文本占位符 7"/>
          <p:cNvSpPr>
            <a:spLocks noGrp="1"/>
          </p:cNvSpPr>
          <p:nvPr>
            <p:ph type="body" sz="quarter" idx="12"/>
          </p:nvPr>
        </p:nvSpPr>
        <p:spPr>
          <a:xfrm>
            <a:off x="6381752" y="1071546"/>
            <a:ext cx="1000132" cy="642942"/>
          </a:xfrm>
        </p:spPr>
        <p:txBody>
          <a:bodyPr/>
          <a:lstStyle/>
          <a:p>
            <a:r>
              <a:rPr lang="en-US" dirty="0" smtClean="0"/>
              <a:t>A</a:t>
            </a:r>
            <a:endParaRPr lang="zh-CN" altLang="en-US" dirty="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nextCondLst>
                <p:cond evt="onClick" delay="0">
                  <p:tgtEl>
                    <p:spTgt spid="9"/>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0858576" cy="5214974"/>
          </a:xfrm>
        </p:spPr>
        <p:txBody>
          <a:bodyPr/>
          <a:lstStyle/>
          <a:p>
            <a:r>
              <a:rPr lang="en-US" dirty="0" smtClean="0"/>
              <a:t>4.</a:t>
            </a:r>
            <a:r>
              <a:rPr lang="zh-CN" altLang="en-US" dirty="0" smtClean="0"/>
              <a:t>文章的题目是</a:t>
            </a:r>
            <a:r>
              <a:rPr lang="en-US" altLang="zh-CN" dirty="0" smtClean="0"/>
              <a:t>《</a:t>
            </a:r>
            <a:r>
              <a:rPr lang="zh-CN" altLang="en-US" dirty="0" smtClean="0"/>
              <a:t>孙权劝学</a:t>
            </a:r>
            <a:r>
              <a:rPr lang="en-US" altLang="zh-CN" dirty="0" smtClean="0"/>
              <a:t>》</a:t>
            </a:r>
            <a:r>
              <a:rPr lang="en-US" dirty="0" smtClean="0"/>
              <a:t>,</a:t>
            </a:r>
            <a:r>
              <a:rPr lang="zh-CN" altLang="en-US" dirty="0" smtClean="0"/>
              <a:t>请找出孙权劝吕蒙学习的句子并写下来。</a:t>
            </a:r>
            <a:endParaRPr lang="zh-CN" altLang="en-US" dirty="0"/>
          </a:p>
        </p:txBody>
      </p:sp>
      <p:sp>
        <p:nvSpPr>
          <p:cNvPr id="3" name="文本占位符 2"/>
          <p:cNvSpPr>
            <a:spLocks noGrp="1"/>
          </p:cNvSpPr>
          <p:nvPr>
            <p:ph type="body" sz="quarter" idx="11"/>
          </p:nvPr>
        </p:nvSpPr>
        <p:spPr>
          <a:xfrm>
            <a:off x="523836" y="2357430"/>
            <a:ext cx="10429948" cy="714380"/>
          </a:xfrm>
        </p:spPr>
        <p:txBody>
          <a:bodyPr/>
          <a:lstStyle/>
          <a:p>
            <a:r>
              <a:rPr lang="en-US" dirty="0" smtClean="0"/>
              <a:t>“</a:t>
            </a:r>
            <a:r>
              <a:rPr lang="zh-CN" altLang="en-US" dirty="0" smtClean="0"/>
              <a:t>卿今当涂掌事</a:t>
            </a:r>
            <a:r>
              <a:rPr lang="en-US" dirty="0" smtClean="0"/>
              <a:t>,</a:t>
            </a:r>
            <a:r>
              <a:rPr lang="zh-CN" altLang="en-US" dirty="0" smtClean="0"/>
              <a:t>不可不学</a:t>
            </a:r>
            <a:r>
              <a:rPr lang="en-US" dirty="0" smtClean="0"/>
              <a:t>!”“</a:t>
            </a:r>
            <a:r>
              <a:rPr lang="zh-CN" altLang="en-US" dirty="0" smtClean="0"/>
              <a:t>孤岂欲卿治经为博士邪</a:t>
            </a:r>
            <a:r>
              <a:rPr lang="en-US" dirty="0" smtClean="0"/>
              <a:t>! </a:t>
            </a:r>
            <a:r>
              <a:rPr lang="zh-CN" altLang="en-US" dirty="0" smtClean="0"/>
              <a:t>但当涉猎</a:t>
            </a:r>
            <a:r>
              <a:rPr lang="en-US" dirty="0" smtClean="0"/>
              <a:t>,</a:t>
            </a:r>
            <a:r>
              <a:rPr lang="zh-CN" altLang="en-US" dirty="0" smtClean="0"/>
              <a:t>见往事耳。 卿言多务</a:t>
            </a:r>
            <a:r>
              <a:rPr lang="en-US" dirty="0" smtClean="0"/>
              <a:t>,</a:t>
            </a:r>
            <a:r>
              <a:rPr lang="zh-CN" altLang="en-US" dirty="0" smtClean="0"/>
              <a:t>孰若孤</a:t>
            </a:r>
            <a:r>
              <a:rPr lang="en-US" dirty="0" smtClean="0"/>
              <a:t>?</a:t>
            </a:r>
            <a:r>
              <a:rPr lang="zh-CN" altLang="en-US" dirty="0" smtClean="0"/>
              <a:t>孤常读书</a:t>
            </a:r>
            <a:r>
              <a:rPr lang="en-US" dirty="0" smtClean="0"/>
              <a:t>,</a:t>
            </a:r>
            <a:r>
              <a:rPr lang="zh-CN" altLang="en-US" dirty="0" smtClean="0"/>
              <a:t>自以为大有所益。</a:t>
            </a:r>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品味语言。</a:t>
            </a:r>
          </a:p>
          <a:p>
            <a:r>
              <a:rPr lang="zh-CN" altLang="en-US" dirty="0" smtClean="0"/>
              <a:t>探讨人物对话时的神态和心情</a:t>
            </a:r>
            <a:r>
              <a:rPr lang="en-US" dirty="0" smtClean="0"/>
              <a:t>,</a:t>
            </a:r>
            <a:r>
              <a:rPr lang="zh-CN" altLang="en-US" dirty="0" smtClean="0"/>
              <a:t>理解文章内容。</a:t>
            </a:r>
          </a:p>
          <a:p>
            <a:r>
              <a:rPr lang="en-US" dirty="0" smtClean="0"/>
              <a:t>1.“</a:t>
            </a:r>
            <a:r>
              <a:rPr lang="zh-CN" altLang="en-US" dirty="0" smtClean="0"/>
              <a:t>卿今当涂掌事</a:t>
            </a:r>
            <a:r>
              <a:rPr lang="en-US" dirty="0" smtClean="0"/>
              <a:t>,</a:t>
            </a:r>
            <a:r>
              <a:rPr lang="zh-CN" altLang="en-US" dirty="0" smtClean="0"/>
              <a:t>不可不学</a:t>
            </a:r>
            <a:r>
              <a:rPr lang="en-US" dirty="0" smtClean="0"/>
              <a:t>”</a:t>
            </a:r>
            <a:r>
              <a:rPr lang="zh-CN" altLang="en-US" dirty="0" smtClean="0"/>
              <a:t>表现了孙权怎样的神情</a:t>
            </a:r>
            <a:r>
              <a:rPr lang="en-US" dirty="0" smtClean="0"/>
              <a:t>?</a:t>
            </a:r>
            <a:r>
              <a:rPr lang="zh-CN" altLang="en-US" dirty="0" smtClean="0"/>
              <a:t>反映了他怎样的心理</a:t>
            </a:r>
            <a:r>
              <a:rPr lang="en-US" dirty="0" smtClean="0"/>
              <a:t>?</a:t>
            </a:r>
            <a:endParaRPr lang="zh-CN" altLang="en-US" dirty="0"/>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2659</TotalTime>
  <Words>1029</Words>
  <Application>Microsoft Office PowerPoint</Application>
  <PresentationFormat>自定义</PresentationFormat>
  <Paragraphs>109</Paragraphs>
  <Slides>25</Slides>
  <Notes>6</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614</cp:revision>
  <dcterms:created xsi:type="dcterms:W3CDTF">2017-02-11T06:33:00Z</dcterms:created>
  <dcterms:modified xsi:type="dcterms:W3CDTF">2019-12-12T06:15:27Z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