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455" r:id="rId10"/>
    <p:sldId id="397" r:id="rId11"/>
    <p:sldId id="491" r:id="rId12"/>
    <p:sldId id="496" r:id="rId13"/>
    <p:sldId id="492" r:id="rId14"/>
    <p:sldId id="493" r:id="rId15"/>
    <p:sldId id="497" r:id="rId16"/>
    <p:sldId id="494" r:id="rId17"/>
    <p:sldId id="495" r:id="rId18"/>
    <p:sldId id="464" r:id="rId19"/>
    <p:sldId id="498" r:id="rId20"/>
    <p:sldId id="499" r:id="rId21"/>
    <p:sldId id="500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4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44550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13.</a:t>
            </a:r>
            <a:r>
              <a:rPr lang="zh-CN" altLang="en-US" sz="3600" dirty="0" smtClean="0"/>
              <a:t>叶圣陶先生二三事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67372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二 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500174"/>
            <a:ext cx="10930014" cy="2071702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段品析</a:t>
            </a:r>
            <a:r>
              <a:rPr lang="en-US" dirty="0" smtClean="0"/>
              <a:t>:</a:t>
            </a:r>
            <a:r>
              <a:rPr lang="zh-CN" altLang="en-US" dirty="0" smtClean="0"/>
              <a:t>记得那是旧历丁卯年除夕</a:t>
            </a:r>
            <a:r>
              <a:rPr lang="en-US" dirty="0" smtClean="0"/>
              <a:t>,</a:t>
            </a:r>
            <a:r>
              <a:rPr lang="zh-CN" altLang="en-US" dirty="0" smtClean="0"/>
              <a:t>晚上得知这消息</a:t>
            </a:r>
            <a:r>
              <a:rPr lang="en-US" dirty="0" smtClean="0"/>
              <a:t>,</a:t>
            </a:r>
            <a:r>
              <a:rPr lang="zh-CN" altLang="en-US" dirty="0" smtClean="0"/>
              <a:t>外面正响着鞭炮</a:t>
            </a:r>
            <a:r>
              <a:rPr lang="en-US" dirty="0" smtClean="0"/>
              <a:t>,</a:t>
            </a:r>
            <a:r>
              <a:rPr lang="zh-CN" altLang="en-US" dirty="0" smtClean="0"/>
              <a:t>万想不到这繁碎而响亮的声音也把他送走了</a:t>
            </a:r>
            <a:r>
              <a:rPr lang="en-US" dirty="0" smtClean="0"/>
              <a:t>,</a:t>
            </a:r>
            <a:r>
              <a:rPr lang="zh-CN" altLang="en-US" dirty="0" smtClean="0"/>
              <a:t>心里立即罩上双层的悲哀</a:t>
            </a:r>
            <a:r>
              <a:rPr lang="zh-CN" altLang="en-US" dirty="0" smtClean="0"/>
              <a:t>。</a:t>
            </a:r>
            <a:r>
              <a:rPr lang="en-US" dirty="0" smtClean="0"/>
              <a:t> “</a:t>
            </a:r>
            <a:r>
              <a:rPr lang="zh-CN" altLang="en-US" dirty="0" smtClean="0"/>
              <a:t>双层的悲哀</a:t>
            </a:r>
            <a:r>
              <a:rPr lang="en-US" dirty="0" smtClean="0"/>
              <a:t>”,</a:t>
            </a:r>
            <a:r>
              <a:rPr lang="zh-CN" altLang="en-US" dirty="0" smtClean="0"/>
              <a:t>一层是先生的去世</a:t>
            </a:r>
            <a:r>
              <a:rPr lang="en-US" dirty="0" smtClean="0"/>
              <a:t>,</a:t>
            </a:r>
            <a:r>
              <a:rPr lang="zh-CN" altLang="en-US" dirty="0" smtClean="0"/>
              <a:t>另一层是先生在这样一个合家团聚、喜庆欢乐的气氛中永远地离开了人世</a:t>
            </a:r>
            <a:r>
              <a:rPr lang="en-US" dirty="0" smtClean="0"/>
              <a:t>,</a:t>
            </a:r>
            <a:r>
              <a:rPr lang="zh-CN" altLang="en-US" dirty="0" smtClean="0"/>
              <a:t>因此更加悲哀</a:t>
            </a:r>
            <a:r>
              <a:rPr lang="zh-CN" altLang="en-US" dirty="0" smtClean="0"/>
              <a:t>。</a:t>
            </a:r>
            <a:r>
              <a:rPr lang="en-US" dirty="0" smtClean="0"/>
              <a:t> “</a:t>
            </a:r>
            <a:r>
              <a:rPr lang="zh-CN" altLang="en-US" dirty="0" smtClean="0"/>
              <a:t>万</a:t>
            </a:r>
            <a:r>
              <a:rPr lang="en-US" dirty="0" smtClean="0"/>
              <a:t>”</a:t>
            </a:r>
            <a:r>
              <a:rPr lang="zh-CN" altLang="en-US" dirty="0" smtClean="0"/>
              <a:t>字写出了作者没想到叶圣陶先生会在这时离世</a:t>
            </a:r>
            <a:r>
              <a:rPr lang="en-US" dirty="0" smtClean="0"/>
              <a:t>,</a:t>
            </a:r>
            <a:r>
              <a:rPr lang="zh-CN" altLang="en-US" dirty="0" smtClean="0"/>
              <a:t>写出了作者听闻此消息的震惊</a:t>
            </a:r>
            <a:r>
              <a:rPr lang="zh-CN" altLang="en-US" dirty="0" smtClean="0"/>
              <a:t>。</a:t>
            </a:r>
            <a:r>
              <a:rPr lang="en-US" dirty="0" smtClean="0"/>
              <a:t>“</a:t>
            </a:r>
            <a:r>
              <a:rPr lang="zh-CN" altLang="en-US" dirty="0" smtClean="0"/>
              <a:t>罩</a:t>
            </a:r>
            <a:r>
              <a:rPr lang="en-US" dirty="0" smtClean="0"/>
              <a:t>”</a:t>
            </a:r>
            <a:r>
              <a:rPr lang="zh-CN" altLang="en-US" dirty="0" smtClean="0"/>
              <a:t>比</a:t>
            </a:r>
            <a:r>
              <a:rPr lang="en-US" dirty="0" smtClean="0"/>
              <a:t>“</a:t>
            </a:r>
            <a:r>
              <a:rPr lang="zh-CN" altLang="en-US" dirty="0" smtClean="0"/>
              <a:t>涌</a:t>
            </a:r>
            <a:r>
              <a:rPr lang="en-US" dirty="0" smtClean="0"/>
              <a:t>”</a:t>
            </a:r>
            <a:r>
              <a:rPr lang="zh-CN" altLang="en-US" dirty="0" smtClean="0"/>
              <a:t>好</a:t>
            </a:r>
            <a:r>
              <a:rPr lang="en-US" dirty="0" smtClean="0"/>
              <a:t>,“</a:t>
            </a:r>
            <a:r>
              <a:rPr lang="zh-CN" altLang="en-US" dirty="0" smtClean="0"/>
              <a:t>罩</a:t>
            </a:r>
            <a:r>
              <a:rPr lang="en-US" dirty="0" smtClean="0"/>
              <a:t>”</a:t>
            </a:r>
            <a:r>
              <a:rPr lang="zh-CN" altLang="en-US" dirty="0" smtClean="0"/>
              <a:t>字写出了叶圣陶先生在除夕之时离世带给作者巨大的悲哀</a:t>
            </a:r>
            <a:r>
              <a:rPr lang="en-US" dirty="0" smtClean="0"/>
              <a:t>,</a:t>
            </a:r>
            <a:r>
              <a:rPr lang="zh-CN" altLang="en-US" dirty="0" smtClean="0"/>
              <a:t>这种悲哀把整个心都占满了</a:t>
            </a:r>
            <a:r>
              <a:rPr lang="en-US" dirty="0" smtClean="0"/>
              <a:t>,</a:t>
            </a:r>
            <a:r>
              <a:rPr lang="zh-CN" altLang="en-US" dirty="0" smtClean="0"/>
              <a:t>痛苦悲伤之情难以形容。</a:t>
            </a:r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930014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叶圣陶先生</a:t>
            </a:r>
            <a:r>
              <a:rPr lang="en-US" dirty="0" smtClean="0"/>
              <a:t>,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往矣</a:t>
            </a:r>
            <a:r>
              <a:rPr lang="en-US" dirty="0" smtClean="0"/>
              <a:t>,</a:t>
            </a:r>
            <a:r>
              <a:rPr lang="zh-CN" altLang="en-US" dirty="0" smtClean="0"/>
              <a:t>我常常想到他的业绩。</a:t>
            </a:r>
          </a:p>
          <a:p>
            <a:r>
              <a:rPr lang="zh-CN" altLang="en-US" dirty="0" smtClean="0"/>
              <a:t>前面几个短语隔开</a:t>
            </a:r>
            <a:r>
              <a:rPr lang="en-US" dirty="0" smtClean="0"/>
              <a:t>,</a:t>
            </a:r>
            <a:r>
              <a:rPr lang="zh-CN" altLang="en-US" dirty="0" smtClean="0"/>
              <a:t>读时语速便不由自主地放慢</a:t>
            </a:r>
            <a:r>
              <a:rPr lang="en-US" dirty="0" smtClean="0"/>
              <a:t>,</a:t>
            </a:r>
            <a:r>
              <a:rPr lang="zh-CN" altLang="en-US" dirty="0" smtClean="0"/>
              <a:t>再加上</a:t>
            </a:r>
            <a:r>
              <a:rPr lang="en-US" dirty="0" smtClean="0"/>
              <a:t>“</a:t>
            </a:r>
            <a:r>
              <a:rPr lang="zh-CN" altLang="en-US" dirty="0" smtClean="0"/>
              <a:t>往矣</a:t>
            </a:r>
            <a:r>
              <a:rPr lang="en-US" dirty="0" smtClean="0"/>
              <a:t>”</a:t>
            </a:r>
            <a:r>
              <a:rPr lang="zh-CN" altLang="en-US" dirty="0" smtClean="0"/>
              <a:t>两个字</a:t>
            </a:r>
            <a:r>
              <a:rPr lang="en-US" dirty="0" smtClean="0"/>
              <a:t>,</a:t>
            </a:r>
            <a:r>
              <a:rPr lang="zh-CN" altLang="en-US" dirty="0" smtClean="0"/>
              <a:t>表现出作者的无奈、沉痛和悲哀。</a:t>
            </a:r>
            <a:r>
              <a:rPr lang="en-US" dirty="0" smtClean="0"/>
              <a:t>“</a:t>
            </a:r>
            <a:r>
              <a:rPr lang="zh-CN" altLang="en-US" dirty="0" smtClean="0"/>
              <a:t>常常</a:t>
            </a:r>
            <a:r>
              <a:rPr lang="en-US" dirty="0" smtClean="0"/>
              <a:t>”</a:t>
            </a:r>
            <a:r>
              <a:rPr lang="zh-CN" altLang="en-US" dirty="0" smtClean="0"/>
              <a:t>又突出先生过世之后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对他的怀念之切。先生的</a:t>
            </a:r>
            <a:r>
              <a:rPr lang="en-US" dirty="0" smtClean="0"/>
              <a:t>“</a:t>
            </a:r>
            <a:r>
              <a:rPr lang="zh-CN" altLang="en-US" dirty="0" smtClean="0"/>
              <a:t>往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</a:t>
            </a:r>
            <a:r>
              <a:rPr lang="en-US" dirty="0" smtClean="0"/>
              <a:t>“</a:t>
            </a:r>
            <a:r>
              <a:rPr lang="zh-CN" altLang="en-US" dirty="0" smtClean="0"/>
              <a:t>常常想到</a:t>
            </a:r>
            <a:r>
              <a:rPr lang="en-US" dirty="0" smtClean="0"/>
              <a:t>”</a:t>
            </a:r>
            <a:r>
              <a:rPr lang="zh-CN" altLang="en-US" dirty="0" smtClean="0"/>
              <a:t>并列在一起</a:t>
            </a:r>
            <a:r>
              <a:rPr lang="en-US" dirty="0" smtClean="0"/>
              <a:t>,</a:t>
            </a:r>
            <a:r>
              <a:rPr lang="zh-CN" altLang="en-US" dirty="0" smtClean="0"/>
              <a:t>更显现出先生给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的影响之大</a:t>
            </a:r>
            <a:r>
              <a:rPr lang="en-US" dirty="0" smtClean="0"/>
              <a:t>,</a:t>
            </a:r>
            <a:r>
              <a:rPr lang="zh-CN" altLang="en-US" dirty="0" smtClean="0"/>
              <a:t>可见其业绩之大、人品之高。由此也可以看出</a:t>
            </a:r>
            <a:r>
              <a:rPr lang="en-US" dirty="0" smtClean="0"/>
              <a:t>,</a:t>
            </a:r>
            <a:r>
              <a:rPr lang="zh-CN" altLang="en-US" dirty="0" smtClean="0"/>
              <a:t>一个人的生命的价值不在于长短</a:t>
            </a:r>
            <a:r>
              <a:rPr lang="en-US" dirty="0" smtClean="0"/>
              <a:t>,</a:t>
            </a:r>
            <a:r>
              <a:rPr lang="zh-CN" altLang="en-US" dirty="0" smtClean="0"/>
              <a:t>而在于他能给社会、给后人做出些什么</a:t>
            </a:r>
            <a:r>
              <a:rPr lang="en-US" dirty="0" smtClean="0"/>
              <a:t>,</a:t>
            </a:r>
            <a:r>
              <a:rPr lang="zh-CN" altLang="en-US" dirty="0" smtClean="0"/>
              <a:t>留下些什么。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文中一些语句中副词的运用增强了句子的感染力</a:t>
            </a:r>
            <a:r>
              <a:rPr lang="en-US" dirty="0" smtClean="0"/>
              <a:t>,</a:t>
            </a:r>
            <a:r>
              <a:rPr lang="zh-CN" altLang="en-US" dirty="0" smtClean="0"/>
              <a:t>试着找出这样的句子来进行品析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副词是指在句子中表示行为或状态特征的词</a:t>
            </a:r>
            <a:r>
              <a:rPr lang="en-US" dirty="0" smtClean="0"/>
              <a:t>,</a:t>
            </a:r>
            <a:r>
              <a:rPr lang="zh-CN" altLang="en-US" dirty="0" smtClean="0"/>
              <a:t>用以修饰动词、形容词、其他副词或全句</a:t>
            </a:r>
            <a:r>
              <a:rPr lang="en-US" dirty="0" smtClean="0"/>
              <a:t>,</a:t>
            </a:r>
            <a:r>
              <a:rPr lang="zh-CN" altLang="en-US" dirty="0" smtClean="0"/>
              <a:t>表示时间、地点、程度、方式等概念。你在学习的过程中</a:t>
            </a:r>
            <a:r>
              <a:rPr lang="en-US" dirty="0" smtClean="0"/>
              <a:t>,</a:t>
            </a:r>
            <a:r>
              <a:rPr lang="zh-CN" altLang="en-US" dirty="0" smtClean="0"/>
              <a:t>可以先找出句子中主要的动词或形容词</a:t>
            </a:r>
            <a:r>
              <a:rPr lang="en-US" dirty="0" smtClean="0"/>
              <a:t>,</a:t>
            </a:r>
            <a:r>
              <a:rPr lang="zh-CN" altLang="en-US" dirty="0" smtClean="0"/>
              <a:t>然后看它前面的修饰语</a:t>
            </a:r>
            <a:r>
              <a:rPr lang="en-US" dirty="0" smtClean="0"/>
              <a:t>,</a:t>
            </a:r>
            <a:r>
              <a:rPr lang="zh-CN" altLang="en-US" dirty="0" smtClean="0"/>
              <a:t>把这个修饰语去掉再读一读</a:t>
            </a:r>
            <a:r>
              <a:rPr lang="en-US" dirty="0" smtClean="0"/>
              <a:t>,</a:t>
            </a:r>
            <a:r>
              <a:rPr lang="zh-CN" altLang="en-US" dirty="0" smtClean="0"/>
              <a:t>你就会发现副词的表达效果了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500174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两处都是孔老夫子认为虽心向往之而力有未能的</a:t>
            </a:r>
            <a:r>
              <a:rPr lang="en-US" dirty="0" smtClean="0"/>
              <a:t>,</a:t>
            </a:r>
            <a:r>
              <a:rPr lang="zh-CN" altLang="en-US" dirty="0" smtClean="0"/>
              <a:t>可是叶圣陶先生却偏偏做到了。</a:t>
            </a:r>
          </a:p>
          <a:p>
            <a:r>
              <a:rPr lang="zh-CN" altLang="en-US" dirty="0" smtClean="0"/>
              <a:t>品析</a:t>
            </a:r>
            <a:r>
              <a:rPr lang="en-US" dirty="0" smtClean="0"/>
              <a:t>:“</a:t>
            </a:r>
            <a:r>
              <a:rPr lang="zh-CN" altLang="en-US" dirty="0" smtClean="0"/>
              <a:t>偏偏</a:t>
            </a:r>
            <a:r>
              <a:rPr lang="en-US" dirty="0" smtClean="0"/>
              <a:t>”</a:t>
            </a:r>
            <a:r>
              <a:rPr lang="zh-CN" altLang="en-US" dirty="0" smtClean="0"/>
              <a:t>一词</a:t>
            </a:r>
            <a:r>
              <a:rPr lang="en-US" dirty="0" smtClean="0"/>
              <a:t>,</a:t>
            </a:r>
            <a:r>
              <a:rPr lang="zh-CN" altLang="en-US" dirty="0" smtClean="0"/>
              <a:t>放在</a:t>
            </a:r>
            <a:r>
              <a:rPr lang="en-US" dirty="0" smtClean="0"/>
              <a:t>“</a:t>
            </a:r>
            <a:r>
              <a:rPr lang="zh-CN" altLang="en-US" dirty="0" smtClean="0"/>
              <a:t>却</a:t>
            </a:r>
            <a:r>
              <a:rPr lang="en-US" dirty="0" smtClean="0"/>
              <a:t>”</a:t>
            </a:r>
            <a:r>
              <a:rPr lang="zh-CN" altLang="en-US" dirty="0" smtClean="0"/>
              <a:t>这个表示转折的关联词后</a:t>
            </a:r>
            <a:r>
              <a:rPr lang="en-US" dirty="0" smtClean="0"/>
              <a:t>,</a:t>
            </a:r>
            <a:r>
              <a:rPr lang="zh-CN" altLang="en-US" dirty="0" smtClean="0"/>
              <a:t>用在动词</a:t>
            </a:r>
            <a:r>
              <a:rPr lang="en-US" dirty="0" smtClean="0"/>
              <a:t>“</a:t>
            </a:r>
            <a:r>
              <a:rPr lang="zh-CN" altLang="en-US" dirty="0" smtClean="0"/>
              <a:t>做到</a:t>
            </a:r>
            <a:r>
              <a:rPr lang="en-US" dirty="0" smtClean="0"/>
              <a:t>”</a:t>
            </a:r>
            <a:r>
              <a:rPr lang="zh-CN" altLang="en-US" dirty="0" smtClean="0"/>
              <a:t>前面</a:t>
            </a:r>
            <a:r>
              <a:rPr lang="en-US" dirty="0" smtClean="0"/>
              <a:t>,</a:t>
            </a:r>
            <a:r>
              <a:rPr lang="zh-CN" altLang="en-US" dirty="0" smtClean="0"/>
              <a:t>表示动作、行为或事情的发生</a:t>
            </a:r>
            <a:r>
              <a:rPr lang="en-US" dirty="0" smtClean="0"/>
              <a:t>,</a:t>
            </a:r>
            <a:r>
              <a:rPr lang="zh-CN" altLang="en-US" dirty="0" smtClean="0"/>
              <a:t>跟愿望、预料或常理相反。按常理讲</a:t>
            </a:r>
            <a:r>
              <a:rPr lang="en-US" dirty="0" smtClean="0"/>
              <a:t>,</a:t>
            </a:r>
            <a:r>
              <a:rPr lang="zh-CN" altLang="en-US" dirty="0" smtClean="0"/>
              <a:t>孔老夫子都认为</a:t>
            </a:r>
            <a:r>
              <a:rPr lang="en-US" dirty="0" smtClean="0"/>
              <a:t>“</a:t>
            </a:r>
            <a:r>
              <a:rPr lang="zh-CN" altLang="en-US" dirty="0" smtClean="0"/>
              <a:t>虽心向往之而力有未能的</a:t>
            </a:r>
            <a:r>
              <a:rPr lang="en-US" dirty="0" smtClean="0"/>
              <a:t>”,</a:t>
            </a:r>
            <a:r>
              <a:rPr lang="zh-CN" altLang="en-US" dirty="0" smtClean="0"/>
              <a:t>别人一定更难以做到。而事实与常理相反</a:t>
            </a:r>
            <a:r>
              <a:rPr lang="en-US" dirty="0" smtClean="0"/>
              <a:t>,</a:t>
            </a:r>
            <a:r>
              <a:rPr lang="zh-CN" altLang="en-US" dirty="0" smtClean="0"/>
              <a:t>突出了先生</a:t>
            </a:r>
            <a:r>
              <a:rPr lang="en-US" dirty="0" smtClean="0"/>
              <a:t>“</a:t>
            </a:r>
            <a:r>
              <a:rPr lang="zh-CN" altLang="en-US" dirty="0" smtClean="0"/>
              <a:t>躬行君子</a:t>
            </a:r>
            <a:r>
              <a:rPr lang="en-US" dirty="0" smtClean="0"/>
              <a:t>”“</a:t>
            </a:r>
            <a:r>
              <a:rPr lang="zh-CN" altLang="en-US" dirty="0" smtClean="0"/>
              <a:t>学而不厌</a:t>
            </a:r>
            <a:r>
              <a:rPr lang="en-US" dirty="0" smtClean="0"/>
              <a:t>”“</a:t>
            </a:r>
            <a:r>
              <a:rPr lang="zh-CN" altLang="en-US" dirty="0" smtClean="0"/>
              <a:t>诲人不倦</a:t>
            </a:r>
            <a:r>
              <a:rPr lang="en-US" dirty="0" smtClean="0"/>
              <a:t>”</a:t>
            </a:r>
            <a:r>
              <a:rPr lang="zh-CN" altLang="en-US" dirty="0" smtClean="0"/>
              <a:t>的高尚品德。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715700" cy="2071702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在文风方面</a:t>
            </a:r>
            <a:r>
              <a:rPr lang="en-US" dirty="0" smtClean="0"/>
              <a:t>,</a:t>
            </a:r>
            <a:r>
              <a:rPr lang="zh-CN" altLang="en-US" dirty="0" smtClean="0"/>
              <a:t>叶圣陶先生还特别重视</a:t>
            </a:r>
            <a:r>
              <a:rPr lang="en-US" dirty="0" smtClean="0"/>
              <a:t>“</a:t>
            </a:r>
            <a:r>
              <a:rPr lang="zh-CN" altLang="en-US" dirty="0" smtClean="0"/>
              <a:t>简洁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品析</a:t>
            </a:r>
            <a:r>
              <a:rPr lang="en-US" dirty="0" smtClean="0"/>
              <a:t>:“</a:t>
            </a:r>
            <a:r>
              <a:rPr lang="zh-CN" altLang="en-US" dirty="0" smtClean="0"/>
              <a:t>特别</a:t>
            </a:r>
            <a:r>
              <a:rPr lang="en-US" dirty="0" smtClean="0"/>
              <a:t>”</a:t>
            </a:r>
            <a:r>
              <a:rPr lang="zh-CN" altLang="en-US" dirty="0" smtClean="0"/>
              <a:t>一词修饰</a:t>
            </a:r>
            <a:r>
              <a:rPr lang="en-US" dirty="0" smtClean="0"/>
              <a:t>“</a:t>
            </a:r>
            <a:r>
              <a:rPr lang="zh-CN" altLang="en-US" dirty="0" smtClean="0"/>
              <a:t>重视</a:t>
            </a:r>
            <a:r>
              <a:rPr lang="en-US" dirty="0" smtClean="0"/>
              <a:t>”,</a:t>
            </a:r>
            <a:r>
              <a:rPr lang="zh-CN" altLang="en-US" dirty="0" smtClean="0"/>
              <a:t>突出叶先生对文风</a:t>
            </a:r>
            <a:r>
              <a:rPr lang="en-US" dirty="0" smtClean="0"/>
              <a:t>“</a:t>
            </a:r>
            <a:r>
              <a:rPr lang="zh-CN" altLang="en-US" dirty="0" smtClean="0"/>
              <a:t>简洁</a:t>
            </a:r>
            <a:r>
              <a:rPr lang="en-US" dirty="0" smtClean="0"/>
              <a:t>”</a:t>
            </a:r>
            <a:r>
              <a:rPr lang="zh-CN" altLang="en-US" dirty="0" smtClean="0"/>
              <a:t>的重视程度</a:t>
            </a:r>
            <a:r>
              <a:rPr lang="en-US" dirty="0" smtClean="0"/>
              <a:t>,</a:t>
            </a:r>
            <a:r>
              <a:rPr lang="zh-CN" altLang="en-US" dirty="0" smtClean="0"/>
              <a:t>也可见其认真严谨的学术态度。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零碎的</a:t>
            </a:r>
            <a:r>
              <a:rPr lang="en-US" dirty="0" smtClean="0"/>
              <a:t>,</a:t>
            </a:r>
            <a:r>
              <a:rPr lang="zh-CN" altLang="en-US" dirty="0" smtClean="0"/>
              <a:t>写作的各个方面</a:t>
            </a:r>
            <a:r>
              <a:rPr lang="en-US" dirty="0" smtClean="0"/>
              <a:t>,</a:t>
            </a:r>
            <a:r>
              <a:rPr lang="zh-CN" altLang="en-US" dirty="0" smtClean="0"/>
              <a:t>小至一个标点</a:t>
            </a:r>
            <a:r>
              <a:rPr lang="en-US" dirty="0" smtClean="0"/>
              <a:t>,</a:t>
            </a:r>
            <a:r>
              <a:rPr lang="zh-CN" altLang="en-US" dirty="0" smtClean="0"/>
              <a:t>以至抄稿的格式</a:t>
            </a:r>
            <a:r>
              <a:rPr lang="en-US" dirty="0" smtClean="0"/>
              <a:t>,</a:t>
            </a:r>
            <a:r>
              <a:rPr lang="zh-CN" altLang="en-US" dirty="0" smtClean="0"/>
              <a:t>他都同样认真</a:t>
            </a:r>
            <a:r>
              <a:rPr lang="en-US" dirty="0" smtClean="0"/>
              <a:t>,</a:t>
            </a:r>
            <a:r>
              <a:rPr lang="zh-CN" altLang="en-US" dirty="0" smtClean="0"/>
              <a:t>不做到完全妥帖决不放松。</a:t>
            </a:r>
          </a:p>
          <a:p>
            <a:r>
              <a:rPr lang="zh-CN" altLang="en-US" dirty="0" smtClean="0"/>
              <a:t>品析</a:t>
            </a:r>
            <a:r>
              <a:rPr lang="en-US" dirty="0" smtClean="0"/>
              <a:t>:“</a:t>
            </a:r>
            <a:r>
              <a:rPr lang="zh-CN" altLang="en-US" dirty="0" smtClean="0"/>
              <a:t>同样</a:t>
            </a:r>
            <a:r>
              <a:rPr lang="en-US" dirty="0" smtClean="0"/>
              <a:t>”</a:t>
            </a:r>
            <a:r>
              <a:rPr lang="zh-CN" altLang="en-US" dirty="0" smtClean="0"/>
              <a:t>一词说明先生不仅重视以上所讲的文风问题</a:t>
            </a:r>
            <a:r>
              <a:rPr lang="en-US" dirty="0" smtClean="0"/>
              <a:t>,</a:t>
            </a:r>
            <a:r>
              <a:rPr lang="zh-CN" altLang="en-US" dirty="0" smtClean="0"/>
              <a:t>写作中的细小的方面也毫不放松</a:t>
            </a:r>
            <a:r>
              <a:rPr lang="en-US" dirty="0" smtClean="0"/>
              <a:t>,“</a:t>
            </a:r>
            <a:r>
              <a:rPr lang="zh-CN" altLang="en-US" dirty="0" smtClean="0"/>
              <a:t>不</a:t>
            </a:r>
            <a:r>
              <a:rPr lang="en-US" dirty="0" smtClean="0"/>
              <a:t>……</a:t>
            </a:r>
            <a:r>
              <a:rPr lang="zh-CN" altLang="en-US" dirty="0" smtClean="0"/>
              <a:t>决不</a:t>
            </a:r>
            <a:r>
              <a:rPr lang="en-US" dirty="0" smtClean="0"/>
              <a:t>”</a:t>
            </a:r>
            <a:r>
              <a:rPr lang="zh-CN" altLang="en-US" dirty="0" smtClean="0"/>
              <a:t>更补写认真的程度</a:t>
            </a:r>
            <a:r>
              <a:rPr lang="en-US" dirty="0" smtClean="0"/>
              <a:t>,“</a:t>
            </a:r>
            <a:r>
              <a:rPr lang="zh-CN" altLang="en-US" dirty="0" smtClean="0"/>
              <a:t>完全</a:t>
            </a:r>
            <a:r>
              <a:rPr lang="en-US" dirty="0" smtClean="0"/>
              <a:t>”</a:t>
            </a:r>
            <a:r>
              <a:rPr lang="zh-CN" altLang="en-US" dirty="0" smtClean="0"/>
              <a:t>对妥帖一词起限制作用</a:t>
            </a:r>
            <a:r>
              <a:rPr lang="en-US" dirty="0" smtClean="0"/>
              <a:t>,</a:t>
            </a:r>
            <a:r>
              <a:rPr lang="zh-CN" altLang="en-US" dirty="0" smtClean="0"/>
              <a:t>其严谨的态度自然地呈现在读者面前。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例谈</a:t>
            </a:r>
            <a:r>
              <a:rPr lang="en-US" dirty="0" smtClean="0"/>
              <a:t>“</a:t>
            </a:r>
            <a:r>
              <a:rPr lang="zh-CN" altLang="en-US" dirty="0" smtClean="0"/>
              <a:t>写话</a:t>
            </a:r>
            <a:r>
              <a:rPr lang="en-US" dirty="0" smtClean="0"/>
              <a:t>”</a:t>
            </a:r>
            <a:r>
              <a:rPr lang="zh-CN" altLang="en-US" dirty="0" smtClean="0"/>
              <a:t>风格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叶圣陶先生说</a:t>
            </a:r>
            <a:r>
              <a:rPr lang="en-US" dirty="0" smtClean="0"/>
              <a:t>:“</a:t>
            </a:r>
            <a:r>
              <a:rPr lang="zh-CN" altLang="en-US" dirty="0" smtClean="0"/>
              <a:t>写成文章</a:t>
            </a:r>
            <a:r>
              <a:rPr lang="en-US" dirty="0" smtClean="0"/>
              <a:t>,</a:t>
            </a:r>
            <a:r>
              <a:rPr lang="zh-CN" altLang="en-US" dirty="0" smtClean="0"/>
              <a:t>在这间房里念</a:t>
            </a:r>
            <a:r>
              <a:rPr lang="en-US" dirty="0" smtClean="0"/>
              <a:t>,</a:t>
            </a:r>
            <a:r>
              <a:rPr lang="zh-CN" altLang="en-US" dirty="0" smtClean="0"/>
              <a:t>要让那间房里的人听着</a:t>
            </a:r>
            <a:r>
              <a:rPr lang="en-US" dirty="0" smtClean="0"/>
              <a:t>,</a:t>
            </a:r>
            <a:r>
              <a:rPr lang="zh-CN" altLang="en-US" dirty="0" smtClean="0"/>
              <a:t>是说话</a:t>
            </a:r>
            <a:r>
              <a:rPr lang="en-US" dirty="0" smtClean="0"/>
              <a:t>,</a:t>
            </a:r>
            <a:r>
              <a:rPr lang="zh-CN" altLang="en-US" dirty="0" smtClean="0"/>
              <a:t>不是念稿</a:t>
            </a:r>
            <a:r>
              <a:rPr lang="en-US" dirty="0" smtClean="0"/>
              <a:t>,</a:t>
            </a:r>
            <a:r>
              <a:rPr lang="zh-CN" altLang="en-US" dirty="0" smtClean="0"/>
              <a:t>才算及了格。</a:t>
            </a:r>
            <a:r>
              <a:rPr lang="en-US" dirty="0" smtClean="0"/>
              <a:t>”</a:t>
            </a:r>
            <a:r>
              <a:rPr lang="zh-CN" altLang="en-US" dirty="0" smtClean="0"/>
              <a:t>本文具有这样的</a:t>
            </a:r>
            <a:r>
              <a:rPr lang="en-US" dirty="0" smtClean="0"/>
              <a:t>“</a:t>
            </a:r>
            <a:r>
              <a:rPr lang="zh-CN" altLang="en-US" dirty="0" smtClean="0"/>
              <a:t>写话</a:t>
            </a:r>
            <a:r>
              <a:rPr lang="en-US" dirty="0" smtClean="0"/>
              <a:t>”</a:t>
            </a:r>
            <a:r>
              <a:rPr lang="zh-CN" altLang="en-US" dirty="0" smtClean="0"/>
              <a:t>风格吗</a:t>
            </a:r>
            <a:r>
              <a:rPr lang="en-US" dirty="0" smtClean="0"/>
              <a:t>?</a:t>
            </a:r>
            <a:r>
              <a:rPr lang="zh-CN" altLang="en-US" dirty="0" smtClean="0"/>
              <a:t>举例说说。</a:t>
            </a:r>
          </a:p>
          <a:p>
            <a:r>
              <a:rPr lang="zh-CN" altLang="en-US" dirty="0" smtClean="0"/>
              <a:t>文中写到叶圣陶先生</a:t>
            </a:r>
            <a:r>
              <a:rPr lang="en-US" dirty="0" smtClean="0"/>
              <a:t>“</a:t>
            </a:r>
            <a:r>
              <a:rPr lang="zh-CN" altLang="en-US" dirty="0" smtClean="0"/>
              <a:t>所作都是自己的写话风格</a:t>
            </a:r>
            <a:r>
              <a:rPr lang="en-US" dirty="0" smtClean="0"/>
              <a:t>,</a:t>
            </a:r>
            <a:r>
              <a:rPr lang="zh-CN" altLang="en-US" dirty="0" smtClean="0"/>
              <a:t>平易自然</a:t>
            </a:r>
            <a:r>
              <a:rPr lang="en-US" dirty="0" smtClean="0"/>
              <a:t>,</a:t>
            </a:r>
            <a:r>
              <a:rPr lang="zh-CN" altLang="en-US" dirty="0" smtClean="0"/>
              <a:t>鲜明简洁</a:t>
            </a:r>
            <a:r>
              <a:rPr lang="en-US" dirty="0" smtClean="0"/>
              <a:t>,</a:t>
            </a:r>
            <a:r>
              <a:rPr lang="zh-CN" altLang="en-US" dirty="0" smtClean="0"/>
              <a:t>细致恳切</a:t>
            </a:r>
            <a:r>
              <a:rPr lang="en-US" dirty="0" smtClean="0"/>
              <a:t>,</a:t>
            </a:r>
            <a:r>
              <a:rPr lang="zh-CN" altLang="en-US" dirty="0" smtClean="0"/>
              <a:t>念</a:t>
            </a:r>
            <a:r>
              <a:rPr lang="en-US" dirty="0" smtClean="0"/>
              <a:t>,</a:t>
            </a:r>
            <a:r>
              <a:rPr lang="zh-CN" altLang="en-US" dirty="0" smtClean="0"/>
              <a:t>顺口</a:t>
            </a:r>
            <a:r>
              <a:rPr lang="en-US" dirty="0" smtClean="0"/>
              <a:t>,</a:t>
            </a:r>
            <a:r>
              <a:rPr lang="zh-CN" altLang="en-US" dirty="0" smtClean="0"/>
              <a:t>听</a:t>
            </a:r>
            <a:r>
              <a:rPr lang="en-US" dirty="0" smtClean="0"/>
              <a:t>,</a:t>
            </a:r>
            <a:r>
              <a:rPr lang="zh-CN" altLang="en-US" dirty="0" smtClean="0"/>
              <a:t>悦耳</a:t>
            </a:r>
            <a:r>
              <a:rPr lang="en-US" dirty="0" smtClean="0"/>
              <a:t>,</a:t>
            </a:r>
            <a:r>
              <a:rPr lang="zh-CN" altLang="en-US" dirty="0" smtClean="0"/>
              <a:t>说像话还不够</a:t>
            </a:r>
            <a:r>
              <a:rPr lang="en-US" dirty="0" smtClean="0"/>
              <a:t>,</a:t>
            </a:r>
            <a:r>
              <a:rPr lang="zh-CN" altLang="en-US" dirty="0" smtClean="0"/>
              <a:t>就是话</a:t>
            </a:r>
            <a:r>
              <a:rPr lang="en-US" dirty="0" smtClean="0"/>
              <a:t>”</a:t>
            </a:r>
            <a:r>
              <a:rPr lang="zh-CN" altLang="en-US" dirty="0" smtClean="0"/>
              <a:t>。跳读文章</a:t>
            </a:r>
            <a:r>
              <a:rPr lang="en-US" dirty="0" smtClean="0"/>
              <a:t>,</a:t>
            </a:r>
            <a:r>
              <a:rPr lang="zh-CN" altLang="en-US" dirty="0" smtClean="0"/>
              <a:t>有许多句子和我们平时的口语表达非常像</a:t>
            </a:r>
            <a:r>
              <a:rPr lang="en-US" dirty="0" smtClean="0"/>
              <a:t>,</a:t>
            </a:r>
            <a:r>
              <a:rPr lang="zh-CN" altLang="en-US" dirty="0" smtClean="0"/>
              <a:t>找出来读一读</a:t>
            </a:r>
            <a:r>
              <a:rPr lang="en-US" dirty="0" smtClean="0"/>
              <a:t>,</a:t>
            </a:r>
            <a:r>
              <a:rPr lang="zh-CN" altLang="en-US" dirty="0" smtClean="0"/>
              <a:t>品一品。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有人到东四八条他家去看他</a:t>
            </a:r>
            <a:r>
              <a:rPr lang="en-US" dirty="0" smtClean="0"/>
              <a:t>,</a:t>
            </a:r>
            <a:r>
              <a:rPr lang="zh-CN" altLang="en-US" dirty="0" smtClean="0"/>
              <a:t>告辞时</a:t>
            </a:r>
            <a:r>
              <a:rPr lang="en-US" dirty="0" smtClean="0"/>
              <a:t>,</a:t>
            </a:r>
            <a:r>
              <a:rPr lang="zh-CN" altLang="en-US" dirty="0" smtClean="0"/>
              <a:t>客人拦阻他远送</a:t>
            </a:r>
            <a:r>
              <a:rPr lang="en-US" dirty="0" smtClean="0"/>
              <a:t>,</a:t>
            </a:r>
            <a:r>
              <a:rPr lang="zh-CN" altLang="en-US" dirty="0" smtClean="0"/>
              <a:t>无论怎样说</a:t>
            </a:r>
            <a:r>
              <a:rPr lang="en-US" dirty="0" smtClean="0"/>
              <a:t>,</a:t>
            </a:r>
            <a:r>
              <a:rPr lang="zh-CN" altLang="en-US" dirty="0" smtClean="0"/>
              <a:t>他一定还是走过三道门</a:t>
            </a:r>
            <a:r>
              <a:rPr lang="en-US" dirty="0" smtClean="0"/>
              <a:t>,</a:t>
            </a:r>
            <a:r>
              <a:rPr lang="zh-CN" altLang="en-US" dirty="0" smtClean="0"/>
              <a:t>四道台阶</a:t>
            </a:r>
            <a:r>
              <a:rPr lang="en-US" dirty="0" smtClean="0"/>
              <a:t>,</a:t>
            </a:r>
            <a:r>
              <a:rPr lang="zh-CN" altLang="en-US" dirty="0" smtClean="0"/>
              <a:t>送到大门外。告别</a:t>
            </a:r>
            <a:r>
              <a:rPr lang="en-US" dirty="0" smtClean="0"/>
              <a:t>,</a:t>
            </a:r>
            <a:r>
              <a:rPr lang="zh-CN" altLang="en-US" dirty="0" smtClean="0"/>
              <a:t>他鞠躬</a:t>
            </a:r>
            <a:r>
              <a:rPr lang="en-US" dirty="0" smtClean="0"/>
              <a:t>,</a:t>
            </a:r>
            <a:r>
              <a:rPr lang="zh-CN" altLang="en-US" dirty="0" smtClean="0"/>
              <a:t>口说谢谢</a:t>
            </a:r>
            <a:r>
              <a:rPr lang="en-US" dirty="0" smtClean="0"/>
              <a:t>,</a:t>
            </a:r>
            <a:r>
              <a:rPr lang="zh-CN" altLang="en-US" dirty="0" smtClean="0"/>
              <a:t>看着来人上路才转身回去。</a:t>
            </a:r>
          </a:p>
          <a:p>
            <a:r>
              <a:rPr lang="zh-CN" altLang="en-US" dirty="0" smtClean="0"/>
              <a:t>这段话写先生送客人出门的场景</a:t>
            </a:r>
            <a:r>
              <a:rPr lang="en-US" dirty="0" smtClean="0"/>
              <a:t>,</a:t>
            </a:r>
            <a:r>
              <a:rPr lang="zh-CN" altLang="en-US" dirty="0" smtClean="0"/>
              <a:t>直白如话</a:t>
            </a:r>
            <a:r>
              <a:rPr lang="en-US" dirty="0" smtClean="0"/>
              <a:t>,</a:t>
            </a:r>
            <a:r>
              <a:rPr lang="zh-CN" altLang="en-US" dirty="0" smtClean="0"/>
              <a:t>甚至没有一个形容词</a:t>
            </a:r>
            <a:r>
              <a:rPr lang="en-US" dirty="0" smtClean="0"/>
              <a:t>,</a:t>
            </a:r>
            <a:r>
              <a:rPr lang="zh-CN" altLang="en-US" dirty="0" smtClean="0"/>
              <a:t>只是把先生送行时的一系列行动直白地描画出来</a:t>
            </a:r>
            <a:r>
              <a:rPr lang="en-US" dirty="0" smtClean="0"/>
              <a:t>,“</a:t>
            </a:r>
            <a:r>
              <a:rPr lang="zh-CN" altLang="en-US" dirty="0" smtClean="0"/>
              <a:t>走过三道门</a:t>
            </a:r>
            <a:r>
              <a:rPr lang="en-US" dirty="0" smtClean="0"/>
              <a:t>,</a:t>
            </a:r>
            <a:r>
              <a:rPr lang="zh-CN" altLang="en-US" dirty="0" smtClean="0"/>
              <a:t>四道台阶</a:t>
            </a:r>
            <a:r>
              <a:rPr lang="en-US" dirty="0" smtClean="0"/>
              <a:t>”“</a:t>
            </a:r>
            <a:r>
              <a:rPr lang="zh-CN" altLang="en-US" dirty="0" smtClean="0"/>
              <a:t>送到大门外</a:t>
            </a:r>
            <a:r>
              <a:rPr lang="en-US" dirty="0" smtClean="0"/>
              <a:t>”“</a:t>
            </a:r>
            <a:r>
              <a:rPr lang="zh-CN" altLang="en-US" dirty="0" smtClean="0"/>
              <a:t>鞠躬</a:t>
            </a:r>
            <a:r>
              <a:rPr lang="en-US" dirty="0" smtClean="0"/>
              <a:t>”“</a:t>
            </a:r>
            <a:r>
              <a:rPr lang="zh-CN" altLang="en-US" dirty="0" smtClean="0"/>
              <a:t>口说谢谢</a:t>
            </a:r>
            <a:r>
              <a:rPr lang="en-US" dirty="0" smtClean="0"/>
              <a:t>”“</a:t>
            </a:r>
            <a:r>
              <a:rPr lang="zh-CN" altLang="en-US" dirty="0" smtClean="0"/>
              <a:t>看着</a:t>
            </a:r>
            <a:r>
              <a:rPr lang="en-US" dirty="0" smtClean="0"/>
              <a:t>”,</a:t>
            </a:r>
            <a:r>
              <a:rPr lang="zh-CN" altLang="en-US" dirty="0" smtClean="0"/>
              <a:t>能让读者看到一个谦恭有礼的先生。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参与写作实践。</a:t>
            </a:r>
          </a:p>
          <a:p>
            <a:r>
              <a:rPr lang="zh-CN" altLang="en-US" dirty="0" smtClean="0"/>
              <a:t>叶圣陶先生关于写文章要简洁的观点</a:t>
            </a:r>
            <a:r>
              <a:rPr lang="en-US" dirty="0" smtClean="0"/>
              <a:t>,</a:t>
            </a:r>
            <a:r>
              <a:rPr lang="zh-CN" altLang="en-US" dirty="0" smtClean="0"/>
              <a:t>对你有启发吗</a:t>
            </a:r>
            <a:r>
              <a:rPr lang="en-US" dirty="0" smtClean="0"/>
              <a:t>?</a:t>
            </a:r>
            <a:r>
              <a:rPr lang="zh-CN" altLang="en-US" dirty="0" smtClean="0"/>
              <a:t>拿出自己之前写好的作文</a:t>
            </a:r>
            <a:r>
              <a:rPr lang="en-US" dirty="0" smtClean="0"/>
              <a:t>,</a:t>
            </a:r>
            <a:r>
              <a:rPr lang="zh-CN" altLang="en-US" dirty="0" smtClean="0"/>
              <a:t>看看有没有什么累赘的地方</a:t>
            </a:r>
            <a:r>
              <a:rPr lang="en-US" dirty="0" smtClean="0"/>
              <a:t>,</a:t>
            </a:r>
            <a:r>
              <a:rPr lang="zh-CN" altLang="en-US" dirty="0" smtClean="0"/>
              <a:t>做些修改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在修改之前</a:t>
            </a:r>
            <a:r>
              <a:rPr lang="en-US" dirty="0" smtClean="0"/>
              <a:t>,</a:t>
            </a:r>
            <a:r>
              <a:rPr lang="zh-CN" altLang="en-US" dirty="0" smtClean="0"/>
              <a:t>你可以再读一下第</a:t>
            </a:r>
            <a:r>
              <a:rPr lang="en-US" dirty="0" smtClean="0"/>
              <a:t>7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看看叶先生提到的那些累赘的词语</a:t>
            </a:r>
            <a:r>
              <a:rPr lang="en-US" dirty="0" smtClean="0"/>
              <a:t>,</a:t>
            </a:r>
            <a:r>
              <a:rPr lang="zh-CN" altLang="en-US" dirty="0" smtClean="0"/>
              <a:t>你有没有用到。另外</a:t>
            </a:r>
            <a:r>
              <a:rPr lang="en-US" dirty="0" smtClean="0"/>
              <a:t>,</a:t>
            </a:r>
            <a:r>
              <a:rPr lang="zh-CN" altLang="en-US" dirty="0" smtClean="0"/>
              <a:t>要反复读自己的作文</a:t>
            </a:r>
            <a:r>
              <a:rPr lang="en-US" dirty="0" smtClean="0"/>
              <a:t>,</a:t>
            </a:r>
            <a:r>
              <a:rPr lang="zh-CN" altLang="en-US" dirty="0" smtClean="0"/>
              <a:t>读的过程中你就会发现哪些地方啰唆</a:t>
            </a:r>
            <a:r>
              <a:rPr lang="en-US" dirty="0" smtClean="0"/>
              <a:t>,</a:t>
            </a:r>
            <a:r>
              <a:rPr lang="zh-CN" altLang="en-US" dirty="0" smtClean="0"/>
              <a:t>哪些地方重复了。删掉烦琐之处</a:t>
            </a:r>
            <a:r>
              <a:rPr lang="en-US" dirty="0" smtClean="0"/>
              <a:t>,</a:t>
            </a:r>
            <a:r>
              <a:rPr lang="zh-CN" altLang="en-US" dirty="0" smtClean="0"/>
              <a:t>让文章清楚易懂</a:t>
            </a:r>
            <a:r>
              <a:rPr lang="en-US" dirty="0" smtClean="0"/>
              <a:t>,</a:t>
            </a:r>
            <a:r>
              <a:rPr lang="zh-CN" altLang="en-US" dirty="0" smtClean="0"/>
              <a:t>也是一种功夫啊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叶圣陶先生强调行文要简洁</a:t>
            </a:r>
            <a:r>
              <a:rPr lang="en-US" dirty="0" smtClean="0"/>
              <a:t>,</a:t>
            </a:r>
            <a:r>
              <a:rPr lang="zh-CN" altLang="en-US" dirty="0" smtClean="0"/>
              <a:t>而作者在写叶先生送客人出门时虽然词语非常简洁</a:t>
            </a:r>
            <a:r>
              <a:rPr lang="en-US" dirty="0" smtClean="0"/>
              <a:t>,</a:t>
            </a:r>
            <a:r>
              <a:rPr lang="zh-CN" altLang="en-US" dirty="0" smtClean="0"/>
              <a:t>却不厌其烦地写送的过程。如果改成</a:t>
            </a:r>
            <a:r>
              <a:rPr lang="en-US" dirty="0" smtClean="0"/>
              <a:t>“</a:t>
            </a:r>
            <a:r>
              <a:rPr lang="zh-CN" altLang="en-US" dirty="0" smtClean="0"/>
              <a:t>有人到东四条他家去看他时</a:t>
            </a:r>
            <a:r>
              <a:rPr lang="en-US" dirty="0" smtClean="0"/>
              <a:t>,</a:t>
            </a:r>
            <a:r>
              <a:rPr lang="zh-CN" altLang="en-US" dirty="0" smtClean="0"/>
              <a:t>他必送到大门口</a:t>
            </a:r>
            <a:r>
              <a:rPr lang="en-US" dirty="0" smtClean="0"/>
              <a:t>,</a:t>
            </a:r>
            <a:r>
              <a:rPr lang="zh-CN" altLang="en-US" dirty="0" smtClean="0"/>
              <a:t>告别</a:t>
            </a:r>
            <a:r>
              <a:rPr lang="en-US" dirty="0" smtClean="0"/>
              <a:t>,</a:t>
            </a:r>
            <a:r>
              <a:rPr lang="zh-CN" altLang="en-US" dirty="0" smtClean="0"/>
              <a:t>鞠躬</a:t>
            </a:r>
            <a:r>
              <a:rPr lang="en-US" dirty="0" smtClean="0"/>
              <a:t>,</a:t>
            </a:r>
            <a:r>
              <a:rPr lang="zh-CN" altLang="en-US" dirty="0" smtClean="0"/>
              <a:t>才回去</a:t>
            </a:r>
            <a:r>
              <a:rPr lang="en-US" dirty="0" smtClean="0"/>
              <a:t>”</a:t>
            </a:r>
            <a:r>
              <a:rPr lang="zh-CN" altLang="en-US" dirty="0" smtClean="0"/>
              <a:t>是不是更简洁一些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写叶先生送客人</a:t>
            </a:r>
            <a:r>
              <a:rPr lang="en-US" dirty="0" smtClean="0"/>
              <a:t>,</a:t>
            </a:r>
            <a:r>
              <a:rPr lang="zh-CN" altLang="en-US" dirty="0" smtClean="0"/>
              <a:t>前面加了状语</a:t>
            </a:r>
            <a:r>
              <a:rPr lang="en-US" dirty="0" smtClean="0"/>
              <a:t>“</a:t>
            </a:r>
            <a:r>
              <a:rPr lang="zh-CN" altLang="en-US" dirty="0" smtClean="0"/>
              <a:t>无论怎样说</a:t>
            </a:r>
            <a:r>
              <a:rPr lang="en-US" dirty="0" smtClean="0"/>
              <a:t>”,</a:t>
            </a:r>
            <a:r>
              <a:rPr lang="zh-CN" altLang="en-US" dirty="0" smtClean="0"/>
              <a:t>也就是说客人如何拦阻他</a:t>
            </a:r>
            <a:r>
              <a:rPr lang="en-US" dirty="0" smtClean="0"/>
              <a:t>,</a:t>
            </a:r>
            <a:r>
              <a:rPr lang="zh-CN" altLang="en-US" dirty="0" smtClean="0"/>
              <a:t>也改变不了他坚持送客到大门外的决心</a:t>
            </a:r>
            <a:r>
              <a:rPr lang="en-US" dirty="0" smtClean="0"/>
              <a:t>,</a:t>
            </a:r>
            <a:r>
              <a:rPr lang="zh-CN" altLang="en-US" dirty="0" smtClean="0"/>
              <a:t>后面又用</a:t>
            </a:r>
            <a:r>
              <a:rPr lang="en-US" dirty="0" smtClean="0"/>
              <a:t>“</a:t>
            </a:r>
            <a:r>
              <a:rPr lang="zh-CN" altLang="en-US" dirty="0" smtClean="0"/>
              <a:t>一定</a:t>
            </a:r>
            <a:r>
              <a:rPr lang="en-US" dirty="0" smtClean="0"/>
              <a:t>”</a:t>
            </a:r>
            <a:r>
              <a:rPr lang="zh-CN" altLang="en-US" dirty="0" smtClean="0"/>
              <a:t>加以强调决心之坚</a:t>
            </a:r>
            <a:r>
              <a:rPr lang="en-US" dirty="0" smtClean="0"/>
              <a:t>;“</a:t>
            </a:r>
            <a:r>
              <a:rPr lang="zh-CN" altLang="en-US" dirty="0" smtClean="0"/>
              <a:t>走过三道门</a:t>
            </a:r>
            <a:r>
              <a:rPr lang="en-US" dirty="0" smtClean="0"/>
              <a:t>,</a:t>
            </a:r>
            <a:r>
              <a:rPr lang="zh-CN" altLang="en-US" dirty="0" smtClean="0"/>
              <a:t>四道台阶</a:t>
            </a:r>
            <a:r>
              <a:rPr lang="en-US" dirty="0" smtClean="0"/>
              <a:t>,</a:t>
            </a:r>
            <a:r>
              <a:rPr lang="zh-CN" altLang="en-US" dirty="0" smtClean="0"/>
              <a:t>送到大门外</a:t>
            </a:r>
            <a:r>
              <a:rPr lang="en-US" dirty="0" smtClean="0"/>
              <a:t>”</a:t>
            </a:r>
            <a:r>
              <a:rPr lang="zh-CN" altLang="en-US" dirty="0" smtClean="0"/>
              <a:t>写了送别的过程</a:t>
            </a:r>
            <a:r>
              <a:rPr lang="en-US" dirty="0" smtClean="0"/>
              <a:t>,</a:t>
            </a:r>
            <a:r>
              <a:rPr lang="zh-CN" altLang="en-US" dirty="0" smtClean="0"/>
              <a:t>突出先生送别之远</a:t>
            </a:r>
            <a:r>
              <a:rPr lang="en-US" dirty="0" smtClean="0"/>
              <a:t>;“</a:t>
            </a:r>
            <a:r>
              <a:rPr lang="zh-CN" altLang="en-US" dirty="0" smtClean="0"/>
              <a:t>鞠躬</a:t>
            </a:r>
            <a:r>
              <a:rPr lang="en-US" dirty="0" smtClean="0"/>
              <a:t>,</a:t>
            </a:r>
            <a:r>
              <a:rPr lang="zh-CN" altLang="en-US" dirty="0" smtClean="0"/>
              <a:t>口说谢谢</a:t>
            </a:r>
            <a:r>
              <a:rPr lang="en-US" dirty="0" smtClean="0"/>
              <a:t>,</a:t>
            </a:r>
            <a:r>
              <a:rPr lang="zh-CN" altLang="en-US" dirty="0" smtClean="0"/>
              <a:t>看着来人上路才转向回去</a:t>
            </a:r>
            <a:r>
              <a:rPr lang="en-US" dirty="0" smtClean="0"/>
              <a:t>”</a:t>
            </a:r>
            <a:r>
              <a:rPr lang="zh-CN" altLang="en-US" dirty="0" smtClean="0"/>
              <a:t>这一系列动作和语言描写突出其礼数之周。如果换成上面的说法就没有这样的表达效果了。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理解文意</a:t>
            </a:r>
            <a:r>
              <a:rPr lang="en-US" dirty="0" smtClean="0"/>
              <a:t>,</a:t>
            </a:r>
            <a:r>
              <a:rPr lang="zh-CN" altLang="en-US" dirty="0" smtClean="0"/>
              <a:t>掌握文中所记述的叶圣陶先生的过人品性。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学习略读</a:t>
            </a:r>
            <a:r>
              <a:rPr lang="en-US" dirty="0" smtClean="0"/>
              <a:t>,</a:t>
            </a:r>
            <a:r>
              <a:rPr lang="zh-CN" altLang="en-US" dirty="0" smtClean="0"/>
              <a:t>领会本文选材</a:t>
            </a:r>
            <a:r>
              <a:rPr lang="en-US" dirty="0" smtClean="0"/>
              <a:t>“</a:t>
            </a:r>
            <a:r>
              <a:rPr lang="zh-CN" altLang="en-US" dirty="0" smtClean="0"/>
              <a:t>以小见大</a:t>
            </a:r>
            <a:r>
              <a:rPr lang="en-US" dirty="0" smtClean="0"/>
              <a:t>”</a:t>
            </a:r>
            <a:r>
              <a:rPr lang="zh-CN" altLang="en-US" dirty="0" smtClean="0"/>
              <a:t>的特点。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品味文中含意深刻的语句</a:t>
            </a:r>
            <a:r>
              <a:rPr lang="en-US" dirty="0" smtClean="0"/>
              <a:t>;</a:t>
            </a:r>
            <a:r>
              <a:rPr lang="zh-CN" altLang="en-US" dirty="0" smtClean="0"/>
              <a:t>领会本文行文平易、内涵深厚的写作特点。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领会叶圣陶先生关于写作的观点并运用它来修改自己的文章。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5143512"/>
            <a:ext cx="10858576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领会叶圣陶先生关于写作的观点并运用它来修改自己的文章。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452662" y="2571744"/>
            <a:ext cx="7131070" cy="3643338"/>
            <a:chOff x="2452662" y="2571744"/>
            <a:chExt cx="7131070" cy="364333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52662" y="2571744"/>
              <a:ext cx="7131070" cy="3609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矩形 5"/>
            <p:cNvSpPr/>
            <p:nvPr/>
          </p:nvSpPr>
          <p:spPr>
            <a:xfrm>
              <a:off x="4952992" y="4071942"/>
              <a:ext cx="857256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7" name="矩形 6"/>
            <p:cNvSpPr/>
            <p:nvPr/>
          </p:nvSpPr>
          <p:spPr>
            <a:xfrm>
              <a:off x="5595934" y="5143512"/>
              <a:ext cx="100013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595934" y="5715016"/>
              <a:ext cx="100013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endParaRPr lang="zh-CN" altLang="en-US" dirty="0"/>
          </a:p>
        </p:txBody>
      </p:sp>
      <p:sp>
        <p:nvSpPr>
          <p:cNvPr id="10" name="文本占位符 4"/>
          <p:cNvSpPr txBox="1">
            <a:spLocks/>
          </p:cNvSpPr>
          <p:nvPr/>
        </p:nvSpPr>
        <p:spPr>
          <a:xfrm>
            <a:off x="3952860" y="4000504"/>
            <a:ext cx="2428892" cy="64296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律己严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4"/>
          <p:cNvSpPr txBox="1">
            <a:spLocks/>
          </p:cNvSpPr>
          <p:nvPr/>
        </p:nvSpPr>
        <p:spPr>
          <a:xfrm>
            <a:off x="4452926" y="5000636"/>
            <a:ext cx="2428892" cy="64296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以身作则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4"/>
          <p:cNvSpPr txBox="1">
            <a:spLocks/>
          </p:cNvSpPr>
          <p:nvPr/>
        </p:nvSpPr>
        <p:spPr>
          <a:xfrm>
            <a:off x="4452926" y="5572116"/>
            <a:ext cx="2428892" cy="64296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鞠躬尽瘁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build="p"/>
      <p:bldP spid="13" grpId="0" build="p"/>
      <p:bldP spid="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叶圣陶的主要成就</a:t>
            </a:r>
          </a:p>
          <a:p>
            <a:r>
              <a:rPr lang="zh-CN" altLang="en-US" dirty="0" smtClean="0"/>
              <a:t>叶圣陶早年当过小学教师</a:t>
            </a:r>
            <a:r>
              <a:rPr lang="en-US" dirty="0" smtClean="0"/>
              <a:t>,</a:t>
            </a:r>
            <a:r>
              <a:rPr lang="zh-CN" altLang="en-US" dirty="0" smtClean="0"/>
              <a:t>并参加过新潮社和文学研究会。</a:t>
            </a:r>
            <a:r>
              <a:rPr lang="en-US" dirty="0" smtClean="0"/>
              <a:t>1923</a:t>
            </a:r>
            <a:r>
              <a:rPr lang="zh-CN" altLang="en-US" dirty="0" smtClean="0"/>
              <a:t>年起开始从事编辑出版工作</a:t>
            </a:r>
            <a:r>
              <a:rPr lang="en-US" dirty="0" smtClean="0"/>
              <a:t>,</a:t>
            </a:r>
            <a:r>
              <a:rPr lang="zh-CN" altLang="en-US" dirty="0" smtClean="0"/>
              <a:t>主编或编辑过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文学周报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小说月报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中学生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国文月刊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笔阵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  <a:r>
              <a:rPr lang="en-US" dirty="0" smtClean="0"/>
              <a:t>1931</a:t>
            </a:r>
            <a:r>
              <a:rPr lang="zh-CN" altLang="en-US" dirty="0" smtClean="0"/>
              <a:t>年</a:t>
            </a:r>
            <a:r>
              <a:rPr lang="en-US" dirty="0" smtClean="0"/>
              <a:t>“</a:t>
            </a:r>
            <a:r>
              <a:rPr lang="zh-CN" altLang="en-US" dirty="0" smtClean="0"/>
              <a:t>九一八</a:t>
            </a:r>
            <a:r>
              <a:rPr lang="en-US" dirty="0" smtClean="0"/>
              <a:t>”</a:t>
            </a:r>
            <a:r>
              <a:rPr lang="zh-CN" altLang="en-US" dirty="0" smtClean="0"/>
              <a:t>事变后投入抗日救亡活动。</a:t>
            </a:r>
            <a:r>
              <a:rPr lang="en-US" dirty="0" smtClean="0"/>
              <a:t>1946</a:t>
            </a:r>
            <a:r>
              <a:rPr lang="zh-CN" altLang="en-US" dirty="0" smtClean="0"/>
              <a:t>年后积极参加爱国民主运动。著有小说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隔膜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线下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倪焕之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脚步集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西川集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童话集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稻草人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古代英雄的石像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等等</a:t>
            </a:r>
            <a:r>
              <a:rPr lang="en-US" dirty="0" smtClean="0"/>
              <a:t>,</a:t>
            </a:r>
            <a:r>
              <a:rPr lang="zh-CN" altLang="en-US" dirty="0" smtClean="0"/>
              <a:t>并编辑过几十种课本</a:t>
            </a:r>
            <a:r>
              <a:rPr lang="en-US" dirty="0" smtClean="0"/>
              <a:t>,</a:t>
            </a:r>
            <a:r>
              <a:rPr lang="zh-CN" altLang="en-US" dirty="0" smtClean="0"/>
              <a:t>写过十几本语文教育论著。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上节课</a:t>
            </a:r>
            <a:r>
              <a:rPr lang="en-US" dirty="0" smtClean="0"/>
              <a:t>,</a:t>
            </a:r>
            <a:r>
              <a:rPr lang="zh-CN" altLang="en-US" dirty="0" smtClean="0"/>
              <a:t>我们发现这篇文章用平常的小事记述了一个伟大的人物</a:t>
            </a:r>
            <a:r>
              <a:rPr lang="en-US" dirty="0" smtClean="0"/>
              <a:t>,</a:t>
            </a:r>
            <a:r>
              <a:rPr lang="zh-CN" altLang="en-US" dirty="0" smtClean="0"/>
              <a:t>虽然行文平易</a:t>
            </a:r>
            <a:r>
              <a:rPr lang="en-US" dirty="0" smtClean="0"/>
              <a:t>,</a:t>
            </a:r>
            <a:r>
              <a:rPr lang="zh-CN" altLang="en-US" dirty="0" smtClean="0"/>
              <a:t>但是文中许多语句内涵是十分深刻的。这节课就让我们深入词语</a:t>
            </a:r>
            <a:r>
              <a:rPr lang="en-US" dirty="0" smtClean="0"/>
              <a:t>,</a:t>
            </a:r>
            <a:r>
              <a:rPr lang="zh-CN" altLang="en-US" dirty="0" smtClean="0"/>
              <a:t>品味其深刻内涵</a:t>
            </a:r>
            <a:r>
              <a:rPr lang="en-US" dirty="0" smtClean="0"/>
              <a:t>,</a:t>
            </a:r>
            <a:r>
              <a:rPr lang="zh-CN" altLang="en-US" dirty="0" smtClean="0"/>
              <a:t>并试着运用叶圣陶先生的理念来指导我们的写作实践。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358378" cy="3929090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按原文填空。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躬行君子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   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何有于我哉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己欲立而立人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8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238612" y="2285992"/>
            <a:ext cx="2071702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诲人不倦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3738546" y="1643050"/>
            <a:ext cx="264320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则吾未之有得</a:t>
            </a:r>
            <a:endParaRPr lang="zh-CN" altLang="en-US" sz="2800" dirty="0">
              <a:solidFill>
                <a:srgbClr val="FF0000"/>
              </a:solidFill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309786" y="2285992"/>
            <a:ext cx="2071702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学而不厌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881554" y="3000372"/>
            <a:ext cx="264320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己欲达而达人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build="p"/>
      <p:bldP spid="14" grpId="0" build="p"/>
      <p:bldP spid="10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形近字组词。</a:t>
            </a:r>
          </a:p>
          <a:p>
            <a:r>
              <a:rPr lang="zh-CN" altLang="en-US" dirty="0" smtClean="0"/>
              <a:t>沦</a:t>
            </a:r>
            <a:r>
              <a:rPr lang="en-US" dirty="0" smtClean="0"/>
              <a:t>(		)	</a:t>
            </a:r>
            <a:r>
              <a:rPr lang="zh-CN" altLang="en-US" dirty="0" smtClean="0"/>
              <a:t>赘</a:t>
            </a:r>
            <a:r>
              <a:rPr lang="en-US" dirty="0" smtClean="0"/>
              <a:t>(		)	</a:t>
            </a:r>
            <a:r>
              <a:rPr lang="zh-CN" altLang="en-US" dirty="0" smtClean="0"/>
              <a:t>慨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伦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骜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概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24100" y="1785926"/>
            <a:ext cx="1285884" cy="714380"/>
          </a:xfrm>
        </p:spPr>
        <p:txBody>
          <a:bodyPr/>
          <a:lstStyle/>
          <a:p>
            <a:pPr indent="0"/>
            <a:r>
              <a:rPr lang="zh-CN" altLang="en-US" dirty="0" smtClean="0"/>
              <a:t>沦落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381620" y="1785926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累赘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71768" y="2428868"/>
            <a:ext cx="109534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伦理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381620" y="2428868"/>
            <a:ext cx="1143008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桀骜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096264" y="1785926"/>
            <a:ext cx="150019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024826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用合适的关联词语填空。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我看了信</a:t>
            </a:r>
            <a:r>
              <a:rPr lang="en-US" dirty="0" smtClean="0"/>
              <a:t>,</a:t>
            </a:r>
            <a:r>
              <a:rPr lang="zh-CN" altLang="en-US" dirty="0" smtClean="0"/>
              <a:t>也很悲伤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为自己的颠沛流离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想到十年来的社会现象</a:t>
            </a:r>
            <a:r>
              <a:rPr lang="en-US" dirty="0" smtClean="0"/>
              <a:t>,</a:t>
            </a:r>
            <a:r>
              <a:rPr lang="zh-CN" altLang="en-US" dirty="0" smtClean="0"/>
              <a:t>像叶圣陶先生这样的人竟越来越少了。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在我认识的一些前辈和同辈里</a:t>
            </a:r>
            <a:r>
              <a:rPr lang="en-US" dirty="0" smtClean="0"/>
              <a:t>,</a:t>
            </a:r>
            <a:r>
              <a:rPr lang="zh-CN" altLang="en-US" dirty="0" smtClean="0"/>
              <a:t>重视语文</a:t>
            </a:r>
            <a:r>
              <a:rPr lang="en-US" dirty="0" smtClean="0"/>
              <a:t>,</a:t>
            </a:r>
            <a:r>
              <a:rPr lang="zh-CN" altLang="en-US" dirty="0" smtClean="0"/>
              <a:t>努力求完美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dirty="0" smtClean="0"/>
              <a:t>以身作则</a:t>
            </a:r>
            <a:r>
              <a:rPr lang="en-US" dirty="0" smtClean="0"/>
              <a:t>,</a:t>
            </a:r>
            <a:r>
              <a:rPr lang="zh-CN" altLang="en-US" dirty="0" smtClean="0"/>
              <a:t>鞠躬尽瘁</a:t>
            </a:r>
            <a:r>
              <a:rPr lang="en-US" dirty="0" smtClean="0"/>
              <a:t>,</a:t>
            </a:r>
            <a:r>
              <a:rPr lang="zh-CN" altLang="en-US" dirty="0" smtClean="0"/>
              <a:t>叶圣陶先生应该说是第一位。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商讨的结果</a:t>
            </a:r>
            <a:r>
              <a:rPr lang="en-US" dirty="0" smtClean="0"/>
              <a:t>,</a:t>
            </a:r>
            <a:r>
              <a:rPr lang="zh-CN" altLang="en-US" dirty="0" smtClean="0"/>
              <a:t>定为</a:t>
            </a:r>
            <a:r>
              <a:rPr lang="en-US" dirty="0" smtClean="0"/>
              <a:t>“</a:t>
            </a:r>
            <a:r>
              <a:rPr lang="zh-CN" altLang="en-US" dirty="0" smtClean="0"/>
              <a:t>行动</a:t>
            </a:r>
            <a:r>
              <a:rPr lang="en-US" dirty="0" smtClean="0"/>
              <a:t>”</a:t>
            </a:r>
            <a:r>
              <a:rPr lang="zh-CN" altLang="en-US" dirty="0" smtClean="0"/>
              <a:t>义用</a:t>
            </a:r>
            <a:r>
              <a:rPr lang="en-US" dirty="0" smtClean="0"/>
              <a:t>“</a:t>
            </a:r>
            <a:r>
              <a:rPr lang="zh-CN" altLang="en-US" dirty="0" smtClean="0"/>
              <a:t>做</a:t>
            </a:r>
            <a:r>
              <a:rPr lang="en-US" dirty="0" smtClean="0"/>
              <a:t>”,“</a:t>
            </a:r>
            <a:r>
              <a:rPr lang="zh-CN" altLang="en-US" dirty="0" smtClean="0"/>
              <a:t>充当</a:t>
            </a:r>
            <a:r>
              <a:rPr lang="en-US" dirty="0" smtClean="0"/>
              <a:t>”</a:t>
            </a:r>
            <a:r>
              <a:rPr lang="zh-CN" altLang="en-US" dirty="0" smtClean="0"/>
              <a:t>义用</a:t>
            </a:r>
            <a:r>
              <a:rPr lang="en-US" dirty="0" smtClean="0"/>
              <a:t>“</a:t>
            </a:r>
            <a:r>
              <a:rPr lang="zh-CN" altLang="en-US" dirty="0" smtClean="0"/>
              <a:t>作</a:t>
            </a:r>
            <a:r>
              <a:rPr lang="en-US" dirty="0" smtClean="0"/>
              <a:t>”,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一些历史悠久的</a:t>
            </a:r>
            <a:r>
              <a:rPr lang="en-US" dirty="0" smtClean="0"/>
              <a:t>,</a:t>
            </a:r>
            <a:r>
              <a:rPr lang="zh-CN" altLang="en-US" dirty="0" smtClean="0"/>
              <a:t>如作文、自作自受之类仍旧贯。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10239404" y="3000372"/>
            <a:ext cx="92869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并且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1095340" y="4929198"/>
            <a:ext cx="1214446" cy="5715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238744" y="1785926"/>
            <a:ext cx="1071570" cy="50006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9382148" y="1785926"/>
            <a:ext cx="1071570" cy="50006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4" grpId="0" build="p"/>
      <p:bldP spid="17" grpId="0" build="p"/>
      <p:bldP spid="20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文章第</a:t>
            </a:r>
            <a:r>
              <a:rPr lang="en-US" dirty="0" smtClean="0"/>
              <a:t>2</a:t>
            </a:r>
            <a:r>
              <a:rPr lang="zh-CN" altLang="en-US" dirty="0" smtClean="0"/>
              <a:t>段写了什么内容</a:t>
            </a:r>
            <a:r>
              <a:rPr lang="en-US" dirty="0" smtClean="0"/>
              <a:t>?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429948" cy="642942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段运用一些名言来概述叶圣陶先生为人师表的高尚品德。有着总领全文的作用。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品味用语之精妙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请你朗读并品析第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作者说</a:t>
            </a:r>
            <a:r>
              <a:rPr lang="en-US" dirty="0" smtClean="0"/>
              <a:t>“</a:t>
            </a:r>
            <a:r>
              <a:rPr lang="zh-CN" altLang="en-US" dirty="0" smtClean="0"/>
              <a:t>心里立即罩上双层的悲哀</a:t>
            </a:r>
            <a:r>
              <a:rPr lang="en-US" dirty="0" smtClean="0"/>
              <a:t>”,</a:t>
            </a:r>
            <a:r>
              <a:rPr lang="zh-CN" altLang="en-US" dirty="0" smtClean="0"/>
              <a:t>这</a:t>
            </a:r>
            <a:r>
              <a:rPr lang="en-US" dirty="0" smtClean="0"/>
              <a:t>“</a:t>
            </a:r>
            <a:r>
              <a:rPr lang="zh-CN" altLang="en-US" dirty="0" smtClean="0"/>
              <a:t>双层的悲哀</a:t>
            </a:r>
            <a:r>
              <a:rPr lang="en-US" dirty="0" smtClean="0"/>
              <a:t>”</a:t>
            </a:r>
            <a:r>
              <a:rPr lang="zh-CN" altLang="en-US" dirty="0" smtClean="0"/>
              <a:t>的含意是什么</a:t>
            </a:r>
            <a:r>
              <a:rPr lang="en-US" dirty="0" smtClean="0"/>
              <a:t>?</a:t>
            </a:r>
            <a:r>
              <a:rPr lang="zh-CN" altLang="en-US" dirty="0" smtClean="0"/>
              <a:t>你还可以读出哪些深层意味</a:t>
            </a:r>
            <a:r>
              <a:rPr lang="en-US" dirty="0" smtClean="0"/>
              <a:t>?</a:t>
            </a:r>
            <a:r>
              <a:rPr lang="zh-CN" altLang="en-US" dirty="0" smtClean="0"/>
              <a:t>文中还有类似的含意丰富的语句</a:t>
            </a:r>
            <a:r>
              <a:rPr lang="en-US" dirty="0" smtClean="0"/>
              <a:t>,</a:t>
            </a:r>
            <a:r>
              <a:rPr lang="zh-CN" altLang="en-US" dirty="0" smtClean="0"/>
              <a:t>也找出来品析。</a:t>
            </a:r>
          </a:p>
          <a:p>
            <a:r>
              <a:rPr lang="zh-CN" altLang="en-US" dirty="0" smtClean="0"/>
              <a:t>在品析句子时</a:t>
            </a:r>
            <a:r>
              <a:rPr lang="en-US" dirty="0" smtClean="0"/>
              <a:t>,</a:t>
            </a:r>
            <a:r>
              <a:rPr lang="zh-CN" altLang="en-US" dirty="0" smtClean="0"/>
              <a:t>一定要学会深入词语</a:t>
            </a:r>
            <a:r>
              <a:rPr lang="en-US" dirty="0" smtClean="0"/>
              <a:t>,</a:t>
            </a:r>
            <a:r>
              <a:rPr lang="zh-CN" altLang="en-US" dirty="0" smtClean="0"/>
              <a:t>抓住一些有表现力的词语</a:t>
            </a:r>
            <a:r>
              <a:rPr lang="en-US" dirty="0" smtClean="0"/>
              <a:t>,</a:t>
            </a:r>
            <a:r>
              <a:rPr lang="zh-CN" altLang="en-US" dirty="0" smtClean="0"/>
              <a:t>深入思考其意义。可以试着多问几个</a:t>
            </a:r>
            <a:r>
              <a:rPr lang="en-US" dirty="0" smtClean="0"/>
              <a:t>“</a:t>
            </a:r>
            <a:r>
              <a:rPr lang="zh-CN" altLang="en-US" dirty="0" smtClean="0"/>
              <a:t>为什么</a:t>
            </a:r>
            <a:r>
              <a:rPr lang="en-US" dirty="0" smtClean="0"/>
              <a:t>”:</a:t>
            </a:r>
            <a:r>
              <a:rPr lang="zh-CN" altLang="en-US" dirty="0" smtClean="0"/>
              <a:t>为什么用这个词</a:t>
            </a:r>
            <a:r>
              <a:rPr lang="en-US" dirty="0" smtClean="0"/>
              <a:t>?</a:t>
            </a:r>
            <a:r>
              <a:rPr lang="zh-CN" altLang="en-US" dirty="0" smtClean="0"/>
              <a:t>为什么不用其他的词</a:t>
            </a:r>
            <a:r>
              <a:rPr lang="en-US" dirty="0" smtClean="0"/>
              <a:t>?</a:t>
            </a:r>
            <a:r>
              <a:rPr lang="zh-CN" altLang="en-US" dirty="0" smtClean="0"/>
              <a:t>在思考受阻时</a:t>
            </a:r>
            <a:r>
              <a:rPr lang="en-US" dirty="0" smtClean="0"/>
              <a:t>,</a:t>
            </a:r>
            <a:r>
              <a:rPr lang="zh-CN" altLang="en-US" dirty="0" smtClean="0"/>
              <a:t>要反复地读</a:t>
            </a:r>
            <a:r>
              <a:rPr lang="en-US" dirty="0" smtClean="0"/>
              <a:t>,</a:t>
            </a:r>
            <a:r>
              <a:rPr lang="zh-CN" altLang="en-US" dirty="0" smtClean="0"/>
              <a:t>从词的本来意义出发</a:t>
            </a:r>
            <a:r>
              <a:rPr lang="en-US" dirty="0" smtClean="0"/>
              <a:t>,</a:t>
            </a:r>
            <a:r>
              <a:rPr lang="zh-CN" altLang="en-US" dirty="0" smtClean="0"/>
              <a:t>再还原到语境中。相信你会读出其中的深意的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2640</TotalTime>
  <Words>1783</Words>
  <Application>Microsoft Office PowerPoint</Application>
  <PresentationFormat>自定义</PresentationFormat>
  <Paragraphs>89</Paragraphs>
  <Slides>22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614</cp:revision>
  <dcterms:created xsi:type="dcterms:W3CDTF">2017-02-11T06:33:00Z</dcterms:created>
  <dcterms:modified xsi:type="dcterms:W3CDTF">2019-12-13T07:40:37Z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