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5"/>
  </p:notesMasterIdLst>
  <p:handoutMasterIdLst>
    <p:handoutMasterId r:id="rId26"/>
  </p:handoutMasterIdLst>
  <p:sldIdLst>
    <p:sldId id="371" r:id="rId3"/>
    <p:sldId id="429" r:id="rId4"/>
    <p:sldId id="444" r:id="rId5"/>
    <p:sldId id="428" r:id="rId6"/>
    <p:sldId id="445" r:id="rId7"/>
    <p:sldId id="517" r:id="rId8"/>
    <p:sldId id="539" r:id="rId9"/>
    <p:sldId id="523" r:id="rId10"/>
    <p:sldId id="540" r:id="rId11"/>
    <p:sldId id="397" r:id="rId12"/>
    <p:sldId id="541" r:id="rId13"/>
    <p:sldId id="525" r:id="rId14"/>
    <p:sldId id="511" r:id="rId15"/>
    <p:sldId id="526" r:id="rId16"/>
    <p:sldId id="527" r:id="rId17"/>
    <p:sldId id="542" r:id="rId18"/>
    <p:sldId id="512" r:id="rId19"/>
    <p:sldId id="530" r:id="rId20"/>
    <p:sldId id="500" r:id="rId21"/>
    <p:sldId id="501" r:id="rId22"/>
    <p:sldId id="476" r:id="rId23"/>
    <p:sldId id="395" r:id="rId24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088" autoAdjust="0"/>
    <p:restoredTop sz="97536" autoAdjust="0"/>
  </p:normalViewPr>
  <p:slideViewPr>
    <p:cSldViewPr>
      <p:cViewPr>
        <p:scale>
          <a:sx n="40" d="100"/>
          <a:sy n="40" d="100"/>
        </p:scale>
        <p:origin x="-276" y="-492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="" xmlns:a16="http://schemas.microsoft.com/office/drawing/2014/main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="" xmlns:a16="http://schemas.microsoft.com/office/drawing/2014/main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="" xmlns:a16="http://schemas.microsoft.com/office/drawing/2014/main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="" xmlns:a16="http://schemas.microsoft.com/office/drawing/2014/main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第五单元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="" xmlns:a16="http://schemas.microsoft.com/office/drawing/2014/main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zh-CN" altLang="en-US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写作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="" xmlns:a16="http://schemas.microsoft.com/office/drawing/2014/main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七年级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10116" y="4000504"/>
            <a:ext cx="34163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/>
              <a:t>写作　文从字顺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3524232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7" name="第5单元.eps" descr="id:21474995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166778" y="1571612"/>
            <a:ext cx="10001320" cy="17791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309522" y="1643050"/>
            <a:ext cx="11596726" cy="4357718"/>
          </a:xfrm>
        </p:spPr>
        <p:txBody>
          <a:bodyPr/>
          <a:lstStyle/>
          <a:p>
            <a:r>
              <a:rPr lang="zh-CN" altLang="en-US" dirty="0" smtClean="0"/>
              <a:t>一、活动</a:t>
            </a:r>
            <a:r>
              <a:rPr lang="en-US" dirty="0" smtClean="0"/>
              <a:t>:</a:t>
            </a:r>
            <a:r>
              <a:rPr lang="zh-CN" altLang="en-US" dirty="0" smtClean="0"/>
              <a:t>读故事</a:t>
            </a:r>
            <a:r>
              <a:rPr lang="en-US" dirty="0" smtClean="0"/>
              <a:t>,</a:t>
            </a:r>
            <a:r>
              <a:rPr lang="zh-CN" altLang="en-US" dirty="0" smtClean="0"/>
              <a:t>悟哲理。</a:t>
            </a:r>
          </a:p>
          <a:p>
            <a:r>
              <a:rPr lang="zh-CN" altLang="en-US" dirty="0" smtClean="0"/>
              <a:t>王安石一日偶得佳句</a:t>
            </a:r>
            <a:r>
              <a:rPr lang="en-US" dirty="0" smtClean="0"/>
              <a:t>:</a:t>
            </a:r>
            <a:r>
              <a:rPr lang="zh-CN" altLang="en-US" dirty="0" smtClean="0"/>
              <a:t>春风又到江南岸</a:t>
            </a:r>
            <a:r>
              <a:rPr lang="en-US" dirty="0" smtClean="0"/>
              <a:t>,</a:t>
            </a:r>
            <a:r>
              <a:rPr lang="zh-CN" altLang="en-US" dirty="0" smtClean="0"/>
              <a:t>明月何时照我还</a:t>
            </a:r>
            <a:r>
              <a:rPr lang="en-US" dirty="0" smtClean="0"/>
              <a:t>?</a:t>
            </a:r>
            <a:r>
              <a:rPr lang="zh-CN" altLang="en-US" dirty="0" smtClean="0"/>
              <a:t>他非常高兴</a:t>
            </a:r>
            <a:r>
              <a:rPr lang="en-US" dirty="0" smtClean="0"/>
              <a:t>,</a:t>
            </a:r>
            <a:r>
              <a:rPr lang="zh-CN" altLang="en-US" dirty="0" smtClean="0"/>
              <a:t>然而冷静之后</a:t>
            </a:r>
            <a:r>
              <a:rPr lang="en-US" dirty="0" smtClean="0"/>
              <a:t>,</a:t>
            </a:r>
            <a:r>
              <a:rPr lang="zh-CN" altLang="en-US" dirty="0" smtClean="0"/>
              <a:t>王安石又觉得此诗虽然可以</a:t>
            </a:r>
            <a:r>
              <a:rPr lang="en-US" dirty="0" smtClean="0"/>
              <a:t>,</a:t>
            </a:r>
            <a:r>
              <a:rPr lang="zh-CN" altLang="en-US" dirty="0" smtClean="0"/>
              <a:t>但句子比较平淡</a:t>
            </a:r>
            <a:r>
              <a:rPr lang="en-US" dirty="0" smtClean="0"/>
              <a:t>,</a:t>
            </a:r>
            <a:r>
              <a:rPr lang="zh-CN" altLang="en-US" dirty="0" smtClean="0"/>
              <a:t>诗味不浓</a:t>
            </a:r>
            <a:r>
              <a:rPr lang="en-US" dirty="0" smtClean="0"/>
              <a:t>,</a:t>
            </a:r>
            <a:r>
              <a:rPr lang="zh-CN" altLang="en-US" dirty="0" smtClean="0"/>
              <a:t>缺少画龙点睛之感。尤其是第三句那个</a:t>
            </a:r>
            <a:r>
              <a:rPr lang="en-US" dirty="0" smtClean="0"/>
              <a:t>“</a:t>
            </a:r>
            <a:r>
              <a:rPr lang="zh-CN" altLang="en-US" dirty="0" smtClean="0"/>
              <a:t>到</a:t>
            </a:r>
            <a:r>
              <a:rPr lang="en-US" dirty="0" smtClean="0"/>
              <a:t>”</a:t>
            </a:r>
            <a:r>
              <a:rPr lang="zh-CN" altLang="en-US" dirty="0" smtClean="0"/>
              <a:t>字</a:t>
            </a:r>
            <a:r>
              <a:rPr lang="en-US" dirty="0" smtClean="0"/>
              <a:t>,</a:t>
            </a:r>
            <a:r>
              <a:rPr lang="zh-CN" altLang="en-US" dirty="0" smtClean="0"/>
              <a:t>怎么看都觉得不合适</a:t>
            </a:r>
            <a:r>
              <a:rPr lang="en-US" dirty="0" smtClean="0"/>
              <a:t>,</a:t>
            </a:r>
            <a:r>
              <a:rPr lang="zh-CN" altLang="en-US" dirty="0" smtClean="0"/>
              <a:t>于是他又想了</a:t>
            </a:r>
            <a:r>
              <a:rPr lang="en-US" dirty="0" smtClean="0"/>
              <a:t>“</a:t>
            </a:r>
            <a:r>
              <a:rPr lang="zh-CN" altLang="en-US" dirty="0" smtClean="0"/>
              <a:t>过</a:t>
            </a:r>
            <a:r>
              <a:rPr lang="en-US" dirty="0" smtClean="0"/>
              <a:t>”</a:t>
            </a:r>
            <a:r>
              <a:rPr lang="zh-CN" altLang="en-US" dirty="0" smtClean="0"/>
              <a:t>字</a:t>
            </a:r>
            <a:r>
              <a:rPr lang="en-US" dirty="0" smtClean="0"/>
              <a:t>,“</a:t>
            </a:r>
            <a:r>
              <a:rPr lang="zh-CN" altLang="en-US" dirty="0" smtClean="0"/>
              <a:t>春风又过江南岸</a:t>
            </a:r>
            <a:r>
              <a:rPr lang="en-US" dirty="0" smtClean="0"/>
              <a:t>”,</a:t>
            </a:r>
            <a:r>
              <a:rPr lang="zh-CN" altLang="en-US" dirty="0" smtClean="0"/>
              <a:t>也觉不妥。后来绞尽脑汁</a:t>
            </a:r>
            <a:r>
              <a:rPr lang="en-US" dirty="0" smtClean="0"/>
              <a:t>,</a:t>
            </a:r>
            <a:r>
              <a:rPr lang="zh-CN" altLang="en-US" dirty="0" smtClean="0"/>
              <a:t>搜肠刮肚</a:t>
            </a:r>
            <a:r>
              <a:rPr lang="en-US" dirty="0" smtClean="0"/>
              <a:t>,</a:t>
            </a:r>
            <a:r>
              <a:rPr lang="zh-CN" altLang="en-US" dirty="0" smtClean="0"/>
              <a:t>冥思苦想</a:t>
            </a:r>
            <a:r>
              <a:rPr lang="en-US" dirty="0" smtClean="0"/>
              <a:t>,</a:t>
            </a:r>
            <a:r>
              <a:rPr lang="zh-CN" altLang="en-US" dirty="0" smtClean="0"/>
              <a:t>一连用了</a:t>
            </a:r>
            <a:r>
              <a:rPr lang="en-US" dirty="0" smtClean="0"/>
              <a:t>“</a:t>
            </a:r>
            <a:r>
              <a:rPr lang="zh-CN" altLang="en-US" dirty="0" smtClean="0"/>
              <a:t>临</a:t>
            </a:r>
            <a:r>
              <a:rPr lang="en-US" dirty="0" smtClean="0"/>
              <a:t>”“</a:t>
            </a:r>
            <a:r>
              <a:rPr lang="zh-CN" altLang="en-US" dirty="0" smtClean="0"/>
              <a:t>度</a:t>
            </a:r>
            <a:r>
              <a:rPr lang="en-US" dirty="0" smtClean="0"/>
              <a:t>”“</a:t>
            </a:r>
            <a:r>
              <a:rPr lang="zh-CN" altLang="en-US" dirty="0" smtClean="0"/>
              <a:t>来</a:t>
            </a:r>
            <a:r>
              <a:rPr lang="en-US" dirty="0" smtClean="0"/>
              <a:t>”“</a:t>
            </a:r>
            <a:r>
              <a:rPr lang="zh-CN" altLang="en-US" dirty="0" smtClean="0"/>
              <a:t>吹</a:t>
            </a:r>
            <a:r>
              <a:rPr lang="en-US" dirty="0" smtClean="0"/>
              <a:t>”“</a:t>
            </a:r>
            <a:r>
              <a:rPr lang="zh-CN" altLang="en-US" dirty="0" smtClean="0"/>
              <a:t>遍</a:t>
            </a:r>
            <a:r>
              <a:rPr lang="en-US" dirty="0" smtClean="0"/>
              <a:t>”</a:t>
            </a:r>
            <a:r>
              <a:rPr lang="zh-CN" altLang="en-US" dirty="0" smtClean="0"/>
              <a:t>等十几个字</a:t>
            </a:r>
            <a:r>
              <a:rPr lang="en-US" dirty="0" smtClean="0"/>
              <a:t>,</a:t>
            </a:r>
            <a:r>
              <a:rPr lang="zh-CN" altLang="en-US" dirty="0" smtClean="0"/>
              <a:t>都觉得不好</a:t>
            </a:r>
            <a:r>
              <a:rPr lang="en-US" dirty="0" smtClean="0"/>
              <a:t>,</a:t>
            </a:r>
            <a:r>
              <a:rPr lang="zh-CN" altLang="en-US" dirty="0" smtClean="0"/>
              <a:t>一时江郎才尽</a:t>
            </a:r>
            <a:r>
              <a:rPr lang="en-US" dirty="0" smtClean="0"/>
              <a:t>,</a:t>
            </a:r>
            <a:r>
              <a:rPr lang="zh-CN" altLang="en-US" dirty="0" smtClean="0"/>
              <a:t>一连三天寝食难安</a:t>
            </a:r>
            <a:r>
              <a:rPr lang="en-US" dirty="0" smtClean="0"/>
              <a:t>,</a:t>
            </a:r>
            <a:r>
              <a:rPr lang="zh-CN" altLang="en-US" dirty="0" smtClean="0"/>
              <a:t>茶饭不思。</a:t>
            </a:r>
          </a:p>
          <a:p>
            <a:r>
              <a:rPr lang="en-US" dirty="0" smtClean="0"/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7697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071546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忽一日</a:t>
            </a:r>
            <a:r>
              <a:rPr lang="en-US" dirty="0" smtClean="0"/>
              <a:t>,</a:t>
            </a:r>
            <a:r>
              <a:rPr lang="zh-CN" altLang="en-US" dirty="0" smtClean="0"/>
              <a:t>家丁来报</a:t>
            </a:r>
            <a:r>
              <a:rPr lang="en-US" dirty="0" smtClean="0"/>
              <a:t>,“</a:t>
            </a:r>
            <a:r>
              <a:rPr lang="zh-CN" altLang="en-US" dirty="0" smtClean="0"/>
              <a:t>家乡来人</a:t>
            </a:r>
            <a:r>
              <a:rPr lang="en-US" dirty="0" smtClean="0"/>
              <a:t>,</a:t>
            </a:r>
            <a:r>
              <a:rPr lang="zh-CN" altLang="en-US" dirty="0" smtClean="0"/>
              <a:t>并送来两坛好酒</a:t>
            </a:r>
            <a:r>
              <a:rPr lang="en-US" dirty="0" smtClean="0"/>
              <a:t>”</a:t>
            </a:r>
            <a:r>
              <a:rPr lang="zh-CN" altLang="en-US" dirty="0" smtClean="0"/>
              <a:t>。王安石非常高兴</a:t>
            </a:r>
            <a:r>
              <a:rPr lang="en-US" dirty="0" smtClean="0"/>
              <a:t>,</a:t>
            </a:r>
            <a:r>
              <a:rPr lang="zh-CN" altLang="en-US" dirty="0" smtClean="0"/>
              <a:t>遂命人打开酒盖</a:t>
            </a:r>
            <a:r>
              <a:rPr lang="en-US" dirty="0" smtClean="0"/>
              <a:t>,</a:t>
            </a:r>
            <a:r>
              <a:rPr lang="zh-CN" altLang="en-US" dirty="0" smtClean="0"/>
              <a:t>只觉一股异香扑鼻、香气诱人</a:t>
            </a:r>
            <a:r>
              <a:rPr lang="en-US" dirty="0" smtClean="0"/>
              <a:t>,</a:t>
            </a:r>
            <a:r>
              <a:rPr lang="zh-CN" altLang="en-US" dirty="0" smtClean="0"/>
              <a:t>不觉舌根翻动</a:t>
            </a:r>
            <a:r>
              <a:rPr lang="en-US" dirty="0" smtClean="0"/>
              <a:t>,</a:t>
            </a:r>
            <a:r>
              <a:rPr lang="zh-CN" altLang="en-US" dirty="0" smtClean="0"/>
              <a:t>口水上溢</a:t>
            </a:r>
            <a:r>
              <a:rPr lang="en-US" dirty="0" smtClean="0"/>
              <a:t>,</a:t>
            </a:r>
            <a:r>
              <a:rPr lang="zh-CN" altLang="en-US" dirty="0" smtClean="0"/>
              <a:t>忍不住喝了一口</a:t>
            </a:r>
            <a:r>
              <a:rPr lang="en-US" dirty="0" smtClean="0"/>
              <a:t>,</a:t>
            </a:r>
            <a:r>
              <a:rPr lang="zh-CN" altLang="en-US" dirty="0" smtClean="0"/>
              <a:t>顿觉一股醇香入口</a:t>
            </a:r>
            <a:r>
              <a:rPr lang="en-US" dirty="0" smtClean="0"/>
              <a:t>,</a:t>
            </a:r>
            <a:r>
              <a:rPr lang="zh-CN" altLang="en-US" dirty="0" smtClean="0"/>
              <a:t>沁人心脾</a:t>
            </a:r>
            <a:r>
              <a:rPr lang="en-US" dirty="0" smtClean="0"/>
              <a:t>,</a:t>
            </a:r>
            <a:r>
              <a:rPr lang="zh-CN" altLang="en-US" dirty="0" smtClean="0"/>
              <a:t>继而精神焕发</a:t>
            </a:r>
            <a:r>
              <a:rPr lang="en-US" dirty="0" smtClean="0"/>
              <a:t>,</a:t>
            </a:r>
            <a:r>
              <a:rPr lang="zh-CN" altLang="en-US" dirty="0" smtClean="0"/>
              <a:t>心旷神怡</a:t>
            </a:r>
            <a:r>
              <a:rPr lang="en-US" dirty="0" smtClean="0"/>
              <a:t>,</a:t>
            </a:r>
            <a:r>
              <a:rPr lang="zh-CN" altLang="en-US" dirty="0" smtClean="0"/>
              <a:t>满脸红光。不觉大喜</a:t>
            </a:r>
            <a:r>
              <a:rPr lang="en-US" dirty="0" smtClean="0"/>
              <a:t>,</a:t>
            </a:r>
            <a:r>
              <a:rPr lang="zh-CN" altLang="en-US" dirty="0" smtClean="0"/>
              <a:t>又一连喝了几口</a:t>
            </a:r>
            <a:r>
              <a:rPr lang="en-US" dirty="0" smtClean="0"/>
              <a:t>,</a:t>
            </a:r>
            <a:r>
              <a:rPr lang="zh-CN" altLang="en-US" dirty="0" smtClean="0"/>
              <a:t>几天来的愁思苦结一扫而光。 忽然</a:t>
            </a:r>
            <a:r>
              <a:rPr lang="en-US" dirty="0" smtClean="0"/>
              <a:t>,</a:t>
            </a:r>
            <a:r>
              <a:rPr lang="zh-CN" altLang="en-US" dirty="0" smtClean="0"/>
              <a:t>王安石灵光一闪</a:t>
            </a:r>
            <a:r>
              <a:rPr lang="en-US" dirty="0" smtClean="0"/>
              <a:t>:</a:t>
            </a:r>
            <a:r>
              <a:rPr lang="zh-CN" altLang="en-US" dirty="0" smtClean="0"/>
              <a:t>酒香香气扑鼻</a:t>
            </a:r>
            <a:r>
              <a:rPr lang="en-US" dirty="0" smtClean="0"/>
              <a:t>,</a:t>
            </a:r>
            <a:r>
              <a:rPr lang="zh-CN" altLang="en-US" dirty="0" smtClean="0"/>
              <a:t>酒劲涌上全身</a:t>
            </a:r>
            <a:r>
              <a:rPr lang="en-US" dirty="0" smtClean="0"/>
              <a:t>,</a:t>
            </a:r>
            <a:r>
              <a:rPr lang="zh-CN" altLang="en-US" dirty="0" smtClean="0"/>
              <a:t>春风又到江南岸</a:t>
            </a:r>
            <a:r>
              <a:rPr lang="en-US" dirty="0" smtClean="0"/>
              <a:t>,</a:t>
            </a:r>
            <a:r>
              <a:rPr lang="zh-CN" altLang="en-US" dirty="0" smtClean="0"/>
              <a:t>万物复苏</a:t>
            </a:r>
            <a:r>
              <a:rPr lang="en-US" dirty="0" smtClean="0"/>
              <a:t>,</a:t>
            </a:r>
            <a:r>
              <a:rPr lang="zh-CN" altLang="en-US" dirty="0" smtClean="0"/>
              <a:t>江南不就绿了吗</a:t>
            </a:r>
            <a:r>
              <a:rPr lang="en-US" dirty="0" smtClean="0"/>
              <a:t>,</a:t>
            </a:r>
            <a:r>
              <a:rPr lang="zh-CN" altLang="en-US" dirty="0" smtClean="0"/>
              <a:t>对</a:t>
            </a:r>
            <a:r>
              <a:rPr lang="en-US" dirty="0" smtClean="0"/>
              <a:t>,</a:t>
            </a:r>
            <a:r>
              <a:rPr lang="zh-CN" altLang="en-US" dirty="0" smtClean="0"/>
              <a:t>春风又</a:t>
            </a:r>
            <a:r>
              <a:rPr lang="en-US" dirty="0" smtClean="0"/>
              <a:t>“</a:t>
            </a:r>
            <a:r>
              <a:rPr lang="zh-CN" altLang="en-US" dirty="0" smtClean="0"/>
              <a:t>绿</a:t>
            </a:r>
            <a:r>
              <a:rPr lang="en-US" dirty="0" smtClean="0"/>
              <a:t>”</a:t>
            </a:r>
            <a:r>
              <a:rPr lang="zh-CN" altLang="en-US" dirty="0" smtClean="0"/>
              <a:t>江南岸。就这样</a:t>
            </a:r>
            <a:r>
              <a:rPr lang="en-US" dirty="0" smtClean="0"/>
              <a:t>,</a:t>
            </a:r>
            <a:r>
              <a:rPr lang="zh-CN" altLang="en-US" dirty="0" smtClean="0"/>
              <a:t>王安石酒后诗兴大发</a:t>
            </a:r>
            <a:r>
              <a:rPr lang="en-US" dirty="0" smtClean="0"/>
              <a:t>,</a:t>
            </a:r>
            <a:r>
              <a:rPr lang="zh-CN" altLang="en-US" dirty="0" smtClean="0"/>
              <a:t>用一个</a:t>
            </a:r>
            <a:r>
              <a:rPr lang="en-US" dirty="0" smtClean="0"/>
              <a:t>“</a:t>
            </a:r>
            <a:r>
              <a:rPr lang="zh-CN" altLang="en-US" dirty="0" smtClean="0"/>
              <a:t>绿</a:t>
            </a:r>
            <a:r>
              <a:rPr lang="en-US" dirty="0" smtClean="0"/>
              <a:t>”</a:t>
            </a:r>
            <a:r>
              <a:rPr lang="zh-CN" altLang="en-US" dirty="0" smtClean="0"/>
              <a:t>字</a:t>
            </a:r>
            <a:r>
              <a:rPr lang="en-US" dirty="0" smtClean="0"/>
              <a:t>,</a:t>
            </a:r>
            <a:r>
              <a:rPr lang="zh-CN" altLang="en-US" dirty="0" smtClean="0"/>
              <a:t>把江南生气勃勃、春意盎然的大好景色写</a:t>
            </a:r>
            <a:r>
              <a:rPr lang="en-US" dirty="0" smtClean="0"/>
              <a:t>“</a:t>
            </a:r>
            <a:r>
              <a:rPr lang="zh-CN" altLang="en-US" dirty="0" smtClean="0"/>
              <a:t>活</a:t>
            </a:r>
            <a:r>
              <a:rPr lang="en-US" dirty="0" smtClean="0"/>
              <a:t>”</a:t>
            </a:r>
            <a:r>
              <a:rPr lang="zh-CN" altLang="en-US" dirty="0" smtClean="0"/>
              <a:t>了</a:t>
            </a:r>
            <a:r>
              <a:rPr lang="en-US" dirty="0" smtClean="0"/>
              <a:t>,</a:t>
            </a:r>
            <a:r>
              <a:rPr lang="zh-CN" altLang="en-US" dirty="0" smtClean="0"/>
              <a:t>一时传遍大江南北</a:t>
            </a:r>
            <a:r>
              <a:rPr lang="en-US" dirty="0" smtClean="0"/>
              <a:t>,</a:t>
            </a:r>
            <a:r>
              <a:rPr lang="zh-CN" altLang="en-US" dirty="0" smtClean="0"/>
              <a:t>成为千古佳作。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读完故事</a:t>
            </a:r>
            <a:r>
              <a:rPr lang="en-US" dirty="0" smtClean="0"/>
              <a:t>,</a:t>
            </a:r>
            <a:r>
              <a:rPr lang="zh-CN" altLang="en-US" dirty="0" smtClean="0"/>
              <a:t>说说你从中悟出的哲理。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1142984"/>
            <a:ext cx="11453850" cy="857256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我们在写作时</a:t>
            </a:r>
            <a:r>
              <a:rPr lang="en-US" dirty="0" smtClean="0"/>
              <a:t>,</a:t>
            </a:r>
            <a:r>
              <a:rPr lang="zh-CN" altLang="en-US" dirty="0" smtClean="0"/>
              <a:t>要养成讲究用词的好习惯。好文章不是写出来的</a:t>
            </a:r>
            <a:r>
              <a:rPr lang="en-US" dirty="0" smtClean="0"/>
              <a:t>,</a:t>
            </a:r>
            <a:r>
              <a:rPr lang="zh-CN" altLang="en-US" dirty="0" smtClean="0"/>
              <a:t>而是改出来的。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写作文时如何才能做到</a:t>
            </a:r>
            <a:r>
              <a:rPr lang="en-US" dirty="0" smtClean="0"/>
              <a:t>“</a:t>
            </a:r>
            <a:r>
              <a:rPr lang="zh-CN" altLang="en-US" dirty="0" smtClean="0"/>
              <a:t>文从字顺</a:t>
            </a:r>
            <a:r>
              <a:rPr lang="en-US" dirty="0" smtClean="0"/>
              <a:t>”</a:t>
            </a:r>
            <a:r>
              <a:rPr lang="zh-CN" altLang="en-US" dirty="0" smtClean="0"/>
              <a:t>呢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1142984"/>
            <a:ext cx="11453850" cy="857256"/>
          </a:xfrm>
        </p:spPr>
        <p:txBody>
          <a:bodyPr/>
          <a:lstStyle/>
          <a:p>
            <a:pPr algn="just">
              <a:lnSpc>
                <a:spcPct val="130000"/>
              </a:lnSpc>
            </a:pPr>
            <a:r>
              <a:rPr lang="zh-CN" altLang="en-US" dirty="0" smtClean="0"/>
              <a:t>首先</a:t>
            </a:r>
            <a:r>
              <a:rPr lang="en-US" dirty="0" smtClean="0"/>
              <a:t>,</a:t>
            </a:r>
            <a:r>
              <a:rPr lang="zh-CN" altLang="en-US" dirty="0" smtClean="0"/>
              <a:t>要培养自己良好的语感。语感</a:t>
            </a:r>
            <a:r>
              <a:rPr lang="en-US" dirty="0" smtClean="0"/>
              <a:t>,</a:t>
            </a:r>
            <a:r>
              <a:rPr lang="zh-CN" altLang="en-US" dirty="0" smtClean="0"/>
              <a:t>即人们对语言的一种敏锐的感觉。它包括语言的通顺感、连贯感、分寸感、韵律感等。这种</a:t>
            </a:r>
            <a:r>
              <a:rPr lang="en-US" dirty="0" smtClean="0"/>
              <a:t>“</a:t>
            </a:r>
            <a:r>
              <a:rPr lang="zh-CN" altLang="en-US" dirty="0" smtClean="0"/>
              <a:t>感觉</a:t>
            </a:r>
            <a:r>
              <a:rPr lang="en-US" dirty="0" smtClean="0"/>
              <a:t>”</a:t>
            </a:r>
            <a:r>
              <a:rPr lang="zh-CN" altLang="en-US" dirty="0" smtClean="0"/>
              <a:t>的形成</a:t>
            </a:r>
            <a:r>
              <a:rPr lang="en-US" dirty="0" smtClean="0"/>
              <a:t>,</a:t>
            </a:r>
            <a:r>
              <a:rPr lang="zh-CN" altLang="en-US" dirty="0" smtClean="0"/>
              <a:t>一是要平时养成多读书的习惯</a:t>
            </a:r>
            <a:r>
              <a:rPr lang="en-US" dirty="0" smtClean="0"/>
              <a:t>,</a:t>
            </a:r>
            <a:r>
              <a:rPr lang="zh-CN" altLang="en-US" dirty="0" smtClean="0"/>
              <a:t>对一些优秀的文章能熟读成诵</a:t>
            </a:r>
            <a:r>
              <a:rPr lang="en-US" dirty="0" smtClean="0"/>
              <a:t>;</a:t>
            </a:r>
            <a:r>
              <a:rPr lang="zh-CN" altLang="en-US" dirty="0" smtClean="0"/>
              <a:t>二是要</a:t>
            </a:r>
            <a:r>
              <a:rPr lang="en-US" dirty="0" smtClean="0"/>
              <a:t>“</a:t>
            </a:r>
            <a:r>
              <a:rPr lang="zh-CN" altLang="en-US" dirty="0" smtClean="0"/>
              <a:t>多听</a:t>
            </a:r>
            <a:r>
              <a:rPr lang="en-US" dirty="0" smtClean="0"/>
              <a:t>”,</a:t>
            </a:r>
            <a:r>
              <a:rPr lang="zh-CN" altLang="en-US" dirty="0" smtClean="0"/>
              <a:t>强化读的效果</a:t>
            </a:r>
            <a:r>
              <a:rPr lang="en-US" dirty="0" smtClean="0"/>
              <a:t>;</a:t>
            </a:r>
            <a:r>
              <a:rPr lang="zh-CN" altLang="en-US" dirty="0" smtClean="0"/>
              <a:t>三是要尽量丰富自己的词汇</a:t>
            </a:r>
            <a:r>
              <a:rPr lang="en-US" dirty="0" smtClean="0"/>
              <a:t>,</a:t>
            </a:r>
            <a:r>
              <a:rPr lang="zh-CN" altLang="en-US" dirty="0" smtClean="0"/>
              <a:t>确切掌握词语的含义</a:t>
            </a:r>
            <a:r>
              <a:rPr lang="en-US" dirty="0" smtClean="0"/>
              <a:t>,</a:t>
            </a:r>
            <a:r>
              <a:rPr lang="zh-CN" altLang="en-US" dirty="0" smtClean="0"/>
              <a:t>且懂语法。只要朝这个方向努力</a:t>
            </a:r>
            <a:r>
              <a:rPr lang="en-US" dirty="0" smtClean="0"/>
              <a:t>,</a:t>
            </a:r>
            <a:r>
              <a:rPr lang="zh-CN" altLang="en-US" dirty="0" smtClean="0"/>
              <a:t>做到文从字顺就不难。其次</a:t>
            </a:r>
            <a:r>
              <a:rPr lang="en-US" dirty="0" smtClean="0"/>
              <a:t>,</a:t>
            </a:r>
            <a:r>
              <a:rPr lang="zh-CN" altLang="en-US" dirty="0" smtClean="0"/>
              <a:t>要养成修改作文的习惯。作文写完后</a:t>
            </a:r>
            <a:r>
              <a:rPr lang="en-US" dirty="0" smtClean="0"/>
              <a:t>,</a:t>
            </a:r>
            <a:r>
              <a:rPr lang="zh-CN" altLang="en-US" dirty="0" smtClean="0"/>
              <a:t>先反复读几遍</a:t>
            </a:r>
            <a:r>
              <a:rPr lang="en-US" dirty="0" smtClean="0"/>
              <a:t>,</a:t>
            </a:r>
            <a:r>
              <a:rPr lang="zh-CN" altLang="en-US" dirty="0" smtClean="0"/>
              <a:t>在读的过程中检验通顺感、连贯感、分寸感、韵律感</a:t>
            </a:r>
            <a:r>
              <a:rPr lang="en-US" dirty="0" smtClean="0"/>
              <a:t>;</a:t>
            </a:r>
            <a:r>
              <a:rPr lang="zh-CN" altLang="en-US" dirty="0" smtClean="0"/>
              <a:t>然后分析词语的运用是否恰当</a:t>
            </a:r>
            <a:r>
              <a:rPr lang="en-US" dirty="0" smtClean="0"/>
              <a:t>,</a:t>
            </a:r>
            <a:r>
              <a:rPr lang="zh-CN" altLang="en-US" dirty="0" smtClean="0"/>
              <a:t>语言的组织形式是否合理</a:t>
            </a:r>
            <a:r>
              <a:rPr lang="en-US" dirty="0" smtClean="0"/>
              <a:t>,</a:t>
            </a:r>
            <a:r>
              <a:rPr lang="zh-CN" altLang="en-US" dirty="0" smtClean="0"/>
              <a:t>并进行针对性修改</a:t>
            </a:r>
            <a:r>
              <a:rPr lang="en-US" dirty="0" smtClean="0"/>
              <a:t>,</a:t>
            </a:r>
            <a:r>
              <a:rPr lang="zh-CN" altLang="en-US" dirty="0" smtClean="0"/>
              <a:t>使文章词句运用有分寸、讲逻辑。除此之外</a:t>
            </a:r>
            <a:r>
              <a:rPr lang="en-US" dirty="0" smtClean="0"/>
              <a:t>,</a:t>
            </a:r>
            <a:r>
              <a:rPr lang="zh-CN" altLang="en-US" dirty="0" smtClean="0"/>
              <a:t>还要注意标点的规范运用</a:t>
            </a:r>
            <a:r>
              <a:rPr lang="en-US" dirty="0" smtClean="0"/>
              <a:t>,</a:t>
            </a:r>
            <a:r>
              <a:rPr lang="zh-CN" altLang="en-US" dirty="0" smtClean="0"/>
              <a:t>使行款格式正确</a:t>
            </a:r>
            <a:r>
              <a:rPr lang="en-US" dirty="0" smtClean="0"/>
              <a:t>,</a:t>
            </a:r>
            <a:r>
              <a:rPr lang="zh-CN" altLang="en-US" dirty="0" smtClean="0"/>
              <a:t>不至于因此而影响意思的正确表达。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演练提升。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阅读下面的语段</a:t>
            </a:r>
            <a:r>
              <a:rPr lang="en-US" dirty="0" smtClean="0"/>
              <a:t>,</a:t>
            </a:r>
            <a:r>
              <a:rPr lang="zh-CN" altLang="en-US" dirty="0" smtClean="0"/>
              <a:t>按要求回答问题。</a:t>
            </a:r>
          </a:p>
          <a:p>
            <a:r>
              <a:rPr lang="zh-CN" altLang="en-US" dirty="0" smtClean="0"/>
              <a:t>在一个午后</a:t>
            </a:r>
            <a:r>
              <a:rPr lang="en-US" dirty="0" smtClean="0"/>
              <a:t>,</a:t>
            </a:r>
            <a:r>
              <a:rPr lang="zh-CN" altLang="en-US" dirty="0" smtClean="0"/>
              <a:t>或者是半夜</a:t>
            </a:r>
            <a:r>
              <a:rPr lang="en-US" dirty="0" smtClean="0"/>
              <a:t>,</a:t>
            </a:r>
            <a:r>
              <a:rPr lang="zh-CN" altLang="en-US" dirty="0" smtClean="0"/>
              <a:t>从遥远的地方滚过来一阵雷声。过了两天</a:t>
            </a:r>
            <a:r>
              <a:rPr lang="en-US" dirty="0" smtClean="0"/>
              <a:t>,</a:t>
            </a:r>
            <a:r>
              <a:rPr lang="zh-CN" altLang="en-US" dirty="0" smtClean="0"/>
              <a:t>雷声从湖面上踏浪而来。</a:t>
            </a:r>
            <a:r>
              <a:rPr lang="en-US" dirty="0" smtClean="0"/>
              <a:t>(                                             )</a:t>
            </a:r>
            <a:r>
              <a:rPr lang="zh-CN" altLang="en-US" dirty="0" smtClean="0"/>
              <a:t>嫩绿的柳树在风雷中伸展着柔软的肢体</a:t>
            </a:r>
            <a:r>
              <a:rPr lang="en-US" dirty="0" smtClean="0"/>
              <a:t>,</a:t>
            </a:r>
            <a:r>
              <a:rPr lang="zh-CN" altLang="en-US" dirty="0" smtClean="0"/>
              <a:t>以骄傲的姿态起舞。风儿摇晃着青梅的果子</a:t>
            </a:r>
            <a:r>
              <a:rPr lang="en-US" dirty="0" smtClean="0"/>
              <a:t>,</a:t>
            </a:r>
            <a:r>
              <a:rPr lang="zh-CN" altLang="en-US" dirty="0" smtClean="0"/>
              <a:t>丰满的桃子禁不住坠落到屋顶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429948" cy="1857388"/>
          </a:xfrm>
        </p:spPr>
        <p:txBody>
          <a:bodyPr/>
          <a:lstStyle/>
          <a:p>
            <a:r>
              <a:rPr lang="zh-CN" altLang="en-US" dirty="0" smtClean="0"/>
              <a:t>填入语段括号空缺处最恰当的一项是</a:t>
            </a:r>
            <a:r>
              <a:rPr lang="en-US" dirty="0" smtClean="0"/>
              <a:t>(        )</a:t>
            </a:r>
            <a:endParaRPr lang="zh-CN" altLang="en-US" dirty="0" smtClean="0"/>
          </a:p>
          <a:p>
            <a:r>
              <a:rPr lang="en-US" dirty="0" smtClean="0"/>
              <a:t>A.</a:t>
            </a:r>
            <a:r>
              <a:rPr lang="zh-CN" altLang="en-US" dirty="0" smtClean="0"/>
              <a:t>风伴着雷</a:t>
            </a:r>
            <a:r>
              <a:rPr lang="en-US" dirty="0" smtClean="0"/>
              <a:t>,</a:t>
            </a:r>
            <a:r>
              <a:rPr lang="zh-CN" altLang="en-US" dirty="0" smtClean="0"/>
              <a:t>湖水渐渐汹涌。</a:t>
            </a:r>
          </a:p>
          <a:p>
            <a:r>
              <a:rPr lang="en-US" dirty="0" smtClean="0"/>
              <a:t>B.</a:t>
            </a:r>
            <a:r>
              <a:rPr lang="zh-CN" altLang="en-US" dirty="0" smtClean="0"/>
              <a:t>立夏之后</a:t>
            </a:r>
            <a:r>
              <a:rPr lang="en-US" dirty="0" smtClean="0"/>
              <a:t>,</a:t>
            </a:r>
            <a:r>
              <a:rPr lang="zh-CN" altLang="en-US" dirty="0" smtClean="0"/>
              <a:t>青梅的果子还挂在树上</a:t>
            </a:r>
            <a:r>
              <a:rPr lang="en-US" dirty="0" smtClean="0"/>
              <a:t>,</a:t>
            </a:r>
            <a:r>
              <a:rPr lang="zh-CN" altLang="en-US" dirty="0" smtClean="0"/>
              <a:t>雨季就来了。</a:t>
            </a:r>
          </a:p>
          <a:p>
            <a:r>
              <a:rPr lang="en-US" dirty="0" smtClean="0"/>
              <a:t>C.</a:t>
            </a:r>
            <a:r>
              <a:rPr lang="zh-CN" altLang="en-US" dirty="0" smtClean="0"/>
              <a:t>一场雨水之后</a:t>
            </a:r>
            <a:r>
              <a:rPr lang="en-US" dirty="0" smtClean="0"/>
              <a:t>,</a:t>
            </a:r>
            <a:r>
              <a:rPr lang="zh-CN" altLang="en-US" dirty="0" smtClean="0"/>
              <a:t>天气忽然就闷热起来。</a:t>
            </a:r>
          </a:p>
          <a:p>
            <a:r>
              <a:rPr lang="en-US" dirty="0" smtClean="0"/>
              <a:t>D.</a:t>
            </a:r>
            <a:r>
              <a:rPr lang="zh-CN" altLang="en-US" dirty="0" smtClean="0"/>
              <a:t>天空因此低垂</a:t>
            </a:r>
            <a:r>
              <a:rPr lang="en-US" dirty="0" smtClean="0"/>
              <a:t>,</a:t>
            </a:r>
            <a:r>
              <a:rPr lang="zh-CN" altLang="en-US" dirty="0" smtClean="0"/>
              <a:t>湖面因此广阔。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7739074" y="1071546"/>
            <a:ext cx="642942" cy="785818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A</a:t>
            </a:r>
            <a:endParaRPr lang="zh-CN" altLang="en-US" sz="2800" dirty="0" smtClean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000108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下面语段存在文不从字不顺的问题</a:t>
            </a:r>
            <a:r>
              <a:rPr lang="en-US" dirty="0" smtClean="0"/>
              <a:t>,</a:t>
            </a:r>
            <a:r>
              <a:rPr lang="zh-CN" altLang="en-US" dirty="0" smtClean="0"/>
              <a:t>请你加以修改。</a:t>
            </a:r>
          </a:p>
          <a:p>
            <a:r>
              <a:rPr lang="zh-CN" altLang="en-US" dirty="0" smtClean="0"/>
              <a:t>从这个学期以来</a:t>
            </a:r>
            <a:r>
              <a:rPr lang="en-US" dirty="0" smtClean="0"/>
              <a:t>,</a:t>
            </a:r>
            <a:r>
              <a:rPr lang="zh-CN" altLang="en-US" dirty="0" smtClean="0"/>
              <a:t>我的学习成绩还是原地踏步</a:t>
            </a:r>
            <a:r>
              <a:rPr lang="en-US" dirty="0" smtClean="0"/>
              <a:t>,</a:t>
            </a:r>
            <a:r>
              <a:rPr lang="zh-CN" altLang="en-US" dirty="0" smtClean="0"/>
              <a:t>根本没把心思放在学习上</a:t>
            </a:r>
            <a:r>
              <a:rPr lang="en-US" dirty="0" smtClean="0"/>
              <a:t>,</a:t>
            </a:r>
            <a:r>
              <a:rPr lang="zh-CN" altLang="en-US" dirty="0" smtClean="0"/>
              <a:t>老师对我的教育不听</a:t>
            </a:r>
            <a:r>
              <a:rPr lang="en-US" dirty="0" smtClean="0"/>
              <a:t>,</a:t>
            </a:r>
            <a:r>
              <a:rPr lang="zh-CN" altLang="en-US" dirty="0" smtClean="0"/>
              <a:t>在课堂上没有认真听讲</a:t>
            </a:r>
            <a:r>
              <a:rPr lang="en-US" dirty="0" smtClean="0"/>
              <a:t>,</a:t>
            </a:r>
            <a:r>
              <a:rPr lang="zh-CN" altLang="en-US" dirty="0" smtClean="0"/>
              <a:t>总是天天想着玩。马上就要期末考试了</a:t>
            </a:r>
            <a:r>
              <a:rPr lang="en-US" dirty="0" smtClean="0"/>
              <a:t>,</a:t>
            </a:r>
            <a:r>
              <a:rPr lang="zh-CN" altLang="en-US" dirty="0" smtClean="0"/>
              <a:t>最多还有五个礼拜的时间</a:t>
            </a:r>
            <a:r>
              <a:rPr lang="en-US" dirty="0" smtClean="0"/>
              <a:t>,</a:t>
            </a:r>
            <a:r>
              <a:rPr lang="zh-CN" altLang="en-US" dirty="0" smtClean="0"/>
              <a:t>我就决定在这个礼拜的时间里我要把心思放在学习上</a:t>
            </a:r>
            <a:r>
              <a:rPr lang="en-US" dirty="0" smtClean="0"/>
              <a:t>,</a:t>
            </a:r>
            <a:r>
              <a:rPr lang="zh-CN" altLang="en-US" dirty="0" smtClean="0"/>
              <a:t>不天天想着玩</a:t>
            </a:r>
            <a:r>
              <a:rPr lang="en-US" dirty="0" smtClean="0"/>
              <a:t>,</a:t>
            </a:r>
            <a:r>
              <a:rPr lang="zh-CN" altLang="en-US" dirty="0" smtClean="0"/>
              <a:t>老师对我的教育要听</a:t>
            </a:r>
            <a:r>
              <a:rPr lang="en-US" dirty="0" smtClean="0"/>
              <a:t>,</a:t>
            </a:r>
            <a:r>
              <a:rPr lang="zh-CN" altLang="en-US" dirty="0" smtClean="0"/>
              <a:t>不要当耳边风一样</a:t>
            </a:r>
            <a:r>
              <a:rPr lang="en-US" dirty="0" smtClean="0"/>
              <a:t>,</a:t>
            </a:r>
            <a:r>
              <a:rPr lang="zh-CN" altLang="en-US" dirty="0" smtClean="0"/>
              <a:t>老师天天批评我是对的</a:t>
            </a:r>
            <a:r>
              <a:rPr lang="en-US" dirty="0" smtClean="0"/>
              <a:t>,</a:t>
            </a:r>
            <a:r>
              <a:rPr lang="zh-CN" altLang="en-US" dirty="0" smtClean="0"/>
              <a:t>是让我有更好的记性。这样的话</a:t>
            </a:r>
            <a:r>
              <a:rPr lang="en-US" dirty="0" smtClean="0"/>
              <a:t>,</a:t>
            </a:r>
            <a:r>
              <a:rPr lang="zh-CN" altLang="en-US" dirty="0" smtClean="0"/>
              <a:t>我的学习成绩才有提高。在这个礼拜的时间里</a:t>
            </a:r>
            <a:r>
              <a:rPr lang="en-US" dirty="0" smtClean="0"/>
              <a:t>,</a:t>
            </a:r>
            <a:r>
              <a:rPr lang="zh-CN" altLang="en-US" dirty="0" smtClean="0"/>
              <a:t>我要设计学习目标</a:t>
            </a:r>
            <a:r>
              <a:rPr lang="en-US" dirty="0" smtClean="0"/>
              <a:t>,</a:t>
            </a:r>
            <a:r>
              <a:rPr lang="zh-CN" altLang="en-US" dirty="0" smtClean="0"/>
              <a:t>上什么课都要搞笔记</a:t>
            </a:r>
            <a:r>
              <a:rPr lang="en-US" dirty="0" smtClean="0"/>
              <a:t>,</a:t>
            </a:r>
            <a:r>
              <a:rPr lang="zh-CN" altLang="en-US" dirty="0" smtClean="0"/>
              <a:t>课外十分钟就把上节课的内容回忆一下</a:t>
            </a:r>
            <a:r>
              <a:rPr lang="en-US" dirty="0" smtClean="0"/>
              <a:t>,</a:t>
            </a:r>
            <a:r>
              <a:rPr lang="zh-CN" altLang="en-US" dirty="0" smtClean="0"/>
              <a:t>中午要做题目</a:t>
            </a:r>
            <a:r>
              <a:rPr lang="en-US" dirty="0" smtClean="0"/>
              <a:t>,</a:t>
            </a:r>
            <a:r>
              <a:rPr lang="zh-CN" altLang="en-US" dirty="0" smtClean="0"/>
              <a:t>晚读要记</a:t>
            </a:r>
            <a:r>
              <a:rPr lang="en-US" dirty="0" smtClean="0"/>
              <a:t>,</a:t>
            </a:r>
            <a:r>
              <a:rPr lang="zh-CN" altLang="en-US" dirty="0" smtClean="0"/>
              <a:t>这样的话我肯定会有更高的水平。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1071546"/>
            <a:ext cx="11453850" cy="857256"/>
          </a:xfrm>
        </p:spPr>
        <p:txBody>
          <a:bodyPr/>
          <a:lstStyle/>
          <a:p>
            <a:pPr algn="just"/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本学期以来</a:t>
            </a:r>
            <a:r>
              <a:rPr lang="en-US" dirty="0" smtClean="0"/>
              <a:t>,</a:t>
            </a:r>
            <a:r>
              <a:rPr lang="zh-CN" altLang="en-US" dirty="0" smtClean="0"/>
              <a:t>我没把老师要我们把心思放在学习上的教诲牢记在心。因为心里依然只想着玩</a:t>
            </a:r>
            <a:r>
              <a:rPr lang="en-US" dirty="0" smtClean="0"/>
              <a:t>,</a:t>
            </a:r>
            <a:r>
              <a:rPr lang="zh-CN" altLang="en-US" dirty="0" smtClean="0"/>
              <a:t>自然在课堂上就没有认真听讲</a:t>
            </a:r>
            <a:r>
              <a:rPr lang="en-US" dirty="0" smtClean="0"/>
              <a:t>,</a:t>
            </a:r>
            <a:r>
              <a:rPr lang="zh-CN" altLang="en-US" dirty="0" smtClean="0"/>
              <a:t>所以学习成绩还是原地踏步。马上就要期末考试了</a:t>
            </a:r>
            <a:r>
              <a:rPr lang="en-US" dirty="0" smtClean="0"/>
              <a:t>,</a:t>
            </a:r>
            <a:r>
              <a:rPr lang="zh-CN" altLang="en-US" dirty="0" smtClean="0"/>
              <a:t>最多只剩下五个礼拜的时间。我决定从这个礼拜开始把心思放在学习上</a:t>
            </a:r>
            <a:r>
              <a:rPr lang="en-US" dirty="0" smtClean="0"/>
              <a:t>,</a:t>
            </a:r>
            <a:r>
              <a:rPr lang="zh-CN" altLang="en-US" dirty="0" smtClean="0"/>
              <a:t>再也不能把老师的话当耳边风</a:t>
            </a:r>
            <a:r>
              <a:rPr lang="en-US" dirty="0" smtClean="0"/>
              <a:t>,</a:t>
            </a:r>
            <a:r>
              <a:rPr lang="zh-CN" altLang="en-US" dirty="0" smtClean="0"/>
              <a:t>因为老师的批评是对的</a:t>
            </a:r>
            <a:r>
              <a:rPr lang="en-US" dirty="0" smtClean="0"/>
              <a:t>,</a:t>
            </a:r>
            <a:r>
              <a:rPr lang="zh-CN" altLang="en-US" dirty="0" smtClean="0"/>
              <a:t>是为了让我长记性</a:t>
            </a:r>
            <a:r>
              <a:rPr lang="en-US" dirty="0" smtClean="0"/>
              <a:t>,</a:t>
            </a:r>
            <a:r>
              <a:rPr lang="zh-CN" altLang="en-US" dirty="0" smtClean="0"/>
              <a:t>让我刻骨铭心。此刻我对自己说</a:t>
            </a:r>
            <a:r>
              <a:rPr lang="en-US" dirty="0" smtClean="0"/>
              <a:t>:</a:t>
            </a:r>
            <a:r>
              <a:rPr lang="zh-CN" altLang="en-US" dirty="0" smtClean="0"/>
              <a:t>从今以后</a:t>
            </a:r>
            <a:r>
              <a:rPr lang="en-US" dirty="0" smtClean="0"/>
              <a:t>,</a:t>
            </a:r>
            <a:r>
              <a:rPr lang="zh-CN" altLang="en-US" dirty="0" smtClean="0"/>
              <a:t>我要设计学习目标</a:t>
            </a:r>
            <a:r>
              <a:rPr lang="en-US" dirty="0" smtClean="0"/>
              <a:t>,</a:t>
            </a:r>
            <a:r>
              <a:rPr lang="zh-CN" altLang="en-US" dirty="0" smtClean="0"/>
              <a:t>每一堂课上都要认真地做好笔记</a:t>
            </a:r>
            <a:r>
              <a:rPr lang="en-US" dirty="0" smtClean="0"/>
              <a:t>,</a:t>
            </a:r>
            <a:r>
              <a:rPr lang="zh-CN" altLang="en-US" dirty="0" smtClean="0"/>
              <a:t>课间十分钟再把上一节课的内容复习一下</a:t>
            </a:r>
            <a:r>
              <a:rPr lang="en-US" dirty="0" smtClean="0"/>
              <a:t>,</a:t>
            </a:r>
            <a:r>
              <a:rPr lang="zh-CN" altLang="en-US" dirty="0" smtClean="0"/>
              <a:t>中午午休的时候还要做相应的题目</a:t>
            </a:r>
            <a:r>
              <a:rPr lang="en-US" dirty="0" smtClean="0"/>
              <a:t>,</a:t>
            </a:r>
            <a:r>
              <a:rPr lang="zh-CN" altLang="en-US" dirty="0" smtClean="0"/>
              <a:t>晚读课上更要记住一些必须背诵的知识。长此以往</a:t>
            </a:r>
            <a:r>
              <a:rPr lang="en-US" dirty="0" smtClean="0"/>
              <a:t>,</a:t>
            </a:r>
            <a:r>
              <a:rPr lang="zh-CN" altLang="en-US" dirty="0" smtClean="0"/>
              <a:t>一步一个脚印</a:t>
            </a:r>
            <a:r>
              <a:rPr lang="en-US" dirty="0" smtClean="0"/>
              <a:t>,</a:t>
            </a:r>
            <a:r>
              <a:rPr lang="zh-CN" altLang="en-US" dirty="0" smtClean="0"/>
              <a:t>我定会稳步前进</a:t>
            </a:r>
            <a:r>
              <a:rPr lang="en-US" dirty="0" smtClean="0"/>
              <a:t>!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●备选问题</a:t>
            </a:r>
          </a:p>
          <a:p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人们一般会说</a:t>
            </a:r>
            <a:r>
              <a:rPr lang="en-US" dirty="0" smtClean="0"/>
              <a:t>“</a:t>
            </a:r>
            <a:r>
              <a:rPr lang="zh-CN" altLang="en-US" dirty="0" smtClean="0"/>
              <a:t>又唱歌又跳舞</a:t>
            </a:r>
            <a:r>
              <a:rPr lang="en-US" dirty="0" smtClean="0"/>
              <a:t>”</a:t>
            </a:r>
            <a:r>
              <a:rPr lang="zh-CN" altLang="en-US" dirty="0" smtClean="0"/>
              <a:t>或</a:t>
            </a:r>
            <a:r>
              <a:rPr lang="en-US" dirty="0" smtClean="0"/>
              <a:t>“</a:t>
            </a:r>
            <a:r>
              <a:rPr lang="zh-CN" altLang="en-US" dirty="0" smtClean="0"/>
              <a:t>又唱又跳</a:t>
            </a:r>
            <a:r>
              <a:rPr lang="en-US" dirty="0" smtClean="0"/>
              <a:t>”,</a:t>
            </a:r>
            <a:r>
              <a:rPr lang="zh-CN" altLang="en-US" dirty="0" smtClean="0"/>
              <a:t>而不会说</a:t>
            </a:r>
            <a:r>
              <a:rPr lang="en-US" dirty="0" smtClean="0"/>
              <a:t>“</a:t>
            </a:r>
            <a:r>
              <a:rPr lang="zh-CN" altLang="en-US" dirty="0" smtClean="0"/>
              <a:t>又唱歌又跳</a:t>
            </a:r>
            <a:r>
              <a:rPr lang="en-US" dirty="0" smtClean="0"/>
              <a:t>”</a:t>
            </a:r>
            <a:r>
              <a:rPr lang="zh-CN" altLang="en-US" dirty="0" smtClean="0"/>
              <a:t>或</a:t>
            </a:r>
            <a:r>
              <a:rPr lang="en-US" dirty="0" smtClean="0"/>
              <a:t>“</a:t>
            </a:r>
            <a:r>
              <a:rPr lang="zh-CN" altLang="en-US" dirty="0" smtClean="0"/>
              <a:t>又唱又跳舞</a:t>
            </a:r>
            <a:r>
              <a:rPr lang="en-US" dirty="0" smtClean="0"/>
              <a:t>”,</a:t>
            </a:r>
            <a:r>
              <a:rPr lang="zh-CN" altLang="en-US" dirty="0" smtClean="0"/>
              <a:t>这是为什么</a:t>
            </a:r>
            <a:r>
              <a:rPr lang="en-US" dirty="0" smtClean="0"/>
              <a:t>?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238084" y="1571612"/>
            <a:ext cx="11525288" cy="507209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掌握文从字顺包含的具体要求。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能根据要求写出文从字顺的语句</a:t>
            </a:r>
            <a:r>
              <a:rPr lang="en-US" dirty="0" smtClean="0"/>
              <a:t>,</a:t>
            </a:r>
            <a:r>
              <a:rPr lang="zh-CN" altLang="en-US" dirty="0" smtClean="0"/>
              <a:t>能对一些文不从字不顺的语句进行修改。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养成阅读的好习惯</a:t>
            </a:r>
            <a:r>
              <a:rPr lang="en-US" dirty="0" smtClean="0"/>
              <a:t>,</a:t>
            </a:r>
            <a:r>
              <a:rPr lang="zh-CN" altLang="en-US" dirty="0" smtClean="0"/>
              <a:t>学会带着欣赏与批判的眼光阅读。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523836" y="4286256"/>
            <a:ext cx="10572824" cy="857256"/>
          </a:xfrm>
        </p:spPr>
        <p:txBody>
          <a:bodyPr/>
          <a:lstStyle/>
          <a:p>
            <a:r>
              <a:rPr lang="zh-CN" altLang="en-US" dirty="0" smtClean="0"/>
              <a:t>◉重点</a:t>
            </a:r>
            <a:r>
              <a:rPr lang="en-US" dirty="0" smtClean="0"/>
              <a:t>:</a:t>
            </a:r>
          </a:p>
          <a:p>
            <a:r>
              <a:rPr lang="zh-CN" altLang="en-US" dirty="0" smtClean="0"/>
              <a:t>明白</a:t>
            </a:r>
            <a:r>
              <a:rPr lang="zh-CN" altLang="en-US" dirty="0" smtClean="0"/>
              <a:t>文从字顺包含的具体要求</a:t>
            </a:r>
            <a:r>
              <a:rPr lang="en-US" dirty="0" smtClean="0"/>
              <a:t>,</a:t>
            </a:r>
            <a:r>
              <a:rPr lang="zh-CN" altLang="en-US" dirty="0" smtClean="0"/>
              <a:t>然后进行针对性训练</a:t>
            </a:r>
            <a:r>
              <a:rPr lang="en-US" dirty="0" smtClean="0"/>
              <a:t>,</a:t>
            </a:r>
            <a:r>
              <a:rPr lang="zh-CN" altLang="en-US" dirty="0" smtClean="0"/>
              <a:t>在练习的过程中提高自己的写作能力。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95274" y="1071546"/>
            <a:ext cx="11001452" cy="857256"/>
          </a:xfrm>
        </p:spPr>
        <p:txBody>
          <a:bodyPr/>
          <a:lstStyle/>
          <a:p>
            <a:r>
              <a:rPr lang="zh-CN" altLang="en-US" dirty="0" smtClean="0"/>
              <a:t>要掌握韵律</a:t>
            </a:r>
            <a:r>
              <a:rPr lang="en-US" dirty="0" smtClean="0"/>
              <a:t>,</a:t>
            </a:r>
            <a:r>
              <a:rPr lang="zh-CN" altLang="en-US" dirty="0" smtClean="0"/>
              <a:t>注意语言对称</a:t>
            </a:r>
            <a:r>
              <a:rPr lang="en-US" dirty="0" smtClean="0"/>
              <a:t>,</a:t>
            </a:r>
            <a:r>
              <a:rPr lang="zh-CN" altLang="en-US" dirty="0" smtClean="0"/>
              <a:t>除了在语言运用上下功夫外</a:t>
            </a:r>
            <a:r>
              <a:rPr lang="en-US" dirty="0" smtClean="0"/>
              <a:t>,</a:t>
            </a:r>
            <a:r>
              <a:rPr lang="zh-CN" altLang="en-US" dirty="0" smtClean="0"/>
              <a:t>还要注意书写、行款、标点。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="" xmlns:a16="http://schemas.microsoft.com/office/drawing/2014/main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="" xmlns:a16="http://schemas.microsoft.com/office/drawing/2014/main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="" xmlns:a16="http://schemas.microsoft.com/office/drawing/2014/main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="" xmlns:a16="http://schemas.microsoft.com/office/drawing/2014/main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="" xmlns:a16="http://schemas.microsoft.com/office/drawing/2014/main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="" xmlns:a16="http://schemas.microsoft.com/office/drawing/2014/main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="" xmlns:a16="http://schemas.microsoft.com/office/drawing/2014/main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="" xmlns:a16="http://schemas.microsoft.com/office/drawing/2014/main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="" xmlns:a16="http://schemas.microsoft.com/office/drawing/2014/main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="" xmlns:a16="http://schemas.microsoft.com/office/drawing/2014/main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="" xmlns:p14="http://schemas.microsoft.com/office/powerpoint/2010/main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715700" cy="1857388"/>
          </a:xfrm>
        </p:spPr>
        <p:txBody>
          <a:bodyPr/>
          <a:lstStyle/>
          <a:p>
            <a:r>
              <a:rPr lang="zh-CN" altLang="en-US" dirty="0" smtClean="0"/>
              <a:t>一次雪后的早晨</a:t>
            </a:r>
            <a:r>
              <a:rPr lang="en-US" dirty="0" smtClean="0"/>
              <a:t>,</a:t>
            </a:r>
            <a:r>
              <a:rPr lang="zh-CN" altLang="en-US" dirty="0" smtClean="0"/>
              <a:t>唐代著名诗僧齐己发现有几枝梅花已经开了</a:t>
            </a:r>
            <a:r>
              <a:rPr lang="en-US" dirty="0" smtClean="0"/>
              <a:t>,</a:t>
            </a:r>
            <a:r>
              <a:rPr lang="zh-CN" altLang="en-US" dirty="0" smtClean="0"/>
              <a:t>觉得开得很早</a:t>
            </a:r>
            <a:r>
              <a:rPr lang="en-US" dirty="0" smtClean="0"/>
              <a:t>,</a:t>
            </a:r>
            <a:r>
              <a:rPr lang="zh-CN" altLang="en-US" dirty="0" smtClean="0"/>
              <a:t>为了突出一个</a:t>
            </a:r>
            <a:r>
              <a:rPr lang="en-US" dirty="0" smtClean="0"/>
              <a:t>“</a:t>
            </a:r>
            <a:r>
              <a:rPr lang="zh-CN" altLang="en-US" dirty="0" smtClean="0"/>
              <a:t>早</a:t>
            </a:r>
            <a:r>
              <a:rPr lang="en-US" dirty="0" smtClean="0"/>
              <a:t>”</a:t>
            </a:r>
            <a:r>
              <a:rPr lang="zh-CN" altLang="en-US" dirty="0" smtClean="0"/>
              <a:t>字</a:t>
            </a:r>
            <a:r>
              <a:rPr lang="en-US" dirty="0" smtClean="0"/>
              <a:t>,</a:t>
            </a:r>
            <a:r>
              <a:rPr lang="zh-CN" altLang="en-US" dirty="0" smtClean="0"/>
              <a:t>便写了一首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早梅</a:t>
            </a:r>
            <a:r>
              <a:rPr lang="en-US" altLang="zh-CN" dirty="0" smtClean="0"/>
              <a:t>》</a:t>
            </a:r>
            <a:r>
              <a:rPr lang="zh-CN" altLang="en-US" dirty="0" smtClean="0"/>
              <a:t>诗</a:t>
            </a:r>
            <a:r>
              <a:rPr lang="en-US" dirty="0" smtClean="0"/>
              <a:t>,</a:t>
            </a:r>
            <a:r>
              <a:rPr lang="zh-CN" altLang="en-US" dirty="0" smtClean="0"/>
              <a:t>其中有两句是</a:t>
            </a:r>
            <a:r>
              <a:rPr lang="en-US" dirty="0" smtClean="0"/>
              <a:t>“</a:t>
            </a:r>
            <a:r>
              <a:rPr lang="zh-CN" altLang="en-US" dirty="0" smtClean="0"/>
              <a:t>前村深雪里</a:t>
            </a:r>
            <a:r>
              <a:rPr lang="en-US" dirty="0" smtClean="0"/>
              <a:t>,</a:t>
            </a:r>
            <a:r>
              <a:rPr lang="zh-CN" altLang="en-US" dirty="0" smtClean="0"/>
              <a:t>昨夜数枝开</a:t>
            </a:r>
            <a:r>
              <a:rPr lang="en-US" dirty="0" smtClean="0"/>
              <a:t>”</a:t>
            </a:r>
            <a:r>
              <a:rPr lang="zh-CN" altLang="en-US" dirty="0" smtClean="0"/>
              <a:t>。他对这两句诗很满意</a:t>
            </a:r>
            <a:r>
              <a:rPr lang="en-US" dirty="0" smtClean="0"/>
              <a:t>,</a:t>
            </a:r>
            <a:r>
              <a:rPr lang="zh-CN" altLang="en-US" dirty="0" smtClean="0"/>
              <a:t>便高兴地拿着这首诗去请教诗友郑谷。郑谷几遍后点评说</a:t>
            </a:r>
            <a:r>
              <a:rPr lang="en-US" dirty="0" smtClean="0"/>
              <a:t>:“</a:t>
            </a:r>
            <a:r>
              <a:rPr lang="zh-CN" altLang="en-US" dirty="0" smtClean="0"/>
              <a:t>数枝梅花开已经相当繁盛了</a:t>
            </a:r>
            <a:r>
              <a:rPr lang="en-US" dirty="0" smtClean="0"/>
              <a:t>,</a:t>
            </a:r>
            <a:r>
              <a:rPr lang="zh-CN" altLang="en-US" dirty="0" smtClean="0"/>
              <a:t>不足以说明</a:t>
            </a:r>
            <a:r>
              <a:rPr lang="en-US" dirty="0" smtClean="0"/>
              <a:t>‘</a:t>
            </a:r>
            <a:r>
              <a:rPr lang="zh-CN" altLang="en-US" dirty="0" smtClean="0"/>
              <a:t>早</a:t>
            </a:r>
            <a:r>
              <a:rPr lang="en-US" dirty="0" smtClean="0"/>
              <a:t>’,</a:t>
            </a:r>
            <a:r>
              <a:rPr lang="zh-CN" altLang="en-US" dirty="0" smtClean="0"/>
              <a:t>不如把</a:t>
            </a:r>
            <a:r>
              <a:rPr lang="en-US" dirty="0" smtClean="0"/>
              <a:t>‘</a:t>
            </a:r>
            <a:r>
              <a:rPr lang="zh-CN" altLang="en-US" dirty="0" smtClean="0"/>
              <a:t>数枝</a:t>
            </a:r>
            <a:r>
              <a:rPr lang="en-US" dirty="0" smtClean="0"/>
              <a:t>’</a:t>
            </a:r>
            <a:r>
              <a:rPr lang="zh-CN" altLang="en-US" dirty="0" smtClean="0"/>
              <a:t>改为</a:t>
            </a:r>
            <a:r>
              <a:rPr lang="en-US" dirty="0" smtClean="0"/>
              <a:t>‘</a:t>
            </a:r>
            <a:r>
              <a:rPr lang="zh-CN" altLang="en-US" dirty="0" smtClean="0"/>
              <a:t>一枝</a:t>
            </a:r>
            <a:r>
              <a:rPr lang="en-US" dirty="0" smtClean="0"/>
              <a:t>’</a:t>
            </a:r>
            <a:r>
              <a:rPr lang="zh-CN" altLang="en-US" dirty="0" smtClean="0"/>
              <a:t>更贴切。</a:t>
            </a:r>
            <a:r>
              <a:rPr lang="en-US" dirty="0" smtClean="0"/>
              <a:t>”</a:t>
            </a:r>
            <a:r>
              <a:rPr lang="zh-CN" altLang="en-US" dirty="0" smtClean="0"/>
              <a:t>齐己听了</a:t>
            </a:r>
            <a:r>
              <a:rPr lang="en-US" dirty="0" smtClean="0"/>
              <a:t>,</a:t>
            </a:r>
            <a:r>
              <a:rPr lang="zh-CN" altLang="en-US" dirty="0" smtClean="0"/>
              <a:t>认为改得很好</a:t>
            </a:r>
            <a:r>
              <a:rPr lang="en-US" dirty="0" smtClean="0"/>
              <a:t>,</a:t>
            </a:r>
            <a:r>
              <a:rPr lang="zh-CN" altLang="en-US" dirty="0" smtClean="0"/>
              <a:t>欣然接受</a:t>
            </a:r>
            <a:r>
              <a:rPr lang="en-US" dirty="0" smtClean="0"/>
              <a:t>,</a:t>
            </a:r>
            <a:r>
              <a:rPr lang="zh-CN" altLang="en-US" dirty="0" smtClean="0"/>
              <a:t>并向郑谷拜谢</a:t>
            </a:r>
            <a:r>
              <a:rPr lang="en-US" dirty="0" smtClean="0"/>
              <a:t>,</a:t>
            </a:r>
            <a:r>
              <a:rPr lang="zh-CN" altLang="en-US" dirty="0" smtClean="0"/>
              <a:t>后人便称郑谷为齐己的</a:t>
            </a:r>
            <a:r>
              <a:rPr lang="en-US" dirty="0" smtClean="0"/>
              <a:t>“</a:t>
            </a:r>
            <a:r>
              <a:rPr lang="zh-CN" altLang="en-US" dirty="0" smtClean="0"/>
              <a:t>一字师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287204" cy="4357718"/>
          </a:xfrm>
        </p:spPr>
        <p:txBody>
          <a:bodyPr/>
          <a:lstStyle/>
          <a:p>
            <a:r>
              <a:rPr lang="en-US" altLang="zh-CN" dirty="0" smtClean="0"/>
              <a:t>《</a:t>
            </a:r>
            <a:r>
              <a:rPr lang="zh-CN" altLang="en-US" dirty="0" smtClean="0"/>
              <a:t>七律</a:t>
            </a:r>
            <a:r>
              <a:rPr lang="en-US" dirty="0" smtClean="0"/>
              <a:t>·</a:t>
            </a:r>
            <a:r>
              <a:rPr lang="zh-CN" altLang="en-US" dirty="0" smtClean="0"/>
              <a:t>长征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最早发表于人民出版社出版的</a:t>
            </a:r>
            <a:r>
              <a:rPr lang="en-US" altLang="zh-CN" dirty="0" smtClean="0"/>
              <a:t>《</a:t>
            </a:r>
            <a:r>
              <a:rPr lang="zh-CN" altLang="en-US" dirty="0" smtClean="0"/>
              <a:t>中国工农红军第一方面军长征记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一书中。其中</a:t>
            </a:r>
            <a:r>
              <a:rPr lang="en-US" dirty="0" smtClean="0"/>
              <a:t>“</a:t>
            </a:r>
            <a:r>
              <a:rPr lang="zh-CN" altLang="en-US" dirty="0" smtClean="0"/>
              <a:t>金沙水拍云崖暖</a:t>
            </a:r>
            <a:r>
              <a:rPr lang="en-US" dirty="0" smtClean="0"/>
              <a:t>”,</a:t>
            </a:r>
            <a:r>
              <a:rPr lang="zh-CN" altLang="en-US" dirty="0" smtClean="0"/>
              <a:t>原作</a:t>
            </a:r>
            <a:r>
              <a:rPr lang="en-US" dirty="0" smtClean="0"/>
              <a:t>“</a:t>
            </a:r>
            <a:r>
              <a:rPr lang="zh-CN" altLang="en-US" dirty="0" smtClean="0"/>
              <a:t>金沙浪拍悬崖暖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  <a:r>
              <a:rPr lang="en-US" dirty="0" smtClean="0"/>
              <a:t>1952</a:t>
            </a:r>
            <a:r>
              <a:rPr lang="zh-CN" altLang="en-US" dirty="0" smtClean="0"/>
              <a:t>年元旦</a:t>
            </a:r>
            <a:r>
              <a:rPr lang="en-US" dirty="0" smtClean="0"/>
              <a:t>,</a:t>
            </a:r>
            <a:r>
              <a:rPr lang="zh-CN" altLang="en-US" dirty="0" smtClean="0"/>
              <a:t>山西大学历史系教授罗元贞给毛泽东写信</a:t>
            </a:r>
            <a:r>
              <a:rPr lang="en-US" dirty="0" smtClean="0"/>
              <a:t>,</a:t>
            </a:r>
            <a:r>
              <a:rPr lang="zh-CN" altLang="en-US" dirty="0" smtClean="0"/>
              <a:t>建议他把</a:t>
            </a:r>
            <a:r>
              <a:rPr lang="en-US" altLang="zh-CN" dirty="0" smtClean="0"/>
              <a:t>《</a:t>
            </a:r>
            <a:r>
              <a:rPr lang="zh-CN" altLang="en-US" dirty="0" smtClean="0"/>
              <a:t>七律</a:t>
            </a:r>
            <a:r>
              <a:rPr lang="en-US" dirty="0" smtClean="0"/>
              <a:t>·</a:t>
            </a:r>
            <a:r>
              <a:rPr lang="zh-CN" altLang="en-US" dirty="0" smtClean="0"/>
              <a:t>长征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的第五句</a:t>
            </a:r>
            <a:r>
              <a:rPr lang="en-US" dirty="0" smtClean="0"/>
              <a:t>“</a:t>
            </a:r>
            <a:r>
              <a:rPr lang="zh-CN" altLang="en-US" dirty="0" smtClean="0"/>
              <a:t>金沙浪拍悬崖暖</a:t>
            </a:r>
            <a:r>
              <a:rPr lang="en-US" dirty="0" smtClean="0"/>
              <a:t>”</a:t>
            </a:r>
            <a:r>
              <a:rPr lang="zh-CN" altLang="en-US" dirty="0" smtClean="0"/>
              <a:t>中的</a:t>
            </a:r>
            <a:r>
              <a:rPr lang="en-US" dirty="0" smtClean="0"/>
              <a:t>“</a:t>
            </a:r>
            <a:r>
              <a:rPr lang="zh-CN" altLang="en-US" dirty="0" smtClean="0"/>
              <a:t>浪</a:t>
            </a:r>
            <a:r>
              <a:rPr lang="en-US" dirty="0" smtClean="0"/>
              <a:t>”</a:t>
            </a:r>
            <a:r>
              <a:rPr lang="zh-CN" altLang="en-US" dirty="0" smtClean="0"/>
              <a:t>改为</a:t>
            </a:r>
            <a:r>
              <a:rPr lang="en-US" dirty="0" smtClean="0"/>
              <a:t>“</a:t>
            </a:r>
            <a:r>
              <a:rPr lang="zh-CN" altLang="en-US" dirty="0" smtClean="0"/>
              <a:t>水</a:t>
            </a:r>
            <a:r>
              <a:rPr lang="en-US" dirty="0" smtClean="0"/>
              <a:t>”,</a:t>
            </a:r>
            <a:r>
              <a:rPr lang="zh-CN" altLang="en-US" dirty="0" smtClean="0"/>
              <a:t>这样既可避免与第三句</a:t>
            </a:r>
            <a:r>
              <a:rPr lang="en-US" dirty="0" smtClean="0"/>
              <a:t>“</a:t>
            </a:r>
            <a:r>
              <a:rPr lang="zh-CN" altLang="en-US" dirty="0" smtClean="0"/>
              <a:t>五岭逶迤腾细浪</a:t>
            </a:r>
            <a:r>
              <a:rPr lang="en-US" dirty="0" smtClean="0"/>
              <a:t>”</a:t>
            </a:r>
            <a:r>
              <a:rPr lang="zh-CN" altLang="en-US" dirty="0" smtClean="0"/>
              <a:t>中的</a:t>
            </a:r>
            <a:r>
              <a:rPr lang="en-US" dirty="0" smtClean="0"/>
              <a:t>“</a:t>
            </a:r>
            <a:r>
              <a:rPr lang="zh-CN" altLang="en-US" dirty="0" smtClean="0"/>
              <a:t>浪</a:t>
            </a:r>
            <a:r>
              <a:rPr lang="en-US" dirty="0" smtClean="0"/>
              <a:t>”</a:t>
            </a:r>
            <a:r>
              <a:rPr lang="zh-CN" altLang="en-US" dirty="0" smtClean="0"/>
              <a:t>字重复</a:t>
            </a:r>
            <a:r>
              <a:rPr lang="en-US" dirty="0" smtClean="0"/>
              <a:t>,</a:t>
            </a:r>
            <a:r>
              <a:rPr lang="zh-CN" altLang="en-US" dirty="0" smtClean="0"/>
              <a:t>在意境上也不显得太</a:t>
            </a:r>
            <a:r>
              <a:rPr lang="en-US" dirty="0" smtClean="0"/>
              <a:t>“</a:t>
            </a:r>
            <a:r>
              <a:rPr lang="zh-CN" altLang="en-US" dirty="0" smtClean="0"/>
              <a:t>露</a:t>
            </a:r>
            <a:r>
              <a:rPr lang="en-US" dirty="0" smtClean="0"/>
              <a:t>”</a:t>
            </a:r>
            <a:r>
              <a:rPr lang="zh-CN" altLang="en-US" dirty="0" smtClean="0"/>
              <a:t>。 毛泽东深以为然</a:t>
            </a:r>
            <a:r>
              <a:rPr lang="en-US" dirty="0" smtClean="0"/>
              <a:t>,</a:t>
            </a:r>
            <a:r>
              <a:rPr lang="zh-CN" altLang="en-US" dirty="0" smtClean="0"/>
              <a:t>于是便有了我们现在看到的诗歌。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="" xmlns:a16="http://schemas.microsoft.com/office/drawing/2014/main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43577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1428760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查字典</a:t>
            </a:r>
            <a:r>
              <a:rPr lang="en-US" dirty="0" smtClean="0"/>
              <a:t>,</a:t>
            </a:r>
            <a:r>
              <a:rPr lang="zh-CN" altLang="en-US" dirty="0" smtClean="0"/>
              <a:t>说说</a:t>
            </a:r>
            <a:r>
              <a:rPr lang="en-US" dirty="0" smtClean="0"/>
              <a:t>“</a:t>
            </a:r>
            <a:r>
              <a:rPr lang="zh-CN" altLang="en-US" dirty="0" smtClean="0"/>
              <a:t>文从字顺</a:t>
            </a:r>
            <a:r>
              <a:rPr lang="en-US" dirty="0" smtClean="0"/>
              <a:t>”</a:t>
            </a:r>
            <a:r>
              <a:rPr lang="zh-CN" altLang="en-US" dirty="0" smtClean="0"/>
              <a:t>是什么意思。再看看课本中是如何解释写作中的</a:t>
            </a:r>
            <a:r>
              <a:rPr lang="en-US" dirty="0" smtClean="0"/>
              <a:t>“</a:t>
            </a:r>
            <a:r>
              <a:rPr lang="zh-CN" altLang="en-US" dirty="0" smtClean="0"/>
              <a:t>文从字顺</a:t>
            </a:r>
            <a:r>
              <a:rPr lang="en-US" dirty="0" smtClean="0"/>
              <a:t>”</a:t>
            </a:r>
            <a:r>
              <a:rPr lang="zh-CN" altLang="en-US" dirty="0" smtClean="0"/>
              <a:t>的。</a:t>
            </a:r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1"/>
          </p:nvPr>
        </p:nvSpPr>
        <p:spPr>
          <a:xfrm>
            <a:off x="881026" y="2500306"/>
            <a:ext cx="10358510" cy="857256"/>
          </a:xfrm>
        </p:spPr>
        <p:txBody>
          <a:bodyPr/>
          <a:lstStyle/>
          <a:p>
            <a:r>
              <a:rPr lang="zh-CN" altLang="en-US" dirty="0" smtClean="0"/>
              <a:t>字典上的</a:t>
            </a:r>
            <a:r>
              <a:rPr lang="en-US" dirty="0" smtClean="0"/>
              <a:t>“</a:t>
            </a:r>
            <a:r>
              <a:rPr lang="zh-CN" altLang="en-US" dirty="0" smtClean="0"/>
              <a:t>文从字顺</a:t>
            </a:r>
            <a:r>
              <a:rPr lang="en-US" dirty="0" smtClean="0"/>
              <a:t>”</a:t>
            </a:r>
            <a:r>
              <a:rPr lang="zh-CN" altLang="en-US" dirty="0" smtClean="0"/>
              <a:t>指文章用词妥帖、文句通顺。</a:t>
            </a:r>
          </a:p>
          <a:p>
            <a:r>
              <a:rPr lang="zh-CN" altLang="en-US" dirty="0" smtClean="0"/>
              <a:t>课本上的</a:t>
            </a:r>
            <a:r>
              <a:rPr lang="en-US" dirty="0" smtClean="0"/>
              <a:t>“</a:t>
            </a:r>
            <a:r>
              <a:rPr lang="zh-CN" altLang="en-US" dirty="0" smtClean="0"/>
              <a:t>文从字顺</a:t>
            </a:r>
            <a:r>
              <a:rPr lang="en-US" dirty="0" smtClean="0"/>
              <a:t>”</a:t>
            </a:r>
            <a:r>
              <a:rPr lang="zh-CN" altLang="en-US" dirty="0" smtClean="0"/>
              <a:t>指的是语言表达清楚明白准确</a:t>
            </a:r>
            <a:r>
              <a:rPr lang="en-US" dirty="0" smtClean="0"/>
              <a:t>,</a:t>
            </a:r>
            <a:r>
              <a:rPr lang="zh-CN" altLang="en-US" dirty="0" smtClean="0"/>
              <a:t>行文通顺通畅。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1238216" y="2357430"/>
            <a:ext cx="9215502" cy="785818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429948" cy="1857388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请修改下列几句文不从字不顺的语句。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这朴素的话语多么深刻地蕴含着人生哲理啊</a:t>
            </a:r>
            <a:r>
              <a:rPr lang="en-US" dirty="0" smtClean="0"/>
              <a:t>!</a:t>
            </a:r>
            <a:endParaRPr lang="zh-CN" altLang="en-US" dirty="0" smtClean="0"/>
          </a:p>
          <a:p>
            <a:endParaRPr lang="en-US" dirty="0" smtClean="0"/>
          </a:p>
          <a:p>
            <a:r>
              <a:rPr lang="en-US" dirty="0" smtClean="0"/>
              <a:t>(</a:t>
            </a:r>
            <a:r>
              <a:rPr lang="en-US" dirty="0" smtClean="0"/>
              <a:t>2)</a:t>
            </a:r>
            <a:r>
              <a:rPr lang="zh-CN" altLang="en-US" dirty="0" smtClean="0"/>
              <a:t>为建设</a:t>
            </a:r>
            <a:r>
              <a:rPr lang="en-US" dirty="0" smtClean="0"/>
              <a:t>“</a:t>
            </a:r>
            <a:r>
              <a:rPr lang="zh-CN" altLang="en-US" dirty="0" smtClean="0"/>
              <a:t>富裕、文明、秀美</a:t>
            </a:r>
            <a:r>
              <a:rPr lang="en-US" dirty="0" smtClean="0"/>
              <a:t>”</a:t>
            </a:r>
            <a:r>
              <a:rPr lang="zh-CN" altLang="en-US" dirty="0" smtClean="0"/>
              <a:t>的新庐陵</a:t>
            </a:r>
            <a:r>
              <a:rPr lang="en-US" dirty="0" smtClean="0"/>
              <a:t>,</a:t>
            </a:r>
            <a:r>
              <a:rPr lang="zh-CN" altLang="en-US" dirty="0" smtClean="0"/>
              <a:t>我市开展了创建</a:t>
            </a:r>
            <a:r>
              <a:rPr lang="en-US" dirty="0" smtClean="0"/>
              <a:t>“</a:t>
            </a:r>
            <a:r>
              <a:rPr lang="zh-CN" altLang="en-US" dirty="0" smtClean="0"/>
              <a:t>全国文明城市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1666844" y="2500306"/>
            <a:ext cx="7143800" cy="785818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这朴素的话语蕴含着多么深刻的人生哲理啊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!</a:t>
            </a:r>
            <a:endParaRPr lang="zh-CN" altLang="en-US" sz="2800" dirty="0" smtClean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1595406" y="4286256"/>
            <a:ext cx="9644130" cy="57150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为建设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富裕、文明、秀美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的新庐陵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我市开展了创建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全国文明城市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的活动。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429948" cy="1857388"/>
          </a:xfrm>
        </p:spPr>
        <p:txBody>
          <a:bodyPr/>
          <a:lstStyle/>
          <a:p>
            <a:r>
              <a:rPr lang="en-US" dirty="0" smtClean="0"/>
              <a:t>(3)</a:t>
            </a:r>
            <a:r>
              <a:rPr lang="zh-CN" altLang="en-US" dirty="0" smtClean="0"/>
              <a:t>通过这件事</a:t>
            </a:r>
            <a:r>
              <a:rPr lang="en-US" dirty="0" smtClean="0"/>
              <a:t>,</a:t>
            </a:r>
            <a:r>
              <a:rPr lang="zh-CN" altLang="en-US" dirty="0" smtClean="0"/>
              <a:t>使我们看到了我国国民的心理承受能力。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(</a:t>
            </a:r>
            <a:r>
              <a:rPr lang="en-US" dirty="0" smtClean="0"/>
              <a:t>4)</a:t>
            </a:r>
            <a:r>
              <a:rPr lang="zh-CN" altLang="en-US" dirty="0" smtClean="0"/>
              <a:t>前些年</a:t>
            </a:r>
            <a:r>
              <a:rPr lang="en-US" dirty="0" smtClean="0"/>
              <a:t>,</a:t>
            </a:r>
            <a:r>
              <a:rPr lang="zh-CN" altLang="en-US" dirty="0" smtClean="0"/>
              <a:t>海尔推出了全球可去除</a:t>
            </a:r>
            <a:r>
              <a:rPr lang="en-US" dirty="0" smtClean="0"/>
              <a:t>PM2.5</a:t>
            </a:r>
            <a:r>
              <a:rPr lang="zh-CN" altLang="en-US" dirty="0" smtClean="0"/>
              <a:t>的首台空调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1523968" y="1714488"/>
            <a:ext cx="9572692" cy="785818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通过这件事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我们看到了我国国民的心理承受能力。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(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或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这件事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使我们看到了我国国民的心理承受能力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”)</a:t>
            </a:r>
            <a:endParaRPr lang="zh-CN" altLang="en-US" sz="2800" dirty="0" smtClean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1595406" y="3857628"/>
            <a:ext cx="9644130" cy="571504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前些年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海尔推出了全球首台可去除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PM2.5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的空调。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595274" y="1142984"/>
            <a:ext cx="11001452" cy="1857388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dirty="0" smtClean="0"/>
              <a:t>3.</a:t>
            </a:r>
            <a:r>
              <a:rPr lang="zh-CN" altLang="en-US" dirty="0" smtClean="0"/>
              <a:t>当你的作文出现文不从字不顺的现象时</a:t>
            </a:r>
            <a:r>
              <a:rPr lang="en-US" dirty="0" smtClean="0"/>
              <a:t>,</a:t>
            </a:r>
            <a:r>
              <a:rPr lang="zh-CN" altLang="en-US" dirty="0" smtClean="0"/>
              <a:t>你喜欢和讨厌哪些评语</a:t>
            </a:r>
            <a:r>
              <a:rPr lang="en-US" dirty="0" smtClean="0"/>
              <a:t>?</a:t>
            </a:r>
            <a:r>
              <a:rPr lang="zh-CN" altLang="en-US" dirty="0" smtClean="0"/>
              <a:t>说说你的理由。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A.</a:t>
            </a:r>
            <a:r>
              <a:rPr lang="zh-CN" altLang="en-US" dirty="0" smtClean="0"/>
              <a:t>你的作文字迹清楚</a:t>
            </a:r>
            <a:r>
              <a:rPr lang="en-US" dirty="0" smtClean="0"/>
              <a:t>,</a:t>
            </a:r>
            <a:r>
              <a:rPr lang="zh-CN" altLang="en-US" dirty="0" smtClean="0"/>
              <a:t>说明你用心了</a:t>
            </a:r>
            <a:r>
              <a:rPr lang="en-US" dirty="0" smtClean="0"/>
              <a:t>,</a:t>
            </a:r>
            <a:r>
              <a:rPr lang="zh-CN" altLang="en-US" dirty="0" smtClean="0"/>
              <a:t>也可以看出你对老师的尊敬。我读了画横线的句子</a:t>
            </a:r>
            <a:r>
              <a:rPr lang="en-US" dirty="0" smtClean="0"/>
              <a:t>,</a:t>
            </a:r>
            <a:r>
              <a:rPr lang="zh-CN" altLang="en-US" dirty="0" smtClean="0"/>
              <a:t>觉得很好笑</a:t>
            </a:r>
            <a:r>
              <a:rPr lang="en-US" dirty="0" smtClean="0"/>
              <a:t>,</a:t>
            </a:r>
            <a:r>
              <a:rPr lang="zh-CN" altLang="en-US" dirty="0" smtClean="0"/>
              <a:t>你读一读</a:t>
            </a:r>
            <a:r>
              <a:rPr lang="en-US" dirty="0" smtClean="0"/>
              <a:t>,</a:t>
            </a:r>
            <a:r>
              <a:rPr lang="zh-CN" altLang="en-US" dirty="0" smtClean="0"/>
              <a:t>是不是和我感觉一样</a:t>
            </a:r>
            <a:r>
              <a:rPr lang="en-US" dirty="0" smtClean="0"/>
              <a:t>?</a:t>
            </a:r>
            <a:r>
              <a:rPr lang="zh-CN" altLang="en-US" dirty="0" smtClean="0"/>
              <a:t>如果一样</a:t>
            </a:r>
            <a:r>
              <a:rPr lang="en-US" dirty="0" smtClean="0"/>
              <a:t>,</a:t>
            </a:r>
            <a:r>
              <a:rPr lang="zh-CN" altLang="en-US" dirty="0" smtClean="0"/>
              <a:t>你从中有没有悟出什么</a:t>
            </a:r>
            <a:r>
              <a:rPr lang="en-US" dirty="0" smtClean="0"/>
              <a:t>?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en-US" dirty="0" smtClean="0"/>
              <a:t>B.</a:t>
            </a:r>
            <a:r>
              <a:rPr lang="zh-CN" altLang="en-US" dirty="0" smtClean="0"/>
              <a:t>同样的作文题目</a:t>
            </a:r>
            <a:r>
              <a:rPr lang="en-US" dirty="0" smtClean="0"/>
              <a:t>,</a:t>
            </a:r>
            <a:r>
              <a:rPr lang="zh-CN" altLang="en-US" dirty="0" smtClean="0"/>
              <a:t>别的同学能写出好的文章</a:t>
            </a:r>
            <a:r>
              <a:rPr lang="en-US" dirty="0" smtClean="0"/>
              <a:t>,</a:t>
            </a:r>
            <a:r>
              <a:rPr lang="zh-CN" altLang="en-US" dirty="0" smtClean="0"/>
              <a:t>你为什么写不出来呢</a:t>
            </a:r>
            <a:r>
              <a:rPr lang="en-US" dirty="0" smtClean="0"/>
              <a:t>?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en-US" dirty="0" smtClean="0"/>
              <a:t>C.</a:t>
            </a:r>
            <a:r>
              <a:rPr lang="zh-CN" altLang="en-US" dirty="0" smtClean="0"/>
              <a:t>你的作文不如你平时聊天那样流畅啊</a:t>
            </a:r>
            <a:r>
              <a:rPr lang="en-US" dirty="0" smtClean="0"/>
              <a:t>!</a:t>
            </a:r>
            <a:r>
              <a:rPr lang="zh-CN" altLang="en-US" dirty="0" smtClean="0"/>
              <a:t>一个优秀的学生</a:t>
            </a:r>
            <a:r>
              <a:rPr lang="en-US" dirty="0" smtClean="0"/>
              <a:t>,</a:t>
            </a:r>
            <a:r>
              <a:rPr lang="zh-CN" altLang="en-US" dirty="0" smtClean="0"/>
              <a:t>不仅要会说</a:t>
            </a:r>
            <a:r>
              <a:rPr lang="en-US" dirty="0" smtClean="0"/>
              <a:t>,</a:t>
            </a:r>
            <a:r>
              <a:rPr lang="zh-CN" altLang="en-US" dirty="0" smtClean="0"/>
              <a:t>还要会写</a:t>
            </a:r>
            <a:r>
              <a:rPr lang="en-US" dirty="0" smtClean="0"/>
              <a:t>,</a:t>
            </a:r>
            <a:r>
              <a:rPr lang="zh-CN" altLang="en-US" dirty="0" smtClean="0"/>
              <a:t>这样才是好样的。我相信</a:t>
            </a:r>
            <a:r>
              <a:rPr lang="en-US" dirty="0" smtClean="0"/>
              <a:t>,</a:t>
            </a:r>
            <a:r>
              <a:rPr lang="zh-CN" altLang="en-US" dirty="0" smtClean="0"/>
              <a:t>你下一次一定能把作文写好</a:t>
            </a:r>
            <a:r>
              <a:rPr lang="en-US" dirty="0" smtClean="0"/>
              <a:t>!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en-US" dirty="0" smtClean="0"/>
              <a:t>D.</a:t>
            </a:r>
            <a:r>
              <a:rPr lang="zh-CN" altLang="en-US" dirty="0" smtClean="0"/>
              <a:t>狗屁不通</a:t>
            </a:r>
            <a:r>
              <a:rPr lang="en-US" dirty="0" smtClean="0"/>
              <a:t>!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1142984"/>
            <a:ext cx="11453850" cy="857256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喜欢</a:t>
            </a:r>
            <a:r>
              <a:rPr lang="en-US" dirty="0" smtClean="0"/>
              <a:t>A</a:t>
            </a:r>
            <a:r>
              <a:rPr lang="zh-CN" altLang="en-US" dirty="0" smtClean="0"/>
              <a:t>、</a:t>
            </a:r>
            <a:r>
              <a:rPr lang="en-US" dirty="0" smtClean="0"/>
              <a:t>C</a:t>
            </a:r>
            <a:r>
              <a:rPr lang="zh-CN" altLang="en-US" dirty="0" smtClean="0"/>
              <a:t>两种评语</a:t>
            </a:r>
            <a:r>
              <a:rPr lang="en-US" dirty="0" smtClean="0"/>
              <a:t>,</a:t>
            </a:r>
            <a:r>
              <a:rPr lang="zh-CN" altLang="en-US" dirty="0" smtClean="0"/>
              <a:t>这两种评语委婉地指出学生作文中的不足</a:t>
            </a:r>
            <a:r>
              <a:rPr lang="en-US" dirty="0" smtClean="0"/>
              <a:t>,</a:t>
            </a:r>
            <a:r>
              <a:rPr lang="zh-CN" altLang="en-US" dirty="0" smtClean="0"/>
              <a:t>而且给人鼓励</a:t>
            </a:r>
            <a:r>
              <a:rPr lang="en-US" dirty="0" smtClean="0"/>
              <a:t>;</a:t>
            </a:r>
            <a:r>
              <a:rPr lang="zh-CN" altLang="en-US" dirty="0" smtClean="0"/>
              <a:t>讨厌</a:t>
            </a:r>
            <a:r>
              <a:rPr lang="en-US" dirty="0" smtClean="0"/>
              <a:t>B</a:t>
            </a:r>
            <a:r>
              <a:rPr lang="zh-CN" altLang="en-US" dirty="0" smtClean="0"/>
              <a:t>、</a:t>
            </a:r>
            <a:r>
              <a:rPr lang="en-US" dirty="0" smtClean="0"/>
              <a:t>D</a:t>
            </a:r>
            <a:r>
              <a:rPr lang="zh-CN" altLang="en-US" dirty="0" smtClean="0"/>
              <a:t>两种评语</a:t>
            </a:r>
            <a:r>
              <a:rPr lang="en-US" dirty="0" smtClean="0"/>
              <a:t>,</a:t>
            </a:r>
            <a:r>
              <a:rPr lang="zh-CN" altLang="en-US" dirty="0" smtClean="0"/>
              <a:t>这两种评语伤人自尊</a:t>
            </a:r>
            <a:r>
              <a:rPr lang="en-US" dirty="0" smtClean="0"/>
              <a:t>,</a:t>
            </a:r>
            <a:r>
              <a:rPr lang="zh-CN" altLang="en-US" dirty="0" smtClean="0"/>
              <a:t>会让学生更加厌恶写作文。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2728</TotalTime>
  <Words>1972</Words>
  <Application>Microsoft Office PowerPoint</Application>
  <PresentationFormat>自定义</PresentationFormat>
  <Paragraphs>70</Paragraphs>
  <Slides>22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24" baseType="lpstr">
      <vt:lpstr>1_Office 主题</vt:lpstr>
      <vt:lpstr>章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629</cp:revision>
  <dcterms:created xsi:type="dcterms:W3CDTF">2017-02-11T06:33:00Z</dcterms:created>
  <dcterms:modified xsi:type="dcterms:W3CDTF">2019-12-15T04:35:16Z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