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5" r:id="rId7"/>
    <p:sldId id="517" r:id="rId8"/>
    <p:sldId id="397" r:id="rId9"/>
    <p:sldId id="541" r:id="rId10"/>
    <p:sldId id="525" r:id="rId11"/>
    <p:sldId id="511" r:id="rId12"/>
    <p:sldId id="526" r:id="rId13"/>
    <p:sldId id="527" r:id="rId14"/>
    <p:sldId id="530" r:id="rId15"/>
    <p:sldId id="542" r:id="rId16"/>
    <p:sldId id="543" r:id="rId17"/>
    <p:sldId id="544" r:id="rId18"/>
    <p:sldId id="500" r:id="rId19"/>
    <p:sldId id="501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</a:t>
            </a:r>
            <a:r>
              <a:rPr lang="zh-CN" altLang="en-US" sz="3600" dirty="0" smtClean="0"/>
              <a:t>语言简明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阅读下面的语段</a:t>
            </a:r>
            <a:r>
              <a:rPr lang="en-US" dirty="0" smtClean="0"/>
              <a:t>,</a:t>
            </a:r>
            <a:r>
              <a:rPr lang="zh-CN" altLang="en-US" dirty="0" smtClean="0"/>
              <a:t>并分析哪句与中心无关</a:t>
            </a:r>
            <a:r>
              <a:rPr lang="en-US" dirty="0" smtClean="0"/>
              <a:t>,</a:t>
            </a:r>
            <a:r>
              <a:rPr lang="zh-CN" altLang="en-US" dirty="0" smtClean="0"/>
              <a:t>应删去。</a:t>
            </a:r>
          </a:p>
          <a:p>
            <a:r>
              <a:rPr lang="zh-CN" altLang="en-US" dirty="0" smtClean="0"/>
              <a:t>这种笨重的书使用起来是极不方便的。据说</a:t>
            </a:r>
            <a:r>
              <a:rPr lang="en-US" dirty="0" smtClean="0"/>
              <a:t>,</a:t>
            </a:r>
            <a:r>
              <a:rPr lang="zh-CN" altLang="en-US" dirty="0" smtClean="0"/>
              <a:t>秦始皇每天批阅的简牍文书有</a:t>
            </a:r>
            <a:r>
              <a:rPr lang="en-US" dirty="0" smtClean="0"/>
              <a:t>120</a:t>
            </a:r>
            <a:r>
              <a:rPr lang="zh-CN" altLang="en-US" dirty="0" smtClean="0"/>
              <a:t>斤重。西汉时</a:t>
            </a:r>
            <a:r>
              <a:rPr lang="en-US" dirty="0" smtClean="0"/>
              <a:t>,</a:t>
            </a:r>
            <a:r>
              <a:rPr lang="zh-CN" altLang="en-US" dirty="0" smtClean="0"/>
              <a:t>东方朔给汉武帝写了一篇文章</a:t>
            </a:r>
            <a:r>
              <a:rPr lang="en-US" dirty="0" smtClean="0"/>
              <a:t>,</a:t>
            </a:r>
            <a:r>
              <a:rPr lang="zh-CN" altLang="en-US" dirty="0" smtClean="0"/>
              <a:t>用了</a:t>
            </a:r>
            <a:r>
              <a:rPr lang="en-US" dirty="0" smtClean="0"/>
              <a:t>3000</a:t>
            </a:r>
            <a:r>
              <a:rPr lang="zh-CN" altLang="en-US" dirty="0" smtClean="0"/>
              <a:t>片竹简</a:t>
            </a:r>
            <a:r>
              <a:rPr lang="en-US" dirty="0" smtClean="0"/>
              <a:t>,</a:t>
            </a:r>
            <a:r>
              <a:rPr lang="zh-CN" altLang="en-US" dirty="0" smtClean="0"/>
              <a:t>是由两名身强力壮的武士吃力地抬到宫廷里面去的。汉武帝把竹简一片一片地解下来看</a:t>
            </a:r>
            <a:r>
              <a:rPr lang="en-US" dirty="0" smtClean="0"/>
              <a:t>,</a:t>
            </a:r>
            <a:r>
              <a:rPr lang="zh-CN" altLang="en-US" dirty="0" smtClean="0"/>
              <a:t>足足用了两个月的时间才看完。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这段文字主要说明简牍文书</a:t>
            </a:r>
            <a:r>
              <a:rPr lang="en-US" dirty="0" smtClean="0"/>
              <a:t>“</a:t>
            </a:r>
            <a:r>
              <a:rPr lang="zh-CN" altLang="en-US" dirty="0" smtClean="0"/>
              <a:t>笨重</a:t>
            </a:r>
            <a:r>
              <a:rPr lang="en-US" dirty="0" smtClean="0"/>
              <a:t>”,</a:t>
            </a:r>
            <a:r>
              <a:rPr lang="zh-CN" altLang="en-US" dirty="0" smtClean="0"/>
              <a:t>使用</a:t>
            </a:r>
            <a:r>
              <a:rPr lang="en-US" dirty="0" smtClean="0"/>
              <a:t>“</a:t>
            </a:r>
            <a:r>
              <a:rPr lang="zh-CN" altLang="en-US" dirty="0" smtClean="0"/>
              <a:t>不方便</a:t>
            </a:r>
            <a:r>
              <a:rPr lang="en-US" dirty="0" smtClean="0"/>
              <a:t>”</a:t>
            </a:r>
            <a:r>
              <a:rPr lang="zh-CN" altLang="en-US" dirty="0" smtClean="0"/>
              <a:t>。首句提出看法</a:t>
            </a:r>
            <a:r>
              <a:rPr lang="en-US" dirty="0" smtClean="0"/>
              <a:t>,</a:t>
            </a:r>
            <a:r>
              <a:rPr lang="zh-CN" altLang="en-US" dirty="0" smtClean="0"/>
              <a:t>接下来的两句用两个事例说明这一看法。文字较简洁</a:t>
            </a:r>
            <a:r>
              <a:rPr lang="en-US" dirty="0" smtClean="0"/>
              <a:t>,</a:t>
            </a:r>
            <a:r>
              <a:rPr lang="zh-CN" altLang="en-US" dirty="0" smtClean="0"/>
              <a:t>意思很明确。最后一句是顺着第三句说下来的</a:t>
            </a:r>
            <a:r>
              <a:rPr lang="en-US" dirty="0" smtClean="0"/>
              <a:t>,</a:t>
            </a:r>
            <a:r>
              <a:rPr lang="zh-CN" altLang="en-US" dirty="0" smtClean="0"/>
              <a:t>并不全是说明</a:t>
            </a:r>
            <a:r>
              <a:rPr lang="en-US" dirty="0" smtClean="0"/>
              <a:t>“</a:t>
            </a:r>
            <a:r>
              <a:rPr lang="zh-CN" altLang="en-US" dirty="0" smtClean="0"/>
              <a:t>笨重</a:t>
            </a:r>
            <a:r>
              <a:rPr lang="en-US" dirty="0" smtClean="0"/>
              <a:t>”“</a:t>
            </a:r>
            <a:r>
              <a:rPr lang="zh-CN" altLang="en-US" dirty="0" smtClean="0"/>
              <a:t>不方便</a:t>
            </a:r>
            <a:r>
              <a:rPr lang="en-US" dirty="0" smtClean="0"/>
              <a:t>”</a:t>
            </a:r>
            <a:r>
              <a:rPr lang="zh-CN" altLang="en-US" dirty="0" smtClean="0"/>
              <a:t>的</a:t>
            </a:r>
            <a:r>
              <a:rPr lang="en-US" dirty="0" smtClean="0"/>
              <a:t>,</a:t>
            </a:r>
            <a:r>
              <a:rPr lang="zh-CN" altLang="en-US" dirty="0" smtClean="0"/>
              <a:t>因此应把它删去。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把游离于话题之外的一句找出来</a:t>
            </a:r>
            <a:r>
              <a:rPr lang="en-US" dirty="0" smtClean="0"/>
              <a:t>,</a:t>
            </a:r>
            <a:r>
              <a:rPr lang="zh-CN" altLang="en-US" dirty="0" smtClean="0"/>
              <a:t>并说明理由。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春花秋月</a:t>
            </a:r>
            <a:r>
              <a:rPr lang="en-US" dirty="0" smtClean="0"/>
              <a:t>,</a:t>
            </a:r>
            <a:r>
              <a:rPr lang="zh-CN" altLang="en-US" dirty="0" smtClean="0"/>
              <a:t>夏云冬雪</a:t>
            </a:r>
            <a:r>
              <a:rPr lang="en-US" dirty="0" smtClean="0"/>
              <a:t>,</a:t>
            </a:r>
            <a:r>
              <a:rPr lang="zh-CN" altLang="en-US" dirty="0" smtClean="0"/>
              <a:t>造化多情</a:t>
            </a:r>
            <a:r>
              <a:rPr lang="en-US" dirty="0" smtClean="0"/>
              <a:t>,</a:t>
            </a:r>
            <a:r>
              <a:rPr lang="zh-CN" altLang="en-US" dirty="0" smtClean="0"/>
              <a:t>大自然的色彩是美好的。</a:t>
            </a:r>
            <a:r>
              <a:rPr lang="en-US" dirty="0" smtClean="0"/>
              <a:t>②</a:t>
            </a:r>
            <a:r>
              <a:rPr lang="zh-CN" altLang="en-US" dirty="0" smtClean="0"/>
              <a:t>人类应该为永葆大自然的色彩美做出自己的努力</a:t>
            </a:r>
            <a:r>
              <a:rPr lang="en-US" dirty="0" smtClean="0"/>
              <a:t>,</a:t>
            </a:r>
            <a:r>
              <a:rPr lang="zh-CN" altLang="en-US" dirty="0" smtClean="0"/>
              <a:t>让大海永远蔚蓝</a:t>
            </a:r>
            <a:r>
              <a:rPr lang="en-US" dirty="0" smtClean="0"/>
              <a:t>,</a:t>
            </a:r>
            <a:r>
              <a:rPr lang="zh-CN" altLang="en-US" dirty="0" smtClean="0"/>
              <a:t>让草原永远青翠。</a:t>
            </a:r>
            <a:r>
              <a:rPr lang="en-US" dirty="0" smtClean="0"/>
              <a:t>③</a:t>
            </a:r>
            <a:r>
              <a:rPr lang="zh-CN" altLang="en-US" dirty="0" smtClean="0"/>
              <a:t>但是人类不以自然美为满足</a:t>
            </a:r>
            <a:r>
              <a:rPr lang="en-US" dirty="0" smtClean="0"/>
              <a:t>,</a:t>
            </a:r>
            <a:r>
              <a:rPr lang="zh-CN" altLang="en-US" dirty="0" smtClean="0"/>
              <a:t>艺术美的着意创造</a:t>
            </a:r>
            <a:r>
              <a:rPr lang="en-US" dirty="0" smtClean="0"/>
              <a:t>,</a:t>
            </a:r>
            <a:r>
              <a:rPr lang="zh-CN" altLang="en-US" dirty="0" smtClean="0"/>
              <a:t>有待心灵的加工</a:t>
            </a:r>
            <a:r>
              <a:rPr lang="en-US" dirty="0" smtClean="0"/>
              <a:t>,</a:t>
            </a:r>
            <a:r>
              <a:rPr lang="zh-CN" altLang="en-US" dirty="0" smtClean="0"/>
              <a:t>注入艺术家的豪情。</a:t>
            </a:r>
            <a:r>
              <a:rPr lang="en-US" dirty="0" smtClean="0"/>
              <a:t>④</a:t>
            </a:r>
            <a:r>
              <a:rPr lang="zh-CN" altLang="en-US" dirty="0" smtClean="0"/>
              <a:t>色彩只有注入了画家的情感</a:t>
            </a:r>
            <a:r>
              <a:rPr lang="en-US" dirty="0" smtClean="0"/>
              <a:t>,</a:t>
            </a:r>
            <a:r>
              <a:rPr lang="zh-CN" altLang="en-US" dirty="0" smtClean="0"/>
              <a:t>才能成为审美对象。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071546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②</a:t>
            </a:r>
            <a:r>
              <a:rPr lang="zh-CN" altLang="en-US" dirty="0" smtClean="0"/>
              <a:t>句。理由</a:t>
            </a:r>
            <a:r>
              <a:rPr lang="en-US" dirty="0" smtClean="0"/>
              <a:t>:</a:t>
            </a:r>
            <a:r>
              <a:rPr lang="zh-CN" altLang="en-US" dirty="0" smtClean="0"/>
              <a:t>本段文字谈的是自然色彩美和艺术美的关系问题</a:t>
            </a:r>
            <a:r>
              <a:rPr lang="en-US" dirty="0" smtClean="0"/>
              <a:t>,</a:t>
            </a:r>
            <a:r>
              <a:rPr lang="zh-CN" altLang="en-US" dirty="0" smtClean="0"/>
              <a:t>但是第</a:t>
            </a:r>
            <a:r>
              <a:rPr lang="en-US" dirty="0" smtClean="0"/>
              <a:t>②</a:t>
            </a:r>
            <a:r>
              <a:rPr lang="zh-CN" altLang="en-US" dirty="0" smtClean="0"/>
              <a:t>句谈的是环保问题</a:t>
            </a:r>
            <a:r>
              <a:rPr lang="en-US" dirty="0" smtClean="0"/>
              <a:t>,</a:t>
            </a:r>
            <a:r>
              <a:rPr lang="zh-CN" altLang="en-US" dirty="0" smtClean="0"/>
              <a:t>游离于话题之外</a:t>
            </a:r>
            <a:r>
              <a:rPr lang="en-US" dirty="0" smtClean="0"/>
              <a:t>,</a:t>
            </a:r>
            <a:r>
              <a:rPr lang="zh-CN" altLang="en-US" dirty="0" smtClean="0"/>
              <a:t>删掉它</a:t>
            </a:r>
            <a:r>
              <a:rPr lang="en-US" dirty="0" smtClean="0"/>
              <a:t>,</a:t>
            </a:r>
            <a:r>
              <a:rPr lang="zh-CN" altLang="en-US" dirty="0" smtClean="0"/>
              <a:t>语言就简洁了。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删词语。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野花遍地是</a:t>
            </a:r>
            <a:r>
              <a:rPr lang="en-US" dirty="0" smtClean="0"/>
              <a:t>:</a:t>
            </a:r>
            <a:r>
              <a:rPr lang="zh-CN" altLang="en-US" dirty="0" smtClean="0"/>
              <a:t>杂样儿</a:t>
            </a:r>
            <a:r>
              <a:rPr lang="en-US" dirty="0" smtClean="0"/>
              <a:t>,</a:t>
            </a:r>
            <a:r>
              <a:rPr lang="zh-CN" altLang="en-US" dirty="0" smtClean="0"/>
              <a:t>有名字的野花</a:t>
            </a:r>
            <a:r>
              <a:rPr lang="en-US" dirty="0" smtClean="0"/>
              <a:t>,</a:t>
            </a:r>
            <a:r>
              <a:rPr lang="zh-CN" altLang="en-US" dirty="0" smtClean="0"/>
              <a:t>没名字的野花</a:t>
            </a:r>
            <a:r>
              <a:rPr lang="en-US" dirty="0" smtClean="0"/>
              <a:t>,</a:t>
            </a:r>
            <a:r>
              <a:rPr lang="zh-CN" altLang="en-US" dirty="0" smtClean="0"/>
              <a:t>散在草丛里</a:t>
            </a:r>
            <a:r>
              <a:rPr lang="en-US" dirty="0" smtClean="0"/>
              <a:t>,</a:t>
            </a:r>
            <a:r>
              <a:rPr lang="zh-CN" altLang="en-US" dirty="0" smtClean="0"/>
              <a:t>像眼睛</a:t>
            </a:r>
            <a:r>
              <a:rPr lang="en-US" dirty="0" smtClean="0"/>
              <a:t>,</a:t>
            </a:r>
            <a:r>
              <a:rPr lang="zh-CN" altLang="en-US" dirty="0" smtClean="0"/>
              <a:t>像星星</a:t>
            </a:r>
            <a:r>
              <a:rPr lang="en-US" dirty="0" smtClean="0"/>
              <a:t>,</a:t>
            </a:r>
            <a:r>
              <a:rPr lang="zh-CN" altLang="en-US" dirty="0" smtClean="0"/>
              <a:t>还眨呀眨的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 smtClean="0"/>
              <a:t>.</a:t>
            </a:r>
            <a:r>
              <a:rPr lang="zh-CN" altLang="en-US" dirty="0" smtClean="0"/>
              <a:t>大家都在聚精会神、专心致志、全神贯注地听老师讲课。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3000372"/>
            <a:ext cx="1145385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野花</a:t>
            </a:r>
            <a:r>
              <a:rPr lang="en-US" dirty="0" smtClean="0"/>
              <a:t>”</a:t>
            </a:r>
            <a:r>
              <a:rPr lang="zh-CN" altLang="en-US" dirty="0" smtClean="0"/>
              <a:t>在这个句子中出现了三次</a:t>
            </a:r>
            <a:r>
              <a:rPr lang="en-US" dirty="0" smtClean="0"/>
              <a:t>,</a:t>
            </a:r>
            <a:r>
              <a:rPr lang="zh-CN" altLang="en-US" dirty="0" smtClean="0"/>
              <a:t>重复</a:t>
            </a:r>
            <a:r>
              <a:rPr lang="en-US" dirty="0" smtClean="0"/>
              <a:t>,</a:t>
            </a:r>
            <a:r>
              <a:rPr lang="zh-CN" altLang="en-US" dirty="0" smtClean="0"/>
              <a:t>语言不简明</a:t>
            </a:r>
            <a:r>
              <a:rPr lang="en-US" dirty="0" smtClean="0"/>
              <a:t>,</a:t>
            </a:r>
            <a:r>
              <a:rPr lang="zh-CN" altLang="en-US" dirty="0" smtClean="0"/>
              <a:t>只保留第一个即可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聚精会神</a:t>
            </a:r>
            <a:r>
              <a:rPr lang="en-US" dirty="0" smtClean="0"/>
              <a:t>”“</a:t>
            </a:r>
            <a:r>
              <a:rPr lang="zh-CN" altLang="en-US" dirty="0" smtClean="0"/>
              <a:t>专心致志</a:t>
            </a:r>
            <a:r>
              <a:rPr lang="en-US" dirty="0" smtClean="0"/>
              <a:t>”“</a:t>
            </a:r>
            <a:r>
              <a:rPr lang="zh-CN" altLang="en-US" dirty="0" smtClean="0"/>
              <a:t>全神贯注</a:t>
            </a:r>
            <a:r>
              <a:rPr lang="en-US" dirty="0" smtClean="0"/>
              <a:t>”</a:t>
            </a:r>
            <a:r>
              <a:rPr lang="zh-CN" altLang="en-US" dirty="0" smtClean="0"/>
              <a:t>都是指注意力不分散</a:t>
            </a:r>
            <a:r>
              <a:rPr lang="en-US" dirty="0" smtClean="0"/>
              <a:t>,</a:t>
            </a:r>
            <a:r>
              <a:rPr lang="zh-CN" altLang="en-US" dirty="0" smtClean="0"/>
              <a:t>没有必要同时使用</a:t>
            </a:r>
            <a:r>
              <a:rPr lang="en-US" dirty="0" smtClean="0"/>
              <a:t>,</a:t>
            </a:r>
            <a:r>
              <a:rPr lang="zh-CN" altLang="en-US" dirty="0" smtClean="0"/>
              <a:t>留下任何一个都可以。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消歧义。</a:t>
            </a:r>
          </a:p>
          <a:p>
            <a:r>
              <a:rPr lang="zh-CN" altLang="en-US" dirty="0" smtClean="0"/>
              <a:t>下列句子表意不明</a:t>
            </a:r>
            <a:r>
              <a:rPr lang="en-US" dirty="0" smtClean="0"/>
              <a:t>,</a:t>
            </a:r>
            <a:r>
              <a:rPr lang="zh-CN" altLang="en-US" dirty="0" smtClean="0"/>
              <a:t>请你根据括号内的要求修改。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中国队打败了美国队获得了冠军。</a:t>
            </a:r>
            <a:r>
              <a:rPr lang="en-US" dirty="0" smtClean="0"/>
              <a:t>(</a:t>
            </a:r>
            <a:r>
              <a:rPr lang="zh-CN" altLang="en-US" dirty="0" smtClean="0"/>
              <a:t>增加标点</a:t>
            </a:r>
            <a:r>
              <a:rPr lang="en-US" dirty="0" smtClean="0"/>
              <a:t>)</a:t>
            </a:r>
          </a:p>
          <a:p>
            <a:endParaRPr lang="en-US" altLang="zh-CN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我要热饭。</a:t>
            </a:r>
            <a:r>
              <a:rPr lang="en-US" dirty="0" smtClean="0"/>
              <a:t>(</a:t>
            </a:r>
            <a:r>
              <a:rPr lang="zh-CN" altLang="en-US" dirty="0" smtClean="0"/>
              <a:t>补充语境</a:t>
            </a:r>
            <a:r>
              <a:rPr lang="en-US" dirty="0" smtClean="0"/>
              <a:t>)</a:t>
            </a:r>
          </a:p>
          <a:p>
            <a:endParaRPr lang="en-US" altLang="zh-CN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他好说话。</a:t>
            </a:r>
            <a:r>
              <a:rPr lang="en-US" dirty="0" smtClean="0"/>
              <a:t>(</a:t>
            </a:r>
            <a:r>
              <a:rPr lang="zh-CN" altLang="en-US" dirty="0" smtClean="0"/>
              <a:t>更换词语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3000372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中国队打败了美国队</a:t>
            </a:r>
            <a:r>
              <a:rPr lang="en-US" dirty="0" smtClean="0"/>
              <a:t>,</a:t>
            </a:r>
            <a:r>
              <a:rPr lang="zh-CN" altLang="en-US" dirty="0" smtClean="0"/>
              <a:t>获得了冠军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我要热饭</a:t>
            </a:r>
            <a:r>
              <a:rPr lang="en-US" dirty="0" smtClean="0"/>
              <a:t>,</a:t>
            </a:r>
            <a:r>
              <a:rPr lang="zh-CN" altLang="en-US" dirty="0" smtClean="0"/>
              <a:t>不要冷水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他</a:t>
            </a:r>
            <a:r>
              <a:rPr lang="zh-CN" altLang="en-US" dirty="0" smtClean="0"/>
              <a:t>喜欢说话。</a:t>
            </a:r>
          </a:p>
          <a:p>
            <a:endParaRPr lang="zh-CN" altLang="en-US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语文课上</a:t>
            </a:r>
            <a:r>
              <a:rPr lang="en-US" dirty="0" smtClean="0"/>
              <a:t>,</a:t>
            </a:r>
            <a:r>
              <a:rPr lang="zh-CN" altLang="en-US" dirty="0" smtClean="0"/>
              <a:t>两个学校的校长来听课了。</a:t>
            </a:r>
            <a:r>
              <a:rPr lang="en-US" dirty="0" smtClean="0"/>
              <a:t>(</a:t>
            </a:r>
            <a:r>
              <a:rPr lang="zh-CN" altLang="en-US" dirty="0" smtClean="0"/>
              <a:t>调整语序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1785926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语文课上</a:t>
            </a:r>
            <a:r>
              <a:rPr lang="en-US" dirty="0" smtClean="0"/>
              <a:t>,</a:t>
            </a:r>
            <a:r>
              <a:rPr lang="zh-CN" altLang="en-US" dirty="0" smtClean="0"/>
              <a:t>学校的两个校长来听课了。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358510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下面提供的是同一作品的原作稿和修改稿的文字</a:t>
            </a:r>
            <a:r>
              <a:rPr lang="en-US" dirty="0" smtClean="0"/>
              <a:t>,</a:t>
            </a:r>
            <a:r>
              <a:rPr lang="zh-CN" altLang="en-US" dirty="0" smtClean="0"/>
              <a:t>任选两句做比较</a:t>
            </a:r>
            <a:r>
              <a:rPr lang="en-US" dirty="0" smtClean="0"/>
              <a:t>,</a:t>
            </a:r>
            <a:r>
              <a:rPr lang="zh-CN" altLang="en-US" dirty="0" smtClean="0"/>
              <a:t>指出原句的不足之处</a:t>
            </a:r>
            <a:r>
              <a:rPr lang="en-US" dirty="0" smtClean="0"/>
              <a:t>(</a:t>
            </a:r>
            <a:r>
              <a:rPr lang="zh-CN" altLang="en-US" dirty="0" smtClean="0"/>
              <a:t>或修改后的效果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原作稿</a:t>
            </a:r>
            <a:r>
              <a:rPr lang="en-US" dirty="0" smtClean="0"/>
              <a:t>:</a:t>
            </a:r>
            <a:r>
              <a:rPr lang="zh-CN" altLang="en-US" dirty="0" smtClean="0"/>
              <a:t>风刮得很紧</a:t>
            </a:r>
            <a:r>
              <a:rPr lang="en-US" dirty="0" smtClean="0"/>
              <a:t>,①</a:t>
            </a:r>
            <a:r>
              <a:rPr lang="zh-CN" altLang="en-US" dirty="0" smtClean="0"/>
              <a:t>雪片像扯破了的棉絮一样无力地在空中飞舞</a:t>
            </a:r>
            <a:r>
              <a:rPr lang="en-US" dirty="0" smtClean="0"/>
              <a:t>,②</a:t>
            </a:r>
            <a:r>
              <a:rPr lang="zh-CN" altLang="en-US" dirty="0" smtClean="0"/>
              <a:t>无目的地落下地来。</a:t>
            </a:r>
            <a:r>
              <a:rPr lang="en-US" dirty="0" smtClean="0"/>
              <a:t>③</a:t>
            </a:r>
            <a:r>
              <a:rPr lang="zh-CN" altLang="en-US" dirty="0" smtClean="0"/>
              <a:t>在墙脚已经砌好了一条白色的路</a:t>
            </a:r>
            <a:r>
              <a:rPr lang="en-US" dirty="0" smtClean="0"/>
              <a:t>,</a:t>
            </a:r>
            <a:r>
              <a:rPr lang="zh-CN" altLang="en-US" dirty="0" smtClean="0"/>
              <a:t>左右两边各有这样的一条</a:t>
            </a:r>
            <a:r>
              <a:rPr lang="en-US" dirty="0" smtClean="0"/>
              <a:t>,④</a:t>
            </a:r>
            <a:r>
              <a:rPr lang="zh-CN" altLang="en-US" dirty="0" smtClean="0"/>
              <a:t>好像给中间的泥泞的道路镶了两道宽边。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修改稿</a:t>
            </a:r>
            <a:r>
              <a:rPr lang="en-US" dirty="0" smtClean="0"/>
              <a:t>:</a:t>
            </a:r>
            <a:r>
              <a:rPr lang="zh-CN" altLang="en-US" dirty="0" smtClean="0"/>
              <a:t>风刮得很紧</a:t>
            </a:r>
            <a:r>
              <a:rPr lang="en-US" dirty="0" smtClean="0"/>
              <a:t>,①</a:t>
            </a:r>
            <a:r>
              <a:rPr lang="zh-CN" altLang="en-US" dirty="0" smtClean="0"/>
              <a:t>雪片像扯破了的棉絮一样在空中飞舞</a:t>
            </a:r>
            <a:r>
              <a:rPr lang="en-US" dirty="0" smtClean="0"/>
              <a:t>,②</a:t>
            </a:r>
            <a:r>
              <a:rPr lang="zh-CN" altLang="en-US" dirty="0" smtClean="0"/>
              <a:t>没有目的地四处飘落。</a:t>
            </a:r>
            <a:r>
              <a:rPr lang="en-US" dirty="0" smtClean="0"/>
              <a:t>③</a:t>
            </a:r>
            <a:r>
              <a:rPr lang="zh-CN" altLang="en-US" dirty="0" smtClean="0"/>
              <a:t>左右两边墙脚各有一条白色的路</a:t>
            </a:r>
            <a:r>
              <a:rPr lang="en-US" dirty="0" smtClean="0"/>
              <a:t>,④</a:t>
            </a:r>
            <a:r>
              <a:rPr lang="zh-CN" altLang="en-US" dirty="0" smtClean="0"/>
              <a:t>好像给中间满是水和泥的石板路镶了两道宽边。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142984"/>
            <a:ext cx="11001452" cy="857256"/>
          </a:xfrm>
        </p:spPr>
        <p:txBody>
          <a:bodyPr/>
          <a:lstStyle/>
          <a:p>
            <a:pPr algn="just"/>
            <a:r>
              <a:rPr lang="en-US" dirty="0" smtClean="0"/>
              <a:t>①“</a:t>
            </a:r>
            <a:r>
              <a:rPr lang="zh-CN" altLang="en-US" dirty="0" smtClean="0"/>
              <a:t>无力地</a:t>
            </a:r>
            <a:r>
              <a:rPr lang="en-US" dirty="0" smtClean="0"/>
              <a:t>”</a:t>
            </a:r>
            <a:r>
              <a:rPr lang="zh-CN" altLang="en-US" dirty="0" smtClean="0"/>
              <a:t>属重复修饰</a:t>
            </a:r>
            <a:r>
              <a:rPr lang="en-US" dirty="0" smtClean="0"/>
              <a:t>,</a:t>
            </a:r>
            <a:r>
              <a:rPr lang="zh-CN" altLang="en-US" dirty="0" smtClean="0"/>
              <a:t>且与该句不协调</a:t>
            </a:r>
            <a:r>
              <a:rPr lang="en-US" dirty="0" smtClean="0"/>
              <a:t>,</a:t>
            </a:r>
            <a:r>
              <a:rPr lang="zh-CN" altLang="en-US" dirty="0" smtClean="0"/>
              <a:t>删去它简洁而协调</a:t>
            </a:r>
            <a:r>
              <a:rPr lang="en-US" dirty="0" smtClean="0"/>
              <a:t>;②“</a:t>
            </a:r>
            <a:r>
              <a:rPr lang="zh-CN" altLang="en-US" dirty="0" smtClean="0"/>
              <a:t>落下地来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棉絮一样</a:t>
            </a:r>
            <a:r>
              <a:rPr lang="en-US" dirty="0" smtClean="0"/>
              <a:t>”</a:t>
            </a:r>
            <a:r>
              <a:rPr lang="zh-CN" altLang="en-US" dirty="0" smtClean="0"/>
              <a:t>的雪花的姿态、</a:t>
            </a:r>
            <a:r>
              <a:rPr lang="en-US" dirty="0" smtClean="0"/>
              <a:t>“</a:t>
            </a:r>
            <a:r>
              <a:rPr lang="zh-CN" altLang="en-US" dirty="0" smtClean="0"/>
              <a:t>无目的</a:t>
            </a:r>
            <a:r>
              <a:rPr lang="en-US" dirty="0" smtClean="0"/>
              <a:t>”</a:t>
            </a:r>
            <a:r>
              <a:rPr lang="zh-CN" altLang="en-US" dirty="0" smtClean="0"/>
              <a:t>不协调</a:t>
            </a:r>
            <a:r>
              <a:rPr lang="en-US" dirty="0" smtClean="0"/>
              <a:t>,</a:t>
            </a:r>
            <a:r>
              <a:rPr lang="zh-CN" altLang="en-US" dirty="0" smtClean="0"/>
              <a:t>改为</a:t>
            </a:r>
            <a:r>
              <a:rPr lang="en-US" dirty="0" smtClean="0"/>
              <a:t>“</a:t>
            </a:r>
            <a:r>
              <a:rPr lang="zh-CN" altLang="en-US" dirty="0" smtClean="0"/>
              <a:t>四处飘落</a:t>
            </a:r>
            <a:r>
              <a:rPr lang="en-US" dirty="0" smtClean="0"/>
              <a:t>”</a:t>
            </a:r>
            <a:r>
              <a:rPr lang="zh-CN" altLang="en-US" dirty="0" smtClean="0"/>
              <a:t>更贴切形象</a:t>
            </a:r>
            <a:r>
              <a:rPr lang="en-US" dirty="0" smtClean="0"/>
              <a:t>;③</a:t>
            </a:r>
            <a:r>
              <a:rPr lang="zh-CN" altLang="en-US" dirty="0" smtClean="0"/>
              <a:t>啰唆</a:t>
            </a:r>
            <a:r>
              <a:rPr lang="en-US" dirty="0" smtClean="0"/>
              <a:t>,</a:t>
            </a:r>
            <a:r>
              <a:rPr lang="zh-CN" altLang="en-US" dirty="0" smtClean="0"/>
              <a:t>不简练</a:t>
            </a:r>
            <a:r>
              <a:rPr lang="en-US" dirty="0" smtClean="0"/>
              <a:t>,</a:t>
            </a:r>
            <a:r>
              <a:rPr lang="zh-CN" altLang="en-US" dirty="0" smtClean="0"/>
              <a:t>改后更简洁</a:t>
            </a:r>
            <a:r>
              <a:rPr lang="en-US" dirty="0" smtClean="0"/>
              <a:t>;④</a:t>
            </a:r>
            <a:r>
              <a:rPr lang="zh-CN" altLang="en-US" dirty="0" smtClean="0"/>
              <a:t>不合常理</a:t>
            </a:r>
            <a:r>
              <a:rPr lang="en-US" dirty="0" smtClean="0"/>
              <a:t>,</a:t>
            </a:r>
            <a:r>
              <a:rPr lang="zh-CN" altLang="en-US" dirty="0" smtClean="0"/>
              <a:t>改后合常理</a:t>
            </a:r>
            <a:r>
              <a:rPr lang="en-US" dirty="0" smtClean="0"/>
              <a:t>(</a:t>
            </a:r>
            <a:r>
              <a:rPr lang="zh-CN" altLang="en-US" dirty="0" smtClean="0"/>
              <a:t>石板路中间的积雪易化</a:t>
            </a:r>
            <a:r>
              <a:rPr lang="en-US" dirty="0" smtClean="0"/>
              <a:t>,</a:t>
            </a:r>
            <a:r>
              <a:rPr lang="zh-CN" altLang="en-US" dirty="0" smtClean="0"/>
              <a:t>泥泞路的雪与泥是相混的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掌握使语言简明的方法。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行文时语言简要</a:t>
            </a:r>
            <a:r>
              <a:rPr lang="en-US" dirty="0" smtClean="0"/>
              <a:t>,</a:t>
            </a:r>
            <a:r>
              <a:rPr lang="zh-CN" altLang="en-US" dirty="0" smtClean="0"/>
              <a:t>表意明白。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3071810"/>
            <a:ext cx="10572824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掌握使语言简明的方法。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怎样做到语言表达简明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去次留主法</a:t>
            </a:r>
            <a:r>
              <a:rPr lang="en-US" dirty="0" smtClean="0"/>
              <a:t>:</a:t>
            </a:r>
            <a:r>
              <a:rPr lang="zh-CN" altLang="en-US" dirty="0" smtClean="0"/>
              <a:t>围绕中心</a:t>
            </a:r>
            <a:r>
              <a:rPr lang="en-US" dirty="0" smtClean="0"/>
              <a:t>,</a:t>
            </a:r>
            <a:r>
              <a:rPr lang="zh-CN" altLang="en-US" dirty="0" smtClean="0"/>
              <a:t>抓住要点。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删除烦冗法</a:t>
            </a:r>
            <a:r>
              <a:rPr lang="en-US" dirty="0" smtClean="0"/>
              <a:t>:</a:t>
            </a:r>
            <a:r>
              <a:rPr lang="zh-CN" altLang="en-US" dirty="0" smtClean="0"/>
              <a:t>避免重复</a:t>
            </a:r>
            <a:r>
              <a:rPr lang="en-US" dirty="0" smtClean="0"/>
              <a:t>,</a:t>
            </a:r>
            <a:r>
              <a:rPr lang="zh-CN" altLang="en-US" dirty="0" smtClean="0"/>
              <a:t>删除多余。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辨识歧义法</a:t>
            </a:r>
            <a:r>
              <a:rPr lang="en-US" dirty="0" smtClean="0"/>
              <a:t>:</a:t>
            </a:r>
            <a:r>
              <a:rPr lang="zh-CN" altLang="en-US" dirty="0" smtClean="0"/>
              <a:t>防止误解</a:t>
            </a:r>
            <a:r>
              <a:rPr lang="en-US" dirty="0" smtClean="0"/>
              <a:t>,</a:t>
            </a:r>
            <a:r>
              <a:rPr lang="zh-CN" altLang="en-US" dirty="0" smtClean="0"/>
              <a:t>避免歧义</a:t>
            </a:r>
            <a:r>
              <a:rPr lang="en-US" dirty="0" smtClean="0"/>
              <a:t>(</a:t>
            </a:r>
            <a:r>
              <a:rPr lang="zh-CN" altLang="en-US" dirty="0" smtClean="0"/>
              <a:t>可通过增加标点、更换词语、补充语境、调整语序等方法来消除歧义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2143140"/>
          </a:xfrm>
        </p:spPr>
        <p:txBody>
          <a:bodyPr/>
          <a:lstStyle/>
          <a:p>
            <a:r>
              <a:rPr lang="zh-CN" altLang="en-US" dirty="0" smtClean="0"/>
              <a:t>鲁迅先生曾说</a:t>
            </a:r>
            <a:r>
              <a:rPr lang="en-US" dirty="0" smtClean="0"/>
              <a:t>:“</a:t>
            </a:r>
            <a:r>
              <a:rPr lang="zh-CN" altLang="en-US" dirty="0" smtClean="0"/>
              <a:t>写完后至少看两遍</a:t>
            </a:r>
            <a:r>
              <a:rPr lang="en-US" dirty="0" smtClean="0"/>
              <a:t>,</a:t>
            </a:r>
            <a:r>
              <a:rPr lang="zh-CN" altLang="en-US" dirty="0" smtClean="0"/>
              <a:t>竭力将可有可无的字、句、段删去</a:t>
            </a:r>
            <a:r>
              <a:rPr lang="en-US" dirty="0" smtClean="0"/>
              <a:t>,</a:t>
            </a:r>
            <a:r>
              <a:rPr lang="zh-CN" altLang="en-US" dirty="0" smtClean="0"/>
              <a:t>毫不可惜。</a:t>
            </a:r>
            <a:r>
              <a:rPr lang="en-US" dirty="0" smtClean="0"/>
              <a:t>”</a:t>
            </a:r>
            <a:r>
              <a:rPr lang="zh-CN" altLang="en-US" dirty="0" smtClean="0"/>
              <a:t>那怎样才能做到语言简明呢</a:t>
            </a:r>
            <a:r>
              <a:rPr lang="en-US" dirty="0" smtClean="0"/>
              <a:t>?</a:t>
            </a:r>
            <a:r>
              <a:rPr lang="zh-CN" altLang="en-US" dirty="0" smtClean="0"/>
              <a:t>今天我们来共同学习一些方法。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1428760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温故知新</a:t>
            </a:r>
            <a:r>
              <a:rPr lang="en-US" dirty="0" smtClean="0"/>
              <a:t>:</a:t>
            </a:r>
            <a:r>
              <a:rPr lang="zh-CN" altLang="en-US" dirty="0" smtClean="0"/>
              <a:t>用简明的语言概括下列文章的主要内容。</a:t>
            </a:r>
          </a:p>
          <a:p>
            <a:r>
              <a:rPr lang="en-US" dirty="0" smtClean="0"/>
              <a:t>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伟大的悲剧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主要写</a:t>
            </a:r>
            <a:r>
              <a:rPr lang="zh-CN" altLang="en-US" dirty="0" smtClean="0"/>
              <a:t>了</a:t>
            </a:r>
            <a:r>
              <a:rPr lang="en-US" altLang="zh-CN" dirty="0" smtClean="0"/>
              <a:t>____________________________</a:t>
            </a:r>
          </a:p>
          <a:p>
            <a:pPr indent="0"/>
            <a:r>
              <a:rPr lang="en-US" altLang="zh-CN" dirty="0" smtClean="0"/>
              <a:t>___________________________________________________________________________________________</a:t>
            </a:r>
            <a:r>
              <a:rPr lang="zh-CN" altLang="en-US" dirty="0" smtClean="0"/>
              <a:t>的故事。</a:t>
            </a:r>
            <a:endParaRPr lang="en-US" altLang="zh-CN" dirty="0" smtClean="0"/>
          </a:p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带上她的眼睛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主要写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带</a:t>
            </a:r>
            <a:r>
              <a:rPr lang="zh-CN" altLang="en-US" dirty="0" smtClean="0"/>
              <a:t>上</a:t>
            </a:r>
            <a:r>
              <a:rPr lang="en-US" altLang="zh-CN" dirty="0" smtClean="0"/>
              <a:t>__________________</a:t>
            </a:r>
            <a:endParaRPr lang="en-US" altLang="zh-CN" u="sng" dirty="0" smtClean="0"/>
          </a:p>
          <a:p>
            <a:pPr indent="0"/>
            <a:r>
              <a:rPr lang="en-US" altLang="zh-CN" dirty="0" smtClean="0"/>
              <a:t>______________________________________________________________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故事。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881026" y="2285992"/>
            <a:ext cx="10358510" cy="857256"/>
          </a:xfrm>
        </p:spPr>
        <p:txBody>
          <a:bodyPr/>
          <a:lstStyle/>
          <a:p>
            <a:pPr indent="0"/>
            <a:r>
              <a:rPr lang="zh-CN" altLang="en-US" u="sng" dirty="0" smtClean="0"/>
              <a:t>南极点时</a:t>
            </a:r>
            <a:r>
              <a:rPr lang="en-US" u="sng" dirty="0" smtClean="0"/>
              <a:t>,</a:t>
            </a:r>
            <a:r>
              <a:rPr lang="zh-CN" altLang="en-US" u="sng" dirty="0" smtClean="0"/>
              <a:t>却发现他们的竞争对手</a:t>
            </a:r>
            <a:r>
              <a:rPr lang="zh-CN" altLang="en-US" u="sng" dirty="0" smtClean="0"/>
              <a:t>已经捷足先登</a:t>
            </a:r>
            <a:r>
              <a:rPr lang="en-US" u="sng" dirty="0" smtClean="0"/>
              <a:t>,</a:t>
            </a:r>
            <a:r>
              <a:rPr lang="zh-CN" altLang="en-US" u="sng" dirty="0" smtClean="0"/>
              <a:t>归途中遭受恶劣天气</a:t>
            </a:r>
            <a:r>
              <a:rPr lang="en-US" u="sng" dirty="0" smtClean="0"/>
              <a:t>,</a:t>
            </a:r>
            <a:r>
              <a:rPr lang="zh-CN" altLang="en-US" u="sng" dirty="0" smtClean="0"/>
              <a:t>体力不支</a:t>
            </a:r>
            <a:r>
              <a:rPr lang="en-US" u="sng" dirty="0" smtClean="0"/>
              <a:t>,</a:t>
            </a:r>
            <a:r>
              <a:rPr lang="zh-CN" altLang="en-US" u="sng" dirty="0" smtClean="0"/>
              <a:t>最后一个一个悲壮地死去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238216" y="2357430"/>
            <a:ext cx="921550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7"/>
          <p:cNvSpPr txBox="1">
            <a:spLocks/>
          </p:cNvSpPr>
          <p:nvPr/>
        </p:nvSpPr>
        <p:spPr>
          <a:xfrm>
            <a:off x="7881950" y="3643314"/>
            <a:ext cx="485778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</a:rPr>
              <a:t>一位因事故而被困</a:t>
            </a:r>
            <a:r>
              <a:rPr lang="zh-CN" altLang="en-US" sz="2800" dirty="0" smtClean="0">
                <a:solidFill>
                  <a:srgbClr val="FF0000"/>
                </a:solidFill>
              </a:rPr>
              <a:t>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5524496" y="1643050"/>
            <a:ext cx="10358510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斯科特探险队历经艰险即将到达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881026" y="4286256"/>
            <a:ext cx="1035851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</a:rPr>
              <a:t>地底</a:t>
            </a:r>
            <a:r>
              <a:rPr lang="zh-CN" altLang="en-US" sz="2800" dirty="0" smtClean="0">
                <a:solidFill>
                  <a:srgbClr val="FF0000"/>
                </a:solidFill>
              </a:rPr>
              <a:t>深处无法返回地面的女领航员的</a:t>
            </a:r>
            <a:r>
              <a:rPr lang="en-US" sz="2800" dirty="0" smtClean="0">
                <a:solidFill>
                  <a:srgbClr val="FF0000"/>
                </a:solidFill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</a:rPr>
              <a:t>眼睛</a:t>
            </a:r>
            <a:r>
              <a:rPr lang="en-US" sz="2800" dirty="0" smtClean="0">
                <a:solidFill>
                  <a:srgbClr val="FF0000"/>
                </a:solidFill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</a:rPr>
              <a:t>完成她最后一次地面探索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 build="p"/>
      <p:bldP spid="10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下列句子表达明确且没有歧义的一句是</a:t>
            </a:r>
            <a:r>
              <a:rPr lang="en-US" dirty="0" smtClean="0"/>
              <a:t>(     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孩子们很喜欢离休干部李大伯</a:t>
            </a:r>
            <a:r>
              <a:rPr lang="en-US" dirty="0" smtClean="0"/>
              <a:t>,</a:t>
            </a:r>
            <a:r>
              <a:rPr lang="zh-CN" altLang="en-US" dirty="0" smtClean="0"/>
              <a:t>一来到这里就有说有笑</a:t>
            </a:r>
            <a:r>
              <a:rPr lang="en-US" dirty="0" smtClean="0"/>
              <a:t>,</a:t>
            </a:r>
            <a:r>
              <a:rPr lang="zh-CN" altLang="en-US" dirty="0" smtClean="0"/>
              <a:t>十分高兴。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我看见张原扶着一位老人走下车来</a:t>
            </a:r>
            <a:r>
              <a:rPr lang="en-US" dirty="0" smtClean="0"/>
              <a:t>,</a:t>
            </a:r>
            <a:r>
              <a:rPr lang="zh-CN" altLang="en-US" dirty="0" smtClean="0"/>
              <a:t>手上提着一个黑色皮包。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他有一个女儿</a:t>
            </a:r>
            <a:r>
              <a:rPr lang="en-US" dirty="0" smtClean="0"/>
              <a:t>,</a:t>
            </a:r>
            <a:r>
              <a:rPr lang="zh-CN" altLang="en-US" dirty="0" smtClean="0"/>
              <a:t>在医院工作。</a:t>
            </a:r>
          </a:p>
          <a:p>
            <a:r>
              <a:rPr lang="en-US" dirty="0" smtClean="0"/>
              <a:t>D.</a:t>
            </a:r>
            <a:r>
              <a:rPr lang="zh-CN" altLang="en-US" dirty="0" smtClean="0"/>
              <a:t>李老师领着同学们把铁锹、锄头一放</a:t>
            </a:r>
            <a:r>
              <a:rPr lang="en-US" dirty="0" smtClean="0"/>
              <a:t>,</a:t>
            </a:r>
            <a:r>
              <a:rPr lang="zh-CN" altLang="en-US" dirty="0" smtClean="0"/>
              <a:t>顾不得休息就都上课去了。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167702" y="1214422"/>
            <a:ext cx="714380" cy="785818"/>
          </a:xfrm>
          <a:prstGeom prst="rect">
            <a:avLst/>
          </a:prstGeom>
        </p:spPr>
        <p:txBody>
          <a:bodyPr/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删句子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简明</a:t>
            </a:r>
            <a:r>
              <a:rPr lang="en-US" dirty="0" smtClean="0"/>
              <a:t>,</a:t>
            </a:r>
            <a:r>
              <a:rPr lang="zh-CN" altLang="en-US" dirty="0" smtClean="0"/>
              <a:t>就是简要、明白。简要</a:t>
            </a:r>
            <a:r>
              <a:rPr lang="en-US" dirty="0" smtClean="0"/>
              <a:t>,</a:t>
            </a:r>
            <a:r>
              <a:rPr lang="zh-CN" altLang="en-US" dirty="0" smtClean="0"/>
              <a:t>就是用较少的文字</a:t>
            </a:r>
            <a:r>
              <a:rPr lang="en-US" dirty="0" smtClean="0"/>
              <a:t>,</a:t>
            </a:r>
            <a:r>
              <a:rPr lang="zh-CN" altLang="en-US" dirty="0" smtClean="0"/>
              <a:t>把主要的意思说出来</a:t>
            </a:r>
            <a:r>
              <a:rPr lang="en-US" dirty="0" smtClean="0"/>
              <a:t>,</a:t>
            </a:r>
            <a:r>
              <a:rPr lang="zh-CN" altLang="en-US" dirty="0" smtClean="0"/>
              <a:t>不重复</a:t>
            </a:r>
            <a:r>
              <a:rPr lang="en-US" dirty="0" smtClean="0"/>
              <a:t>,</a:t>
            </a:r>
            <a:r>
              <a:rPr lang="zh-CN" altLang="en-US" dirty="0" smtClean="0"/>
              <a:t>不啰唆</a:t>
            </a:r>
            <a:r>
              <a:rPr lang="en-US" dirty="0" smtClean="0"/>
              <a:t>;</a:t>
            </a:r>
            <a:r>
              <a:rPr lang="zh-CN" altLang="en-US" dirty="0" smtClean="0"/>
              <a:t>明白</a:t>
            </a:r>
            <a:r>
              <a:rPr lang="en-US" dirty="0" smtClean="0"/>
              <a:t>,</a:t>
            </a:r>
            <a:r>
              <a:rPr lang="zh-CN" altLang="en-US" dirty="0" smtClean="0"/>
              <a:t>意思清楚明白</a:t>
            </a:r>
            <a:r>
              <a:rPr lang="en-US" dirty="0" smtClean="0"/>
              <a:t>,</a:t>
            </a:r>
            <a:r>
              <a:rPr lang="zh-CN" altLang="en-US" dirty="0" smtClean="0"/>
              <a:t>不会令人费解或误解。要做到语言简明</a:t>
            </a:r>
            <a:r>
              <a:rPr lang="en-US" dirty="0" smtClean="0"/>
              <a:t>,</a:t>
            </a:r>
            <a:r>
              <a:rPr lang="zh-CN" altLang="en-US" dirty="0" smtClean="0"/>
              <a:t>首先是每一句话都要围绕既定中心</a:t>
            </a:r>
            <a:r>
              <a:rPr lang="en-US" dirty="0" smtClean="0"/>
              <a:t>,</a:t>
            </a:r>
            <a:r>
              <a:rPr lang="zh-CN" altLang="en-US" dirty="0" smtClean="0"/>
              <a:t>抓住要点</a:t>
            </a:r>
            <a:r>
              <a:rPr lang="en-US" dirty="0" smtClean="0"/>
              <a:t>,</a:t>
            </a:r>
            <a:r>
              <a:rPr lang="zh-CN" altLang="en-US" dirty="0" smtClean="0"/>
              <a:t>不要节外生枝。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85857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阅读下面语段</a:t>
            </a:r>
            <a:r>
              <a:rPr lang="en-US" dirty="0" smtClean="0"/>
              <a:t>,</a:t>
            </a:r>
            <a:r>
              <a:rPr lang="zh-CN" altLang="en-US" dirty="0" smtClean="0"/>
              <a:t>说说语段中画线句子应不应该删掉。</a:t>
            </a:r>
          </a:p>
          <a:p>
            <a:r>
              <a:rPr lang="zh-CN" altLang="en-US" dirty="0" smtClean="0"/>
              <a:t>最近我发现</a:t>
            </a:r>
            <a:r>
              <a:rPr lang="en-US" dirty="0" smtClean="0"/>
              <a:t>,</a:t>
            </a:r>
            <a:r>
              <a:rPr lang="zh-CN" altLang="en-US" dirty="0" smtClean="0"/>
              <a:t>鱼尾纹已悄然爬上了妈妈的眼角。我拿出了平日好不容易积攒下来的零用钱</a:t>
            </a:r>
            <a:r>
              <a:rPr lang="en-US" dirty="0" smtClean="0"/>
              <a:t>,</a:t>
            </a:r>
            <a:r>
              <a:rPr lang="zh-CN" altLang="en-US" dirty="0" smtClean="0"/>
              <a:t>跑到商店里</a:t>
            </a:r>
            <a:r>
              <a:rPr lang="en-US" dirty="0" smtClean="0"/>
              <a:t>,</a:t>
            </a:r>
            <a:r>
              <a:rPr lang="zh-CN" altLang="en-US" dirty="0" smtClean="0"/>
              <a:t>想给妈妈买支眼霜。各种品牌的眼霜看得我眼花缭乱</a:t>
            </a:r>
            <a:r>
              <a:rPr lang="en-US" dirty="0" smtClean="0"/>
              <a:t>,</a:t>
            </a:r>
            <a:r>
              <a:rPr lang="zh-CN" altLang="en-US" dirty="0" smtClean="0"/>
              <a:t>昂贵的价格更让我感到囊中羞涩。</a:t>
            </a:r>
            <a:r>
              <a:rPr lang="zh-CN" altLang="en-US" u="sng" dirty="0" smtClean="0"/>
              <a:t>我想</a:t>
            </a:r>
            <a:r>
              <a:rPr lang="en-US" u="sng" dirty="0" smtClean="0"/>
              <a:t>,</a:t>
            </a:r>
            <a:r>
              <a:rPr lang="zh-CN" altLang="en-US" u="sng" dirty="0" smtClean="0"/>
              <a:t>眼霜那么贵</a:t>
            </a:r>
            <a:r>
              <a:rPr lang="en-US" u="sng" dirty="0" smtClean="0"/>
              <a:t>,</a:t>
            </a:r>
            <a:r>
              <a:rPr lang="zh-CN" altLang="en-US" u="sng" dirty="0" smtClean="0"/>
              <a:t>利润一定很高</a:t>
            </a:r>
            <a:r>
              <a:rPr lang="en-US" u="sng" dirty="0" smtClean="0"/>
              <a:t>,</a:t>
            </a:r>
            <a:r>
              <a:rPr lang="zh-CN" altLang="en-US" u="sng" dirty="0" smtClean="0"/>
              <a:t>看来卖化妆品能挣不少钱呢</a:t>
            </a:r>
            <a:r>
              <a:rPr lang="en-US" u="sng" dirty="0" smtClean="0"/>
              <a:t>!</a:t>
            </a:r>
            <a:r>
              <a:rPr lang="zh-CN" altLang="en-US" dirty="0" smtClean="0"/>
              <a:t>最后</a:t>
            </a:r>
            <a:r>
              <a:rPr lang="en-US" dirty="0" smtClean="0"/>
              <a:t>,</a:t>
            </a:r>
            <a:r>
              <a:rPr lang="zh-CN" altLang="en-US" dirty="0" smtClean="0"/>
              <a:t>我只好失落地走出了商店。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应该删掉。因为整个文段写的是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去商店里给妈妈买眼霜</a:t>
            </a:r>
            <a:r>
              <a:rPr lang="en-US" dirty="0" smtClean="0"/>
              <a:t>,</a:t>
            </a:r>
            <a:r>
              <a:rPr lang="zh-CN" altLang="en-US" dirty="0" smtClean="0"/>
              <a:t>表现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对妈妈的感恩之情。语段中的画线句子偏离了中心</a:t>
            </a:r>
            <a:r>
              <a:rPr lang="en-US" dirty="0" smtClean="0"/>
              <a:t>,</a:t>
            </a:r>
            <a:r>
              <a:rPr lang="zh-CN" altLang="en-US" dirty="0" smtClean="0"/>
              <a:t>分散了叙事的主题</a:t>
            </a:r>
            <a:r>
              <a:rPr lang="en-US" dirty="0" smtClean="0"/>
              <a:t>,</a:t>
            </a:r>
            <a:r>
              <a:rPr lang="zh-CN" altLang="en-US" dirty="0" smtClean="0"/>
              <a:t>使语段表意不明了。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2752</TotalTime>
  <Words>1402</Words>
  <Application>Microsoft Office PowerPoint</Application>
  <PresentationFormat>自定义</PresentationFormat>
  <Paragraphs>83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634</cp:revision>
  <dcterms:created xsi:type="dcterms:W3CDTF">2017-02-11T06:33:00Z</dcterms:created>
  <dcterms:modified xsi:type="dcterms:W3CDTF">2019-12-15T10:56:45Z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