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6"/>
  </p:notesMasterIdLst>
  <p:handoutMasterIdLst>
    <p:handoutMasterId r:id="rId37"/>
  </p:handoutMasterIdLst>
  <p:sldIdLst>
    <p:sldId id="371" r:id="rId3"/>
    <p:sldId id="429" r:id="rId4"/>
    <p:sldId id="517" r:id="rId5"/>
    <p:sldId id="518" r:id="rId6"/>
    <p:sldId id="428" r:id="rId7"/>
    <p:sldId id="519" r:id="rId8"/>
    <p:sldId id="445" r:id="rId9"/>
    <p:sldId id="397" r:id="rId10"/>
    <p:sldId id="520" r:id="rId11"/>
    <p:sldId id="521" r:id="rId12"/>
    <p:sldId id="522" r:id="rId13"/>
    <p:sldId id="523" r:id="rId14"/>
    <p:sldId id="524" r:id="rId15"/>
    <p:sldId id="525" r:id="rId16"/>
    <p:sldId id="508" r:id="rId17"/>
    <p:sldId id="526" r:id="rId18"/>
    <p:sldId id="509" r:id="rId19"/>
    <p:sldId id="527" r:id="rId20"/>
    <p:sldId id="528" r:id="rId21"/>
    <p:sldId id="529" r:id="rId22"/>
    <p:sldId id="530" r:id="rId23"/>
    <p:sldId id="511" r:id="rId24"/>
    <p:sldId id="531" r:id="rId25"/>
    <p:sldId id="532" r:id="rId26"/>
    <p:sldId id="533" r:id="rId27"/>
    <p:sldId id="534" r:id="rId28"/>
    <p:sldId id="515" r:id="rId29"/>
    <p:sldId id="535" r:id="rId30"/>
    <p:sldId id="502" r:id="rId31"/>
    <p:sldId id="536" r:id="rId32"/>
    <p:sldId id="537" r:id="rId33"/>
    <p:sldId id="476" r:id="rId34"/>
    <p:sldId id="395" r:id="rId3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976" autoAdjust="0"/>
    <p:restoredTop sz="87474" autoAdjust="0"/>
  </p:normalViewPr>
  <p:slideViewPr>
    <p:cSldViewPr>
      <p:cViewPr>
        <p:scale>
          <a:sx n="40" d="100"/>
          <a:sy n="40" d="100"/>
        </p:scale>
        <p:origin x="-330" y="-528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第一单元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写作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9295" y="4286256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写作　写出人物的精神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667108" y="4286256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1单元.eps" descr="id:2147495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9588" y="1643050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师生</a:t>
            </a:r>
          </a:p>
          <a:p>
            <a:r>
              <a:rPr lang="zh-CN" altLang="en-US" dirty="0" smtClean="0"/>
              <a:t>在朝夕相处的学校生活中</a:t>
            </a:r>
            <a:r>
              <a:rPr lang="en-US" dirty="0" smtClean="0"/>
              <a:t>,</a:t>
            </a:r>
            <a:r>
              <a:rPr lang="zh-CN" altLang="en-US" dirty="0" smtClean="0"/>
              <a:t>老师和同学们定会给你留下深刻的印象</a:t>
            </a:r>
            <a:r>
              <a:rPr lang="en-US" dirty="0" smtClean="0"/>
              <a:t>,</a:t>
            </a:r>
            <a:r>
              <a:rPr lang="zh-CN" altLang="en-US" dirty="0" smtClean="0"/>
              <a:t>如工作认真、尽职尽责的老师</a:t>
            </a:r>
            <a:r>
              <a:rPr lang="en-US" dirty="0" smtClean="0"/>
              <a:t>;</a:t>
            </a:r>
            <a:r>
              <a:rPr lang="zh-CN" altLang="en-US" dirty="0" smtClean="0"/>
              <a:t>和蔼可亲、爱生如子的老师</a:t>
            </a:r>
            <a:r>
              <a:rPr lang="en-US" dirty="0" smtClean="0"/>
              <a:t>……</a:t>
            </a:r>
            <a:r>
              <a:rPr lang="zh-CN" altLang="en-US" dirty="0" smtClean="0"/>
              <a:t>热爱集体、大公无私的同学</a:t>
            </a:r>
            <a:r>
              <a:rPr lang="en-US" dirty="0" smtClean="0"/>
              <a:t>;</a:t>
            </a:r>
            <a:r>
              <a:rPr lang="zh-CN" altLang="en-US" dirty="0" smtClean="0"/>
              <a:t>宽宏大量、坚忍不拔、乐观向上、不畏困难的同学</a:t>
            </a:r>
            <a:r>
              <a:rPr lang="en-US" dirty="0" smtClean="0"/>
              <a:t>……</a:t>
            </a:r>
            <a:r>
              <a:rPr lang="zh-CN" altLang="en-US" dirty="0" smtClean="0"/>
              <a:t>恪尽职守的门卫</a:t>
            </a:r>
            <a:r>
              <a:rPr lang="en-US" dirty="0" smtClean="0"/>
              <a:t>,</a:t>
            </a:r>
            <a:r>
              <a:rPr lang="zh-CN" altLang="en-US" dirty="0" smtClean="0"/>
              <a:t>等等</a:t>
            </a:r>
            <a:r>
              <a:rPr lang="en-US" dirty="0" smtClean="0"/>
              <a:t>,</a:t>
            </a:r>
            <a:r>
              <a:rPr lang="zh-CN" altLang="en-US" dirty="0" smtClean="0"/>
              <a:t>可以把目光锁定学校生活中的人。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社会上的陌生人</a:t>
            </a:r>
          </a:p>
          <a:p>
            <a:r>
              <a:rPr lang="zh-CN" altLang="en-US" dirty="0" smtClean="0"/>
              <a:t>在上学、放学的路上</a:t>
            </a:r>
            <a:r>
              <a:rPr lang="en-US" dirty="0" smtClean="0"/>
              <a:t>,</a:t>
            </a:r>
            <a:r>
              <a:rPr lang="zh-CN" altLang="en-US" dirty="0" smtClean="0"/>
              <a:t>逛公园、逛大街、探亲、访友、旅游时都会接触很多社会上的陌生人</a:t>
            </a:r>
            <a:r>
              <a:rPr lang="en-US" dirty="0" smtClean="0"/>
              <a:t>,</a:t>
            </a:r>
            <a:r>
              <a:rPr lang="zh-CN" altLang="en-US" dirty="0" smtClean="0"/>
              <a:t>有时候会被他们的好行为、好思想打动</a:t>
            </a:r>
            <a:r>
              <a:rPr lang="en-US" dirty="0" smtClean="0"/>
              <a:t>,</a:t>
            </a:r>
            <a:r>
              <a:rPr lang="zh-CN" altLang="en-US" dirty="0" smtClean="0"/>
              <a:t>如一位坚强乐观的残疾人、一个拾金不昧的卖菜姑娘、一位尊老爱幼的叔叔、一个热心助人的大哥哥、一位不怕脏不怕累的清洁工阿姨、一位真诚质朴的农民伯伯</a:t>
            </a:r>
            <a:r>
              <a:rPr lang="en-US" dirty="0" smtClean="0"/>
              <a:t>……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思想定位</a:t>
            </a:r>
          </a:p>
          <a:p>
            <a:r>
              <a:rPr lang="zh-CN" altLang="en-US" dirty="0" smtClean="0"/>
              <a:t>人物的精神通常是写正面的、好的方面</a:t>
            </a:r>
            <a:r>
              <a:rPr lang="en-US" dirty="0" smtClean="0"/>
              <a:t>,</a:t>
            </a:r>
            <a:r>
              <a:rPr lang="zh-CN" altLang="en-US" dirty="0" smtClean="0"/>
              <a:t>在写作前就要先给要写的人进行思想定位</a:t>
            </a:r>
            <a:r>
              <a:rPr lang="en-US" dirty="0" smtClean="0"/>
              <a:t>:</a:t>
            </a:r>
            <a:r>
              <a:rPr lang="zh-CN" altLang="en-US" dirty="0" smtClean="0"/>
              <a:t>他</a:t>
            </a:r>
            <a:r>
              <a:rPr lang="en-US" dirty="0" smtClean="0"/>
              <a:t>(</a:t>
            </a:r>
            <a:r>
              <a:rPr lang="zh-CN" altLang="en-US" dirty="0" smtClean="0"/>
              <a:t>她</a:t>
            </a:r>
            <a:r>
              <a:rPr lang="en-US" dirty="0" smtClean="0"/>
              <a:t>)</a:t>
            </a:r>
            <a:r>
              <a:rPr lang="zh-CN" altLang="en-US" dirty="0" smtClean="0"/>
              <a:t>有怎样的精神</a:t>
            </a:r>
            <a:r>
              <a:rPr lang="en-US" dirty="0" smtClean="0"/>
              <a:t>?</a:t>
            </a:r>
            <a:r>
              <a:rPr lang="zh-CN" altLang="en-US" dirty="0" smtClean="0"/>
              <a:t>关爱奉献、乐于助人、</a:t>
            </a:r>
            <a:endParaRPr lang="en-US" altLang="zh-CN" dirty="0" smtClean="0"/>
          </a:p>
          <a:p>
            <a:r>
              <a:rPr lang="en-US" altLang="zh-CN" u="sng" dirty="0" smtClean="0"/>
              <a:t>         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只有确定了这个中心</a:t>
            </a:r>
            <a:r>
              <a:rPr lang="en-US" dirty="0" smtClean="0"/>
              <a:t>,</a:t>
            </a:r>
            <a:r>
              <a:rPr lang="zh-CN" altLang="en-US" dirty="0" smtClean="0"/>
              <a:t>你才能更有目的地根据这个</a:t>
            </a:r>
            <a:r>
              <a:rPr lang="en-US" dirty="0" smtClean="0"/>
              <a:t>“</a:t>
            </a:r>
            <a:r>
              <a:rPr lang="zh-CN" altLang="en-US" dirty="0" smtClean="0"/>
              <a:t>魂</a:t>
            </a:r>
            <a:r>
              <a:rPr lang="en-US" dirty="0" smtClean="0"/>
              <a:t>”</a:t>
            </a:r>
            <a:r>
              <a:rPr lang="zh-CN" altLang="en-US" dirty="0" smtClean="0"/>
              <a:t>去选择恰当的材料。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3143248"/>
            <a:ext cx="10429948" cy="71438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大公无私、拾金不昧、见义勇为、默默奉献、先人后己、诚实守信、坚忍不拔、乐观向上、热爱劳动、刻苦钻研、认真负责、平易近人、宽宏大量、勤俭节约</a:t>
            </a:r>
            <a:r>
              <a:rPr lang="en-US" b="1" dirty="0" smtClean="0">
                <a:solidFill>
                  <a:srgbClr val="FF0000"/>
                </a:solidFill>
              </a:rPr>
              <a:t>……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选取典型事例。</a:t>
            </a:r>
          </a:p>
          <a:p>
            <a:r>
              <a:rPr lang="zh-CN" altLang="en-US" dirty="0" smtClean="0"/>
              <a:t>写人离不开写事</a:t>
            </a:r>
            <a:r>
              <a:rPr lang="en-US" dirty="0" smtClean="0"/>
              <a:t>,</a:t>
            </a:r>
            <a:r>
              <a:rPr lang="zh-CN" altLang="en-US" dirty="0" smtClean="0"/>
              <a:t>写事是为写人服务的</a:t>
            </a:r>
            <a:r>
              <a:rPr lang="en-US" dirty="0" smtClean="0"/>
              <a:t>,</a:t>
            </a:r>
            <a:r>
              <a:rPr lang="zh-CN" altLang="en-US" dirty="0" smtClean="0"/>
              <a:t>即写事是为了表现人物的性格特点、思想品质</a:t>
            </a:r>
            <a:r>
              <a:rPr lang="en-US" dirty="0" smtClean="0"/>
              <a:t>,</a:t>
            </a:r>
            <a:r>
              <a:rPr lang="zh-CN" altLang="en-US" dirty="0" smtClean="0"/>
              <a:t>而选择的事件必须具有典型性。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▶学习小助手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真实的</a:t>
            </a:r>
            <a:r>
              <a:rPr lang="en-US" dirty="0" smtClean="0"/>
              <a:t>,</a:t>
            </a:r>
            <a:r>
              <a:rPr lang="zh-CN" altLang="en-US" dirty="0" smtClean="0"/>
              <a:t>最能突出人物思想品质</a:t>
            </a:r>
            <a:r>
              <a:rPr lang="en-US" dirty="0" smtClean="0"/>
              <a:t>,</a:t>
            </a:r>
            <a:r>
              <a:rPr lang="zh-CN" altLang="en-US" dirty="0" smtClean="0"/>
              <a:t>能够充分表现中心思想的事就是典型事例。典型事例无大小</a:t>
            </a:r>
            <a:r>
              <a:rPr lang="en-US" dirty="0" smtClean="0"/>
              <a:t>,“</a:t>
            </a:r>
            <a:r>
              <a:rPr lang="zh-CN" altLang="en-US" dirty="0" smtClean="0"/>
              <a:t>轰轰烈烈</a:t>
            </a:r>
            <a:r>
              <a:rPr lang="en-US" dirty="0" smtClean="0"/>
              <a:t>”</a:t>
            </a:r>
            <a:r>
              <a:rPr lang="zh-CN" altLang="en-US" dirty="0" smtClean="0"/>
              <a:t>的大事是典型事例</a:t>
            </a:r>
            <a:r>
              <a:rPr lang="en-US" dirty="0" smtClean="0"/>
              <a:t>,</a:t>
            </a:r>
            <a:r>
              <a:rPr lang="zh-CN" altLang="en-US" dirty="0" smtClean="0"/>
              <a:t>看似平凡细小实则包含着人物不平常品质的小事也是典型事例。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体会事例的典型性</a:t>
            </a:r>
            <a:endParaRPr lang="en-US" altLang="zh-CN" dirty="0" smtClean="0"/>
          </a:p>
          <a:p>
            <a:r>
              <a:rPr lang="zh-CN" altLang="en-US" dirty="0" smtClean="0"/>
              <a:t>为了表现爱因斯坦</a:t>
            </a:r>
            <a:r>
              <a:rPr lang="en-US" dirty="0" smtClean="0"/>
              <a:t>“</a:t>
            </a:r>
            <a:r>
              <a:rPr lang="zh-CN" altLang="en-US" dirty="0" smtClean="0"/>
              <a:t>爱思考研究</a:t>
            </a:r>
            <a:r>
              <a:rPr lang="en-US" dirty="0" smtClean="0"/>
              <a:t>”</a:t>
            </a:r>
            <a:r>
              <a:rPr lang="zh-CN" altLang="en-US" dirty="0" smtClean="0"/>
              <a:t>的特点</a:t>
            </a:r>
            <a:r>
              <a:rPr lang="en-US" dirty="0" smtClean="0"/>
              <a:t>,</a:t>
            </a:r>
            <a:r>
              <a:rPr lang="zh-CN" altLang="en-US" dirty="0" smtClean="0"/>
              <a:t>你认为下列哪个事例最典型</a:t>
            </a:r>
            <a:r>
              <a:rPr lang="en-US" dirty="0" smtClean="0"/>
              <a:t>?</a:t>
            </a:r>
            <a:r>
              <a:rPr lang="zh-CN" altLang="en-US" dirty="0" smtClean="0"/>
              <a:t>为什么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500042"/>
            <a:ext cx="10429948" cy="714380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爱因斯坦在十四岁时</a:t>
            </a:r>
            <a:r>
              <a:rPr lang="en-US" dirty="0" smtClean="0"/>
              <a:t>,</a:t>
            </a:r>
            <a:r>
              <a:rPr lang="zh-CN" altLang="en-US" dirty="0" smtClean="0"/>
              <a:t>就自学几何和微积分。在自学中一旦遇到困难</a:t>
            </a:r>
            <a:r>
              <a:rPr lang="en-US" dirty="0" smtClean="0"/>
              <a:t>,</a:t>
            </a:r>
            <a:r>
              <a:rPr lang="zh-CN" altLang="en-US" dirty="0" smtClean="0"/>
              <a:t>他总是细心琢磨</a:t>
            </a:r>
            <a:r>
              <a:rPr lang="en-US" dirty="0" smtClean="0"/>
              <a:t>,</a:t>
            </a:r>
            <a:r>
              <a:rPr lang="zh-CN" altLang="en-US" dirty="0" smtClean="0"/>
              <a:t>反复思考</a:t>
            </a:r>
            <a:r>
              <a:rPr lang="en-US" dirty="0" smtClean="0"/>
              <a:t>,</a:t>
            </a:r>
            <a:r>
              <a:rPr lang="zh-CN" altLang="en-US" dirty="0" smtClean="0"/>
              <a:t>直到实在算不出来时才向别人请教</a:t>
            </a:r>
            <a:r>
              <a:rPr lang="en-US" dirty="0" smtClean="0"/>
              <a:t>:“</a:t>
            </a:r>
            <a:r>
              <a:rPr lang="zh-CN" altLang="en-US" dirty="0" smtClean="0"/>
              <a:t>给我指个方向吧</a:t>
            </a:r>
            <a:r>
              <a:rPr lang="en-US" dirty="0" smtClean="0"/>
              <a:t>!”</a:t>
            </a:r>
            <a:r>
              <a:rPr lang="zh-CN" altLang="en-US" dirty="0" smtClean="0"/>
              <a:t>但是不等人家开口</a:t>
            </a:r>
            <a:r>
              <a:rPr lang="en-US" dirty="0" smtClean="0"/>
              <a:t>,</a:t>
            </a:r>
            <a:r>
              <a:rPr lang="zh-CN" altLang="en-US" dirty="0" smtClean="0"/>
              <a:t>他就提出要求说</a:t>
            </a:r>
            <a:r>
              <a:rPr lang="en-US" dirty="0" smtClean="0"/>
              <a:t>:“</a:t>
            </a:r>
            <a:r>
              <a:rPr lang="zh-CN" altLang="en-US" dirty="0" smtClean="0"/>
              <a:t>不要把答案全部告诉我</a:t>
            </a:r>
            <a:r>
              <a:rPr lang="en-US" dirty="0" smtClean="0"/>
              <a:t>,</a:t>
            </a:r>
            <a:r>
              <a:rPr lang="zh-CN" altLang="en-US" dirty="0" smtClean="0"/>
              <a:t>留一些让我思考</a:t>
            </a:r>
            <a:r>
              <a:rPr lang="en-US" dirty="0" smtClean="0"/>
              <a:t>!”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有一次</a:t>
            </a:r>
            <a:r>
              <a:rPr lang="en-US" dirty="0" smtClean="0"/>
              <a:t>,</a:t>
            </a:r>
            <a:r>
              <a:rPr lang="zh-CN" altLang="en-US" dirty="0" smtClean="0"/>
              <a:t>爱因斯坦要把墙上的一幅旧画换下来</a:t>
            </a:r>
            <a:r>
              <a:rPr lang="en-US" dirty="0" smtClean="0"/>
              <a:t>,</a:t>
            </a:r>
            <a:r>
              <a:rPr lang="zh-CN" altLang="en-US" dirty="0" smtClean="0"/>
              <a:t>就搬来一架梯子</a:t>
            </a:r>
            <a:r>
              <a:rPr lang="en-US" dirty="0" smtClean="0"/>
              <a:t>,</a:t>
            </a:r>
            <a:r>
              <a:rPr lang="zh-CN" altLang="en-US" dirty="0" smtClean="0"/>
              <a:t>一步一步爬上去。突然</a:t>
            </a:r>
            <a:r>
              <a:rPr lang="en-US" dirty="0" smtClean="0"/>
              <a:t>,</a:t>
            </a:r>
            <a:r>
              <a:rPr lang="zh-CN" altLang="en-US" dirty="0" smtClean="0"/>
              <a:t>他又想起一个问题</a:t>
            </a:r>
            <a:r>
              <a:rPr lang="en-US" dirty="0" smtClean="0"/>
              <a:t>,</a:t>
            </a:r>
            <a:r>
              <a:rPr lang="zh-CN" altLang="en-US" dirty="0" smtClean="0"/>
              <a:t>便沉思起来</a:t>
            </a:r>
            <a:r>
              <a:rPr lang="en-US" dirty="0" smtClean="0"/>
              <a:t>,</a:t>
            </a:r>
            <a:r>
              <a:rPr lang="zh-CN" altLang="en-US" dirty="0" smtClean="0"/>
              <a:t>忘记自己在做什么了</a:t>
            </a:r>
            <a:r>
              <a:rPr lang="en-US" dirty="0" smtClean="0"/>
              <a:t>,</a:t>
            </a:r>
            <a:r>
              <a:rPr lang="zh-CN" altLang="en-US" dirty="0" smtClean="0"/>
              <a:t>猛地从梯子上摔下来。摔到地上以后</a:t>
            </a:r>
            <a:r>
              <a:rPr lang="en-US" dirty="0" smtClean="0"/>
              <a:t>,</a:t>
            </a:r>
            <a:r>
              <a:rPr lang="zh-CN" altLang="en-US" dirty="0" smtClean="0"/>
              <a:t>他顾不得疼痛</a:t>
            </a:r>
            <a:r>
              <a:rPr lang="en-US" dirty="0" smtClean="0"/>
              <a:t>,</a:t>
            </a:r>
            <a:r>
              <a:rPr lang="zh-CN" altLang="en-US" dirty="0" smtClean="0"/>
              <a:t>马上想到</a:t>
            </a:r>
            <a:r>
              <a:rPr lang="en-US" dirty="0" smtClean="0"/>
              <a:t>:</a:t>
            </a:r>
            <a:r>
              <a:rPr lang="zh-CN" altLang="en-US" dirty="0" smtClean="0"/>
              <a:t>人为什么会笔直地掉下来呢</a:t>
            </a:r>
            <a:r>
              <a:rPr lang="en-US" dirty="0" smtClean="0"/>
              <a:t>?</a:t>
            </a:r>
            <a:r>
              <a:rPr lang="zh-CN" altLang="en-US" dirty="0" smtClean="0"/>
              <a:t>看来物体总是沿着阻力最小的线路运动的。爱因斯坦想到这里马上站立起来</a:t>
            </a:r>
            <a:r>
              <a:rPr lang="en-US" dirty="0" smtClean="0"/>
              <a:t>,</a:t>
            </a:r>
            <a:r>
              <a:rPr lang="zh-CN" altLang="en-US" dirty="0" smtClean="0"/>
              <a:t>一瘸一拐地走到桌边</a:t>
            </a:r>
            <a:r>
              <a:rPr lang="en-US" dirty="0" smtClean="0"/>
              <a:t>,</a:t>
            </a:r>
            <a:r>
              <a:rPr lang="zh-CN" altLang="en-US" dirty="0" smtClean="0"/>
              <a:t>提笔把自己的这个想法记了下来。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928670"/>
            <a:ext cx="10429948" cy="714380"/>
          </a:xfrm>
        </p:spPr>
        <p:txBody>
          <a:bodyPr/>
          <a:lstStyle/>
          <a:p>
            <a:r>
              <a:rPr lang="zh-CN" altLang="en-US" dirty="0" smtClean="0"/>
              <a:t>我选第二个事例。因为第一个事例写爱因斯坦不要别人直接告诉他答案</a:t>
            </a:r>
            <a:r>
              <a:rPr lang="en-US" dirty="0" smtClean="0"/>
              <a:t>,</a:t>
            </a:r>
            <a:r>
              <a:rPr lang="zh-CN" altLang="en-US" dirty="0" smtClean="0"/>
              <a:t>而要自己思考。这样的情况可能经常发生</a:t>
            </a:r>
            <a:r>
              <a:rPr lang="en-US" dirty="0" smtClean="0"/>
              <a:t>,</a:t>
            </a:r>
            <a:r>
              <a:rPr lang="zh-CN" altLang="en-US" dirty="0" smtClean="0"/>
              <a:t>这是他对待学习的一种态度</a:t>
            </a:r>
            <a:r>
              <a:rPr lang="en-US" dirty="0" smtClean="0"/>
              <a:t>,</a:t>
            </a:r>
            <a:r>
              <a:rPr lang="zh-CN" altLang="en-US" dirty="0" smtClean="0"/>
              <a:t>不能很好地表现他</a:t>
            </a:r>
            <a:r>
              <a:rPr lang="en-US" dirty="0" smtClean="0"/>
              <a:t>“</a:t>
            </a:r>
            <a:r>
              <a:rPr lang="zh-CN" altLang="en-US" dirty="0" smtClean="0"/>
              <a:t>爱思考研究</a:t>
            </a:r>
            <a:r>
              <a:rPr lang="en-US" dirty="0" smtClean="0"/>
              <a:t>”</a:t>
            </a:r>
            <a:r>
              <a:rPr lang="zh-CN" altLang="en-US" dirty="0" smtClean="0"/>
              <a:t>这个特点。</a:t>
            </a:r>
          </a:p>
          <a:p>
            <a:r>
              <a:rPr lang="zh-CN" altLang="en-US" dirty="0" smtClean="0"/>
              <a:t>第二个事例</a:t>
            </a:r>
            <a:r>
              <a:rPr lang="en-US" dirty="0" smtClean="0"/>
              <a:t>,</a:t>
            </a:r>
            <a:r>
              <a:rPr lang="zh-CN" altLang="en-US" dirty="0" smtClean="0"/>
              <a:t>爱因斯坦在换画的时候不知不觉又开始思考</a:t>
            </a:r>
            <a:r>
              <a:rPr lang="en-US" dirty="0" smtClean="0"/>
              <a:t>,</a:t>
            </a:r>
            <a:r>
              <a:rPr lang="zh-CN" altLang="en-US" dirty="0" smtClean="0"/>
              <a:t>思考得又是那么专注</a:t>
            </a:r>
            <a:r>
              <a:rPr lang="en-US" dirty="0" smtClean="0"/>
              <a:t>,</a:t>
            </a:r>
            <a:r>
              <a:rPr lang="zh-CN" altLang="en-US" dirty="0" smtClean="0"/>
              <a:t>这是一件小事</a:t>
            </a:r>
            <a:r>
              <a:rPr lang="en-US" dirty="0" smtClean="0"/>
              <a:t>,</a:t>
            </a:r>
            <a:r>
              <a:rPr lang="zh-CN" altLang="en-US" dirty="0" smtClean="0"/>
              <a:t>但他在思考的过程中</a:t>
            </a:r>
            <a:r>
              <a:rPr lang="en-US" dirty="0" smtClean="0"/>
              <a:t>,</a:t>
            </a:r>
            <a:r>
              <a:rPr lang="zh-CN" altLang="en-US" dirty="0" smtClean="0"/>
              <a:t>从梯上摔了下来</a:t>
            </a:r>
            <a:r>
              <a:rPr lang="en-US" dirty="0" smtClean="0"/>
              <a:t>,</a:t>
            </a:r>
            <a:r>
              <a:rPr lang="zh-CN" altLang="en-US" dirty="0" smtClean="0"/>
              <a:t>即使摔疼了他也不顾</a:t>
            </a:r>
            <a:r>
              <a:rPr lang="en-US" dirty="0" smtClean="0"/>
              <a:t>,</a:t>
            </a:r>
            <a:r>
              <a:rPr lang="zh-CN" altLang="en-US" dirty="0" smtClean="0"/>
              <a:t>而是急着要将自己的想法记下来</a:t>
            </a:r>
            <a:r>
              <a:rPr lang="en-US" dirty="0" smtClean="0"/>
              <a:t>,</a:t>
            </a:r>
            <a:r>
              <a:rPr lang="zh-CN" altLang="en-US" dirty="0" smtClean="0"/>
              <a:t>体现了他</a:t>
            </a:r>
            <a:r>
              <a:rPr lang="en-US" dirty="0" smtClean="0"/>
              <a:t>“</a:t>
            </a:r>
            <a:r>
              <a:rPr lang="zh-CN" altLang="en-US" dirty="0" smtClean="0"/>
              <a:t>爱思考研究</a:t>
            </a:r>
            <a:r>
              <a:rPr lang="en-US" dirty="0" smtClean="0"/>
              <a:t>”</a:t>
            </a:r>
            <a:r>
              <a:rPr lang="zh-CN" altLang="en-US" dirty="0" smtClean="0"/>
              <a:t>的特点。作者选取了生活中的小事</a:t>
            </a:r>
            <a:r>
              <a:rPr lang="en-US" dirty="0" smtClean="0"/>
              <a:t>,</a:t>
            </a:r>
            <a:r>
              <a:rPr lang="zh-CN" altLang="en-US" dirty="0" smtClean="0"/>
              <a:t>因小见大</a:t>
            </a:r>
            <a:r>
              <a:rPr lang="en-US" dirty="0" smtClean="0"/>
              <a:t>,</a:t>
            </a:r>
            <a:r>
              <a:rPr lang="zh-CN" altLang="en-US" dirty="0" smtClean="0"/>
              <a:t>所以说</a:t>
            </a:r>
            <a:r>
              <a:rPr lang="en-US" dirty="0" smtClean="0"/>
              <a:t>,</a:t>
            </a:r>
            <a:r>
              <a:rPr lang="zh-CN" altLang="en-US" dirty="0" smtClean="0"/>
              <a:t>这个事例是最典型的。</a:t>
            </a:r>
          </a:p>
          <a:p>
            <a:r>
              <a:rPr lang="en-US" dirty="0" smtClean="0"/>
              <a:t>……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运用典型事例表现人物</a:t>
            </a:r>
            <a:endParaRPr lang="en-US" altLang="zh-CN" dirty="0" smtClean="0"/>
          </a:p>
          <a:p>
            <a:r>
              <a:rPr lang="zh-CN" altLang="en-US" dirty="0" smtClean="0"/>
              <a:t>在生活中</a:t>
            </a:r>
            <a:r>
              <a:rPr lang="en-US" dirty="0" smtClean="0"/>
              <a:t>,</a:t>
            </a:r>
            <a:r>
              <a:rPr lang="zh-CN" altLang="en-US" dirty="0" smtClean="0"/>
              <a:t>我们接触过很多人物</a:t>
            </a:r>
            <a:r>
              <a:rPr lang="en-US" dirty="0" smtClean="0"/>
              <a:t>,</a:t>
            </a:r>
            <a:r>
              <a:rPr lang="zh-CN" altLang="en-US" dirty="0" smtClean="0"/>
              <a:t>认真回忆一下</a:t>
            </a:r>
            <a:r>
              <a:rPr lang="en-US" dirty="0" smtClean="0"/>
              <a:t>,</a:t>
            </a:r>
            <a:r>
              <a:rPr lang="zh-CN" altLang="en-US" dirty="0" smtClean="0"/>
              <a:t>在你的脑海里</a:t>
            </a:r>
            <a:r>
              <a:rPr lang="en-US" dirty="0" smtClean="0"/>
              <a:t>,</a:t>
            </a:r>
            <a:r>
              <a:rPr lang="zh-CN" altLang="en-US" dirty="0" smtClean="0"/>
              <a:t>谁给你留下了深刻的印象</a:t>
            </a:r>
            <a:r>
              <a:rPr lang="en-US" dirty="0" smtClean="0"/>
              <a:t>?</a:t>
            </a:r>
            <a:r>
              <a:rPr lang="zh-CN" altLang="en-US" dirty="0" smtClean="0"/>
              <a:t>他</a:t>
            </a:r>
            <a:r>
              <a:rPr lang="en-US" dirty="0" smtClean="0"/>
              <a:t>(</a:t>
            </a:r>
            <a:r>
              <a:rPr lang="zh-CN" altLang="en-US" dirty="0" smtClean="0"/>
              <a:t>她</a:t>
            </a:r>
            <a:r>
              <a:rPr lang="en-US" dirty="0" smtClean="0"/>
              <a:t>)</a:t>
            </a:r>
            <a:r>
              <a:rPr lang="zh-CN" altLang="en-US" dirty="0" smtClean="0"/>
              <a:t>为什么能给你留下这么深刻的印象</a:t>
            </a:r>
            <a:r>
              <a:rPr lang="en-US" dirty="0" smtClean="0"/>
              <a:t>?</a:t>
            </a:r>
            <a:r>
              <a:rPr lang="zh-CN" altLang="en-US" dirty="0" smtClean="0"/>
              <a:t>说出来与同学们分享。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▶学习小助手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可用</a:t>
            </a:r>
            <a:r>
              <a:rPr lang="en-US" dirty="0" smtClean="0"/>
              <a:t>“</a:t>
            </a:r>
            <a:r>
              <a:rPr lang="zh-CN" altLang="en-US" dirty="0" smtClean="0"/>
              <a:t>我选的人物是</a:t>
            </a:r>
            <a:r>
              <a:rPr lang="en-US" dirty="0" smtClean="0"/>
              <a:t>,</a:t>
            </a:r>
            <a:r>
              <a:rPr lang="zh-CN" altLang="en-US" dirty="0" smtClean="0"/>
              <a:t>他</a:t>
            </a:r>
            <a:r>
              <a:rPr lang="en-US" dirty="0" smtClean="0"/>
              <a:t>(</a:t>
            </a:r>
            <a:r>
              <a:rPr lang="zh-CN" altLang="en-US" dirty="0" smtClean="0"/>
              <a:t>她</a:t>
            </a:r>
            <a:r>
              <a:rPr lang="en-US" dirty="0" smtClean="0"/>
              <a:t>)</a:t>
            </a:r>
            <a:r>
              <a:rPr lang="zh-CN" altLang="en-US" dirty="0" smtClean="0"/>
              <a:t>的精神品质是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典型事例是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的句式作答。</a:t>
            </a:r>
          </a:p>
          <a:p>
            <a:r>
              <a:rPr lang="zh-CN" altLang="en-US" dirty="0" smtClean="0"/>
              <a:t>我选的人物是我的同桌王丽</a:t>
            </a:r>
            <a:r>
              <a:rPr lang="en-US" dirty="0" smtClean="0"/>
              <a:t>,</a:t>
            </a:r>
            <a:r>
              <a:rPr lang="zh-CN" altLang="en-US" dirty="0" smtClean="0"/>
              <a:t>她的精神品质是宽宏大量。典型事例</a:t>
            </a:r>
            <a:r>
              <a:rPr lang="en-US" dirty="0" smtClean="0"/>
              <a:t>:</a:t>
            </a:r>
            <a:r>
              <a:rPr lang="zh-CN" altLang="en-US" dirty="0" smtClean="0"/>
              <a:t>一天</a:t>
            </a:r>
            <a:r>
              <a:rPr lang="en-US" dirty="0" smtClean="0"/>
              <a:t>,</a:t>
            </a:r>
            <a:r>
              <a:rPr lang="zh-CN" altLang="en-US" dirty="0" smtClean="0"/>
              <a:t>我不小心把刚打的一杯热水弄洒了</a:t>
            </a:r>
            <a:r>
              <a:rPr lang="en-US" dirty="0" smtClean="0"/>
              <a:t>,</a:t>
            </a:r>
            <a:r>
              <a:rPr lang="zh-CN" altLang="en-US" dirty="0" smtClean="0"/>
              <a:t>只听一声尖叫</a:t>
            </a:r>
            <a:r>
              <a:rPr lang="en-US" dirty="0" smtClean="0"/>
              <a:t>:“</a:t>
            </a:r>
            <a:r>
              <a:rPr lang="zh-CN" altLang="en-US" dirty="0" smtClean="0"/>
              <a:t>哎呀</a:t>
            </a:r>
            <a:r>
              <a:rPr lang="en-US" dirty="0" smtClean="0"/>
              <a:t>——”</a:t>
            </a:r>
            <a:r>
              <a:rPr lang="zh-CN" altLang="en-US" dirty="0" smtClean="0"/>
              <a:t>我一看</a:t>
            </a:r>
            <a:r>
              <a:rPr lang="en-US" dirty="0" smtClean="0"/>
              <a:t>,</a:t>
            </a:r>
            <a:r>
              <a:rPr lang="zh-CN" altLang="en-US" dirty="0" smtClean="0"/>
              <a:t>坏了</a:t>
            </a:r>
            <a:r>
              <a:rPr lang="en-US" dirty="0" smtClean="0"/>
              <a:t>,</a:t>
            </a:r>
            <a:r>
              <a:rPr lang="zh-CN" altLang="en-US" dirty="0" smtClean="0"/>
              <a:t>洒在了王丽正在写的作业本上。我吓坏了</a:t>
            </a:r>
            <a:r>
              <a:rPr lang="en-US" dirty="0" smtClean="0"/>
              <a:t>,</a:t>
            </a:r>
            <a:r>
              <a:rPr lang="zh-CN" altLang="en-US" dirty="0" smtClean="0"/>
              <a:t>一下子出了一身汗</a:t>
            </a:r>
            <a:r>
              <a:rPr lang="en-US" dirty="0" smtClean="0"/>
              <a:t>,</a:t>
            </a:r>
            <a:r>
              <a:rPr lang="zh-CN" altLang="en-US" dirty="0" smtClean="0"/>
              <a:t>愣在那里不知该怎么办</a:t>
            </a:r>
            <a:r>
              <a:rPr lang="en-US" dirty="0" smtClean="0"/>
              <a:t>,</a:t>
            </a:r>
            <a:r>
              <a:rPr lang="zh-CN" altLang="en-US" dirty="0" smtClean="0"/>
              <a:t>等待着她狂风骤雨式的责骂。我胆怯地偷偷地瞄了她一眼</a:t>
            </a:r>
            <a:r>
              <a:rPr lang="en-US" dirty="0" smtClean="0"/>
              <a:t>,</a:t>
            </a:r>
            <a:r>
              <a:rPr lang="zh-CN" altLang="en-US" dirty="0" smtClean="0"/>
              <a:t>发现她并没有如我想象的那样生气</a:t>
            </a:r>
            <a:r>
              <a:rPr lang="en-US" dirty="0" smtClean="0"/>
              <a:t>,</a:t>
            </a:r>
            <a:r>
              <a:rPr lang="zh-CN" altLang="en-US" dirty="0" smtClean="0"/>
              <a:t>而是痛苦地捂着手</a:t>
            </a:r>
            <a:r>
              <a:rPr lang="en-US" dirty="0" smtClean="0"/>
              <a:t>:“</a:t>
            </a:r>
            <a:r>
              <a:rPr lang="zh-CN" altLang="en-US" dirty="0" smtClean="0"/>
              <a:t>还愣着干吗</a:t>
            </a:r>
            <a:r>
              <a:rPr lang="en-US" dirty="0" smtClean="0"/>
              <a:t>?</a:t>
            </a:r>
            <a:r>
              <a:rPr lang="zh-CN" altLang="en-US" dirty="0" smtClean="0"/>
              <a:t>快</a:t>
            </a:r>
            <a:r>
              <a:rPr lang="en-US" dirty="0" smtClean="0"/>
              <a:t>,</a:t>
            </a:r>
            <a:r>
              <a:rPr lang="zh-CN" altLang="en-US" dirty="0" smtClean="0"/>
              <a:t>快</a:t>
            </a:r>
            <a:r>
              <a:rPr lang="en-US" dirty="0" smtClean="0"/>
              <a:t>,</a:t>
            </a:r>
            <a:r>
              <a:rPr lang="zh-CN" altLang="en-US" dirty="0" smtClean="0"/>
              <a:t>把作业本拿开。</a:t>
            </a:r>
            <a:r>
              <a:rPr lang="en-US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我这才回过神来</a:t>
            </a:r>
            <a:r>
              <a:rPr lang="en-US" dirty="0" smtClean="0"/>
              <a:t>,</a:t>
            </a:r>
            <a:r>
              <a:rPr lang="zh-CN" altLang="en-US" dirty="0" smtClean="0"/>
              <a:t>赶紧掀起作业本</a:t>
            </a:r>
            <a:r>
              <a:rPr lang="en-US" dirty="0" smtClean="0"/>
              <a:t>,</a:t>
            </a:r>
            <a:r>
              <a:rPr lang="zh-CN" altLang="en-US" dirty="0" smtClean="0"/>
              <a:t>排水</a:t>
            </a:r>
            <a:r>
              <a:rPr lang="en-US" dirty="0" smtClean="0"/>
              <a:t>,</a:t>
            </a:r>
            <a:r>
              <a:rPr lang="zh-CN" altLang="en-US" dirty="0" smtClean="0"/>
              <a:t>连声说</a:t>
            </a:r>
            <a:r>
              <a:rPr lang="en-US" dirty="0" smtClean="0"/>
              <a:t>:“</a:t>
            </a:r>
            <a:r>
              <a:rPr lang="zh-CN" altLang="en-US" dirty="0" smtClean="0"/>
              <a:t>对不起</a:t>
            </a:r>
            <a:r>
              <a:rPr lang="en-US" dirty="0" smtClean="0"/>
              <a:t>,</a:t>
            </a:r>
            <a:r>
              <a:rPr lang="zh-CN" altLang="en-US" dirty="0" smtClean="0"/>
              <a:t>对不起。</a:t>
            </a:r>
            <a:r>
              <a:rPr lang="en-US" dirty="0" smtClean="0"/>
              <a:t>”</a:t>
            </a:r>
            <a:r>
              <a:rPr lang="zh-CN" altLang="en-US" dirty="0" smtClean="0"/>
              <a:t>她忍着疼痛说</a:t>
            </a:r>
            <a:r>
              <a:rPr lang="en-US" dirty="0" smtClean="0"/>
              <a:t>:“</a:t>
            </a:r>
            <a:r>
              <a:rPr lang="zh-CN" altLang="en-US" dirty="0" smtClean="0"/>
              <a:t>没事</a:t>
            </a:r>
            <a:r>
              <a:rPr lang="en-US" dirty="0" smtClean="0"/>
              <a:t>,</a:t>
            </a:r>
            <a:r>
              <a:rPr lang="zh-CN" altLang="en-US" dirty="0" smtClean="0"/>
              <a:t>没事</a:t>
            </a:r>
            <a:r>
              <a:rPr lang="en-US" dirty="0" smtClean="0"/>
              <a:t>,</a:t>
            </a:r>
            <a:r>
              <a:rPr lang="zh-CN" altLang="en-US" dirty="0" smtClean="0"/>
              <a:t>你也不是故意的</a:t>
            </a:r>
            <a:r>
              <a:rPr lang="en-US" dirty="0" smtClean="0"/>
              <a:t>,</a:t>
            </a:r>
            <a:r>
              <a:rPr lang="zh-CN" altLang="en-US" dirty="0" smtClean="0"/>
              <a:t>以后小心点。</a:t>
            </a:r>
            <a:r>
              <a:rPr lang="en-US" dirty="0" smtClean="0"/>
              <a:t>”</a:t>
            </a:r>
            <a:r>
              <a:rPr lang="zh-CN" altLang="en-US" dirty="0" smtClean="0"/>
              <a:t>我执意让她去医务室看看</a:t>
            </a:r>
            <a:r>
              <a:rPr lang="en-US" dirty="0" smtClean="0"/>
              <a:t>,</a:t>
            </a:r>
            <a:r>
              <a:rPr lang="zh-CN" altLang="en-US" dirty="0" smtClean="0"/>
              <a:t>她不肯</a:t>
            </a:r>
            <a:r>
              <a:rPr lang="en-US" dirty="0" smtClean="0"/>
              <a:t>,</a:t>
            </a:r>
            <a:r>
              <a:rPr lang="zh-CN" altLang="en-US" dirty="0" smtClean="0"/>
              <a:t>只是到凉水管那儿冲了冲。我也不知道怎么办才好</a:t>
            </a:r>
            <a:r>
              <a:rPr lang="en-US" dirty="0" smtClean="0"/>
              <a:t>,</a:t>
            </a:r>
            <a:r>
              <a:rPr lang="zh-CN" altLang="en-US" dirty="0" smtClean="0"/>
              <a:t>但是心里充满了感激</a:t>
            </a:r>
            <a:r>
              <a:rPr lang="en-US" dirty="0" smtClean="0"/>
              <a:t>,</a:t>
            </a:r>
            <a:r>
              <a:rPr lang="zh-CN" altLang="en-US" dirty="0" smtClean="0"/>
              <a:t>感激她没有责骂我</a:t>
            </a:r>
            <a:r>
              <a:rPr lang="en-US" dirty="0" smtClean="0"/>
              <a:t>,</a:t>
            </a:r>
            <a:r>
              <a:rPr lang="zh-CN" altLang="en-US" dirty="0" smtClean="0"/>
              <a:t>让我难堪</a:t>
            </a:r>
            <a:r>
              <a:rPr lang="en-US" dirty="0" smtClean="0"/>
              <a:t>;</a:t>
            </a:r>
            <a:r>
              <a:rPr lang="zh-CN" altLang="en-US" dirty="0" smtClean="0"/>
              <a:t>感激她没有到班主任老师那儿告我一状</a:t>
            </a:r>
            <a:r>
              <a:rPr lang="en-US" dirty="0" smtClean="0"/>
              <a:t>;</a:t>
            </a:r>
            <a:r>
              <a:rPr lang="zh-CN" altLang="en-US" dirty="0" smtClean="0"/>
              <a:t>感激她对我的宽容。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643050"/>
            <a:ext cx="1114432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从生活中选取典型事例表现人物精神风貌。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能借助对比、衬托、描写等一些手法对表现的人物精神加以突出强调。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学习运用一些抒情、议论的点睛式句子对人物的精神进行概括。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5072074"/>
            <a:ext cx="957269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学会选择典型事例来表现人物的精神风貌。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428604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运用手法强调突显。</a:t>
            </a:r>
          </a:p>
          <a:p>
            <a:r>
              <a:rPr lang="zh-CN" altLang="en-US" dirty="0" smtClean="0"/>
              <a:t>运用对比、描写、衬托等手法突显人物精神。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对比、描写</a:t>
            </a:r>
          </a:p>
          <a:p>
            <a:pPr algn="ctr"/>
            <a:r>
              <a:rPr lang="zh-CN" altLang="en-US" dirty="0" smtClean="0"/>
              <a:t>她用温和打败了我</a:t>
            </a:r>
          </a:p>
          <a:p>
            <a:r>
              <a:rPr lang="zh-CN" altLang="en-US" dirty="0" smtClean="0"/>
              <a:t>我曾是一个天不怕地不怕的调皮大王</a:t>
            </a:r>
            <a:r>
              <a:rPr lang="en-US" dirty="0" smtClean="0"/>
              <a:t>,</a:t>
            </a:r>
            <a:r>
              <a:rPr lang="zh-CN" altLang="en-US" dirty="0" smtClean="0"/>
              <a:t>所有教过我的老师一提起我就只有摇头和摆手</a:t>
            </a:r>
            <a:r>
              <a:rPr lang="en-US" dirty="0" smtClean="0"/>
              <a:t>,</a:t>
            </a:r>
            <a:r>
              <a:rPr lang="zh-CN" altLang="en-US" dirty="0" smtClean="0"/>
              <a:t>那意思再明白不过了</a:t>
            </a:r>
            <a:r>
              <a:rPr lang="en-US" dirty="0" smtClean="0"/>
              <a:t>:</a:t>
            </a:r>
            <a:r>
              <a:rPr lang="zh-CN" altLang="en-US" dirty="0" smtClean="0"/>
              <a:t>莫提这家伙</a:t>
            </a:r>
            <a:r>
              <a:rPr lang="en-US" dirty="0" smtClean="0"/>
              <a:t>,</a:t>
            </a:r>
            <a:r>
              <a:rPr lang="zh-CN" altLang="en-US" dirty="0" smtClean="0"/>
              <a:t>说起他就头疼</a:t>
            </a:r>
            <a:r>
              <a:rPr lang="en-US" dirty="0" smtClean="0"/>
              <a:t>,</a:t>
            </a:r>
            <a:r>
              <a:rPr lang="zh-CN" altLang="en-US" dirty="0" smtClean="0"/>
              <a:t>是个油盐不进的东西</a:t>
            </a:r>
            <a:r>
              <a:rPr lang="en-US" dirty="0" smtClean="0"/>
              <a:t>!</a:t>
            </a:r>
            <a:r>
              <a:rPr lang="zh-CN" altLang="en-US" dirty="0" smtClean="0"/>
              <a:t>老师越是这样</a:t>
            </a:r>
            <a:r>
              <a:rPr lang="en-US" dirty="0" smtClean="0"/>
              <a:t>,</a:t>
            </a:r>
            <a:r>
              <a:rPr lang="zh-CN" altLang="en-US" dirty="0" smtClean="0"/>
              <a:t>我越起劲儿</a:t>
            </a:r>
            <a:r>
              <a:rPr lang="en-US" dirty="0" smtClean="0"/>
              <a:t>,</a:t>
            </a:r>
            <a:r>
              <a:rPr lang="zh-CN" altLang="en-US" dirty="0" smtClean="0"/>
              <a:t>偏要与他们对抗到底</a:t>
            </a:r>
            <a:r>
              <a:rPr lang="en-US" dirty="0" smtClean="0"/>
              <a:t>,</a:t>
            </a:r>
            <a:r>
              <a:rPr lang="zh-CN" altLang="en-US" dirty="0" smtClean="0"/>
              <a:t>以至于最后</a:t>
            </a:r>
            <a:r>
              <a:rPr lang="en-US" dirty="0" smtClean="0"/>
              <a:t>,</a:t>
            </a:r>
            <a:r>
              <a:rPr lang="zh-CN" altLang="en-US" dirty="0" smtClean="0"/>
              <a:t>学校分配工作安排这个班的班主任和任课老师时</a:t>
            </a:r>
            <a:r>
              <a:rPr lang="en-US" dirty="0" smtClean="0"/>
              <a:t>,</a:t>
            </a:r>
            <a:r>
              <a:rPr lang="zh-CN" altLang="en-US" dirty="0" smtClean="0"/>
              <a:t>大家都想方设法躲开这个班。而她却不信邪</a:t>
            </a:r>
            <a:r>
              <a:rPr lang="en-US" dirty="0" smtClean="0"/>
              <a:t>,</a:t>
            </a:r>
            <a:r>
              <a:rPr lang="zh-CN" altLang="en-US" dirty="0" smtClean="0"/>
              <a:t>主动请缨</a:t>
            </a:r>
            <a:r>
              <a:rPr lang="en-US" dirty="0" smtClean="0"/>
              <a:t>,</a:t>
            </a:r>
            <a:r>
              <a:rPr lang="zh-CN" altLang="en-US" dirty="0" smtClean="0"/>
              <a:t>要当我们班的班主任。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分析</a:t>
            </a:r>
            <a:r>
              <a:rPr lang="en-US" dirty="0" smtClean="0"/>
              <a:t>:</a:t>
            </a:r>
            <a:r>
              <a:rPr lang="en-US" u="sng" dirty="0" smtClean="0"/>
              <a:t> 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1285860"/>
            <a:ext cx="9929882" cy="71438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以老师们对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我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的态度和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躲班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行为反衬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我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极为调皮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这与新来的女教师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主动请缨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的举动形成鲜明的对比。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记得那时她刚大学毕业</a:t>
            </a:r>
            <a:r>
              <a:rPr lang="en-US" dirty="0" smtClean="0"/>
              <a:t>,</a:t>
            </a:r>
            <a:r>
              <a:rPr lang="zh-CN" altLang="en-US" dirty="0" smtClean="0"/>
              <a:t>第一次进教室时就让我松了一大口气</a:t>
            </a:r>
            <a:r>
              <a:rPr lang="en-US" dirty="0" smtClean="0"/>
              <a:t>,</a:t>
            </a:r>
            <a:r>
              <a:rPr lang="zh-CN" altLang="en-US" dirty="0" smtClean="0"/>
              <a:t>本以为她是人高马大的女汉子</a:t>
            </a:r>
            <a:r>
              <a:rPr lang="en-US" dirty="0" smtClean="0"/>
              <a:t>,</a:t>
            </a:r>
            <a:r>
              <a:rPr lang="zh-CN" altLang="en-US" dirty="0" smtClean="0"/>
              <a:t>哪知道却是一个纤巧的女生。一套宽松的白色连衣裙好像挂在晾衣架上</a:t>
            </a:r>
            <a:r>
              <a:rPr lang="en-US" dirty="0" smtClean="0"/>
              <a:t>,</a:t>
            </a:r>
            <a:r>
              <a:rPr lang="zh-CN" altLang="en-US" dirty="0" smtClean="0"/>
              <a:t>空荡荡的</a:t>
            </a:r>
            <a:r>
              <a:rPr lang="en-US" dirty="0" smtClean="0"/>
              <a:t>,</a:t>
            </a:r>
            <a:r>
              <a:rPr lang="zh-CN" altLang="en-US" dirty="0" smtClean="0"/>
              <a:t>随着她轻快的步伐</a:t>
            </a:r>
            <a:r>
              <a:rPr lang="en-US" dirty="0" smtClean="0"/>
              <a:t>,</a:t>
            </a:r>
            <a:r>
              <a:rPr lang="zh-CN" altLang="en-US" dirty="0" smtClean="0"/>
              <a:t>她就好像张开翅膀的鸟</a:t>
            </a:r>
            <a:r>
              <a:rPr lang="en-US" dirty="0" smtClean="0"/>
              <a:t>,</a:t>
            </a:r>
            <a:r>
              <a:rPr lang="zh-CN" altLang="en-US" dirty="0" smtClean="0"/>
              <a:t>向我们教室轻快地飞来。她的脸是那种显瘦的瓜子脸</a:t>
            </a:r>
            <a:r>
              <a:rPr lang="en-US" dirty="0" smtClean="0"/>
              <a:t>,</a:t>
            </a:r>
            <a:r>
              <a:rPr lang="zh-CN" altLang="en-US" dirty="0" smtClean="0"/>
              <a:t>未说话</a:t>
            </a:r>
            <a:r>
              <a:rPr lang="en-US" dirty="0" smtClean="0"/>
              <a:t>,</a:t>
            </a:r>
            <a:r>
              <a:rPr lang="zh-CN" altLang="en-US" dirty="0" smtClean="0"/>
              <a:t>先荡起了笑</a:t>
            </a:r>
            <a:r>
              <a:rPr lang="en-US" dirty="0" smtClean="0"/>
              <a:t>,</a:t>
            </a:r>
            <a:r>
              <a:rPr lang="zh-CN" altLang="en-US" dirty="0" smtClean="0"/>
              <a:t>一笑</a:t>
            </a:r>
            <a:r>
              <a:rPr lang="en-US" dirty="0" smtClean="0"/>
              <a:t>,</a:t>
            </a:r>
            <a:r>
              <a:rPr lang="zh-CN" altLang="en-US" dirty="0" smtClean="0"/>
              <a:t>脸蛋下旋出两个小酒窝。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分析</a:t>
            </a:r>
            <a:r>
              <a:rPr lang="en-US" dirty="0" smtClean="0"/>
              <a:t>:</a:t>
            </a:r>
            <a:r>
              <a:rPr lang="en-US" u="sng" dirty="0" smtClean="0"/>
              <a:t> 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1285860"/>
            <a:ext cx="9572692" cy="71438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细致地描写她的外貌、神态、动作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表现她形象可爱、性格温和。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课堂上</a:t>
            </a:r>
            <a:r>
              <a:rPr lang="en-US" dirty="0" smtClean="0"/>
              <a:t>,</a:t>
            </a:r>
            <a:r>
              <a:rPr lang="zh-CN" altLang="en-US" dirty="0" smtClean="0"/>
              <a:t>我</a:t>
            </a:r>
            <a:r>
              <a:rPr lang="en-US" dirty="0" smtClean="0"/>
              <a:t>“</a:t>
            </a:r>
            <a:r>
              <a:rPr lang="zh-CN" altLang="en-US" dirty="0" smtClean="0"/>
              <a:t>一本正经</a:t>
            </a:r>
            <a:r>
              <a:rPr lang="en-US" dirty="0" smtClean="0"/>
              <a:t>”</a:t>
            </a:r>
            <a:r>
              <a:rPr lang="zh-CN" altLang="en-US" dirty="0" smtClean="0"/>
              <a:t>地大声</a:t>
            </a:r>
            <a:r>
              <a:rPr lang="en-US" dirty="0" smtClean="0"/>
              <a:t>“</a:t>
            </a:r>
            <a:r>
              <a:rPr lang="zh-CN" altLang="en-US" dirty="0" smtClean="0"/>
              <a:t>请教</a:t>
            </a:r>
            <a:r>
              <a:rPr lang="en-US" dirty="0" smtClean="0"/>
              <a:t>”</a:t>
            </a:r>
            <a:r>
              <a:rPr lang="zh-CN" altLang="en-US" dirty="0" smtClean="0"/>
              <a:t>她</a:t>
            </a:r>
            <a:r>
              <a:rPr lang="en-US" dirty="0" smtClean="0"/>
              <a:t>:“</a:t>
            </a:r>
            <a:r>
              <a:rPr lang="zh-CN" altLang="en-US" dirty="0" smtClean="0"/>
              <a:t>老师</a:t>
            </a:r>
            <a:r>
              <a:rPr lang="en-US" dirty="0" smtClean="0"/>
              <a:t>,</a:t>
            </a:r>
            <a:r>
              <a:rPr lang="zh-CN" altLang="en-US" dirty="0" smtClean="0"/>
              <a:t>请教您一个问题</a:t>
            </a:r>
            <a:r>
              <a:rPr lang="en-US" dirty="0" smtClean="0"/>
              <a:t>,</a:t>
            </a:r>
            <a:r>
              <a:rPr lang="zh-CN" altLang="en-US" dirty="0" smtClean="0"/>
              <a:t>我想可以吧。刚看到一则新闻</a:t>
            </a:r>
            <a:r>
              <a:rPr lang="en-US" dirty="0" smtClean="0"/>
              <a:t>,</a:t>
            </a:r>
            <a:r>
              <a:rPr lang="zh-CN" altLang="en-US" dirty="0" smtClean="0"/>
              <a:t>说一只东北虎窜到黑龙江的一个村庄里</a:t>
            </a:r>
            <a:r>
              <a:rPr lang="en-US" dirty="0" smtClean="0"/>
              <a:t>,</a:t>
            </a:r>
            <a:r>
              <a:rPr lang="zh-CN" altLang="en-US" dirty="0" smtClean="0"/>
              <a:t>叼走了好几只大山羊</a:t>
            </a:r>
            <a:r>
              <a:rPr lang="en-US" dirty="0" smtClean="0"/>
              <a:t>,</a:t>
            </a:r>
            <a:r>
              <a:rPr lang="zh-CN" altLang="en-US" dirty="0" smtClean="0"/>
              <a:t>政府还不准伤害它</a:t>
            </a:r>
            <a:r>
              <a:rPr lang="en-US" dirty="0" smtClean="0"/>
              <a:t>,</a:t>
            </a:r>
            <a:r>
              <a:rPr lang="zh-CN" altLang="en-US" dirty="0" smtClean="0"/>
              <a:t>要保护它</a:t>
            </a:r>
            <a:r>
              <a:rPr lang="en-US" dirty="0" smtClean="0"/>
              <a:t>,</a:t>
            </a:r>
            <a:r>
              <a:rPr lang="zh-CN" altLang="en-US" dirty="0" smtClean="0"/>
              <a:t>说它们的数量太少啦。我现在的问题是</a:t>
            </a:r>
            <a:r>
              <a:rPr lang="en-US" dirty="0" smtClean="0"/>
              <a:t>,</a:t>
            </a:r>
            <a:r>
              <a:rPr lang="zh-CN" altLang="en-US" dirty="0" smtClean="0"/>
              <a:t>那它们不需要搞计划生育</a:t>
            </a:r>
            <a:r>
              <a:rPr lang="en-US" dirty="0" smtClean="0"/>
              <a:t>,</a:t>
            </a:r>
            <a:r>
              <a:rPr lang="zh-CN" altLang="en-US" dirty="0" smtClean="0"/>
              <a:t>一对夫妻只生一个娃吧</a:t>
            </a:r>
            <a:r>
              <a:rPr lang="en-US" dirty="0" smtClean="0"/>
              <a:t>?”</a:t>
            </a:r>
            <a:r>
              <a:rPr lang="zh-CN" altLang="en-US" dirty="0" smtClean="0"/>
              <a:t>一口气说完这些后</a:t>
            </a:r>
            <a:r>
              <a:rPr lang="en-US" dirty="0" smtClean="0"/>
              <a:t>,</a:t>
            </a:r>
            <a:r>
              <a:rPr lang="zh-CN" altLang="en-US" dirty="0" smtClean="0"/>
              <a:t>我得意地扭过头瞅瞅同学们</a:t>
            </a:r>
            <a:r>
              <a:rPr lang="en-US" dirty="0" smtClean="0"/>
              <a:t>,</a:t>
            </a:r>
            <a:r>
              <a:rPr lang="zh-CN" altLang="en-US" dirty="0" smtClean="0"/>
              <a:t>他们哄堂大笑。</a:t>
            </a:r>
            <a:endParaRPr lang="en-US" altLang="zh-CN" dirty="0" smtClean="0"/>
          </a:p>
          <a:p>
            <a:r>
              <a:rPr lang="zh-CN" altLang="en-US" dirty="0" smtClean="0"/>
              <a:t>她始终笑着</a:t>
            </a:r>
            <a:r>
              <a:rPr lang="en-US" dirty="0" smtClean="0"/>
              <a:t>,</a:t>
            </a:r>
            <a:r>
              <a:rPr lang="zh-CN" altLang="en-US" dirty="0" smtClean="0"/>
              <a:t>丝毫没有要发怒的意思。等大家的笑声一停下</a:t>
            </a:r>
            <a:r>
              <a:rPr lang="en-US" dirty="0" smtClean="0"/>
              <a:t>,</a:t>
            </a:r>
            <a:r>
              <a:rPr lang="zh-CN" altLang="en-US" dirty="0" smtClean="0"/>
              <a:t>她便用甜美的声音轻柔地说</a:t>
            </a:r>
            <a:r>
              <a:rPr lang="en-US" dirty="0" smtClean="0"/>
              <a:t>:“</a:t>
            </a:r>
            <a:r>
              <a:rPr lang="zh-CN" altLang="en-US" dirty="0" smtClean="0"/>
              <a:t>我知道</a:t>
            </a:r>
            <a:r>
              <a:rPr lang="en-US" dirty="0" smtClean="0"/>
              <a:t>,</a:t>
            </a:r>
            <a:r>
              <a:rPr lang="zh-CN" altLang="en-US" dirty="0" smtClean="0"/>
              <a:t>你是宁同学吧。你这个问题很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pPr indent="0"/>
            <a:r>
              <a:rPr lang="zh-CN" altLang="en-US" dirty="0" smtClean="0"/>
              <a:t>新颖</a:t>
            </a:r>
            <a:r>
              <a:rPr lang="en-US" dirty="0" smtClean="0"/>
              <a:t>,</a:t>
            </a:r>
            <a:r>
              <a:rPr lang="zh-CN" altLang="en-US" dirty="0" smtClean="0"/>
              <a:t>很有创意</a:t>
            </a:r>
            <a:r>
              <a:rPr lang="en-US" dirty="0" smtClean="0"/>
              <a:t>,</a:t>
            </a:r>
            <a:r>
              <a:rPr lang="zh-CN" altLang="en-US" dirty="0" smtClean="0"/>
              <a:t>不过</a:t>
            </a:r>
            <a:r>
              <a:rPr lang="en-US" dirty="0" smtClean="0"/>
              <a:t>,</a:t>
            </a:r>
            <a:r>
              <a:rPr lang="zh-CN" altLang="en-US" dirty="0" smtClean="0"/>
              <a:t>我知道</a:t>
            </a:r>
            <a:r>
              <a:rPr lang="en-US" dirty="0" smtClean="0"/>
              <a:t>,</a:t>
            </a:r>
            <a:r>
              <a:rPr lang="zh-CN" altLang="en-US" dirty="0" smtClean="0"/>
              <a:t>你自己是知道答案的</a:t>
            </a:r>
            <a:r>
              <a:rPr lang="en-US" dirty="0" smtClean="0"/>
              <a:t>,</a:t>
            </a:r>
            <a:r>
              <a:rPr lang="zh-CN" altLang="en-US" dirty="0" smtClean="0"/>
              <a:t>你不妨给大家讲讲吧。</a:t>
            </a:r>
            <a:r>
              <a:rPr lang="en-US" dirty="0" smtClean="0"/>
              <a:t>”</a:t>
            </a:r>
            <a:r>
              <a:rPr lang="zh-CN" altLang="en-US" dirty="0" smtClean="0"/>
              <a:t>本以为她会像以往的其他老师一样</a:t>
            </a:r>
            <a:r>
              <a:rPr lang="en-US" dirty="0" smtClean="0"/>
              <a:t>,</a:t>
            </a:r>
            <a:r>
              <a:rPr lang="zh-CN" altLang="en-US" dirty="0" smtClean="0"/>
              <a:t>对我大发一顿脾气</a:t>
            </a:r>
            <a:r>
              <a:rPr lang="en-US" dirty="0" smtClean="0"/>
              <a:t>,</a:t>
            </a:r>
            <a:r>
              <a:rPr lang="zh-CN" altLang="en-US" dirty="0" smtClean="0"/>
              <a:t>没想到她却那样温和</a:t>
            </a:r>
            <a:r>
              <a:rPr lang="en-US" dirty="0" smtClean="0"/>
              <a:t>,</a:t>
            </a:r>
            <a:r>
              <a:rPr lang="zh-CN" altLang="en-US" dirty="0" smtClean="0"/>
              <a:t>声音那样轻柔</a:t>
            </a:r>
            <a:r>
              <a:rPr lang="en-US" dirty="0" smtClean="0"/>
              <a:t>,</a:t>
            </a:r>
            <a:r>
              <a:rPr lang="zh-CN" altLang="en-US" dirty="0" smtClean="0"/>
              <a:t>让我一时不知所措</a:t>
            </a:r>
            <a:r>
              <a:rPr lang="en-US" dirty="0" smtClean="0"/>
              <a:t>,</a:t>
            </a:r>
            <a:r>
              <a:rPr lang="zh-CN" altLang="en-US" dirty="0" smtClean="0"/>
              <a:t>这在我的</a:t>
            </a:r>
            <a:r>
              <a:rPr lang="en-US" dirty="0" smtClean="0"/>
              <a:t>“</a:t>
            </a:r>
            <a:r>
              <a:rPr lang="zh-CN" altLang="en-US" dirty="0" smtClean="0"/>
              <a:t>找碴儿</a:t>
            </a:r>
            <a:r>
              <a:rPr lang="en-US" dirty="0" smtClean="0"/>
              <a:t>”</a:t>
            </a:r>
            <a:r>
              <a:rPr lang="zh-CN" altLang="en-US" dirty="0" smtClean="0"/>
              <a:t>史上还是史无前例啊。</a:t>
            </a:r>
          </a:p>
          <a:p>
            <a:pPr indent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分析</a:t>
            </a:r>
            <a:r>
              <a:rPr lang="en-US" dirty="0" smtClean="0"/>
              <a:t>:</a:t>
            </a:r>
            <a:r>
              <a:rPr lang="en-US" u="sng" dirty="0" smtClean="0"/>
              <a:t> 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1285860"/>
            <a:ext cx="9572692" cy="71438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把新来的女教师与以前教过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我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的老师对待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我</a:t>
            </a:r>
            <a:r>
              <a:rPr lang="en-US" b="1" dirty="0" smtClean="0">
                <a:solidFill>
                  <a:srgbClr val="FF0000"/>
                </a:solidFill>
              </a:rPr>
              <a:t>”“</a:t>
            </a:r>
            <a:r>
              <a:rPr lang="zh-CN" altLang="en-US" b="1" dirty="0" smtClean="0">
                <a:solidFill>
                  <a:srgbClr val="FF0000"/>
                </a:solidFill>
              </a:rPr>
              <a:t>找碴儿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这一行为的态度进行对比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通过对比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突出地表现了新来的女教师独到的教育智慧。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428604"/>
            <a:ext cx="10572824" cy="1857388"/>
          </a:xfrm>
        </p:spPr>
        <p:txBody>
          <a:bodyPr/>
          <a:lstStyle/>
          <a:p>
            <a:r>
              <a:rPr lang="en-US" dirty="0" smtClean="0"/>
              <a:t>◆</a:t>
            </a:r>
            <a:r>
              <a:rPr lang="zh-CN" altLang="en-US" dirty="0" smtClean="0"/>
              <a:t>衬托</a:t>
            </a:r>
          </a:p>
          <a:p>
            <a:r>
              <a:rPr lang="zh-CN" altLang="en-US" dirty="0" smtClean="0"/>
              <a:t>一位记者随同一位受捐助的学校教师迎接一位捐助者</a:t>
            </a:r>
            <a:r>
              <a:rPr lang="en-US" dirty="0" smtClean="0"/>
              <a:t>,</a:t>
            </a:r>
            <a:r>
              <a:rPr lang="zh-CN" altLang="en-US" dirty="0" smtClean="0"/>
              <a:t>在机场为了解渴</a:t>
            </a:r>
            <a:r>
              <a:rPr lang="en-US" dirty="0" smtClean="0"/>
              <a:t>,</a:t>
            </a:r>
            <a:r>
              <a:rPr lang="zh-CN" altLang="en-US" dirty="0" smtClean="0"/>
              <a:t>大家买来矿泉水喝。刚喝几口</a:t>
            </a:r>
            <a:r>
              <a:rPr lang="en-US" dirty="0" smtClean="0"/>
              <a:t>,</a:t>
            </a:r>
            <a:r>
              <a:rPr lang="zh-CN" altLang="en-US" dirty="0" smtClean="0"/>
              <a:t>飞机到了</a:t>
            </a:r>
            <a:r>
              <a:rPr lang="en-US" dirty="0" smtClean="0"/>
              <a:t>,</a:t>
            </a:r>
            <a:r>
              <a:rPr lang="zh-CN" altLang="en-US" dirty="0" smtClean="0"/>
              <a:t>大家都不约而同地把手中的矿泉水扔掉。这时他们看到捐助者从飞机上走下来</a:t>
            </a:r>
            <a:r>
              <a:rPr lang="en-US" dirty="0" smtClean="0"/>
              <a:t>,</a:t>
            </a:r>
            <a:r>
              <a:rPr lang="zh-CN" altLang="en-US" dirty="0" smtClean="0"/>
              <a:t>手中拿着的似乎是一只空瓶子</a:t>
            </a:r>
            <a:r>
              <a:rPr lang="en-US" dirty="0" smtClean="0"/>
              <a:t>——</a:t>
            </a:r>
            <a:r>
              <a:rPr lang="zh-CN" altLang="en-US" dirty="0" smtClean="0"/>
              <a:t>瓶底只有一口水。捐助者下飞机后和大家谈笑风生</a:t>
            </a:r>
            <a:r>
              <a:rPr lang="en-US" dirty="0" smtClean="0"/>
              <a:t>,</a:t>
            </a:r>
            <a:r>
              <a:rPr lang="zh-CN" altLang="en-US" dirty="0" smtClean="0"/>
              <a:t>随着他的手的晃动</a:t>
            </a:r>
            <a:r>
              <a:rPr lang="en-US" dirty="0" smtClean="0"/>
              <a:t>,</a:t>
            </a:r>
            <a:r>
              <a:rPr lang="zh-CN" altLang="en-US" dirty="0" smtClean="0"/>
              <a:t>矿泉水发出轻微的声音</a:t>
            </a:r>
            <a:r>
              <a:rPr lang="en-US" dirty="0" smtClean="0"/>
              <a:t>,</a:t>
            </a:r>
            <a:r>
              <a:rPr lang="zh-CN" altLang="en-US" dirty="0" smtClean="0"/>
              <a:t>直到他坐上前来接他的车子</a:t>
            </a:r>
            <a:r>
              <a:rPr lang="en-US" dirty="0" smtClean="0"/>
              <a:t>,</a:t>
            </a:r>
            <a:r>
              <a:rPr lang="zh-CN" altLang="en-US" dirty="0" smtClean="0"/>
              <a:t>还没有扔掉瓶子。车里有水</a:t>
            </a:r>
            <a:r>
              <a:rPr lang="en-US" dirty="0" smtClean="0"/>
              <a:t>,</a:t>
            </a:r>
            <a:r>
              <a:rPr lang="zh-CN" altLang="en-US" dirty="0" smtClean="0"/>
              <a:t>有人就递给他一瓶</a:t>
            </a:r>
            <a:r>
              <a:rPr lang="en-US" dirty="0" smtClean="0"/>
              <a:t>,</a:t>
            </a:r>
            <a:r>
              <a:rPr lang="zh-CN" altLang="en-US" dirty="0" smtClean="0"/>
              <a:t>可他摆摆手</a:t>
            </a:r>
            <a:r>
              <a:rPr lang="en-US" dirty="0" smtClean="0"/>
              <a:t>,</a:t>
            </a:r>
            <a:r>
              <a:rPr lang="zh-CN" altLang="en-US" dirty="0" smtClean="0"/>
              <a:t>直到喝完那瓶中剩下的最后一口水</a:t>
            </a:r>
            <a:r>
              <a:rPr lang="en-US" dirty="0" smtClean="0"/>
              <a:t>,</a:t>
            </a:r>
            <a:r>
              <a:rPr lang="zh-CN" altLang="en-US" dirty="0" smtClean="0"/>
              <a:t>才放下瓶子</a:t>
            </a:r>
            <a:r>
              <a:rPr lang="en-US" dirty="0" smtClean="0"/>
              <a:t>,</a:t>
            </a:r>
            <a:r>
              <a:rPr lang="zh-CN" altLang="en-US" dirty="0" smtClean="0"/>
              <a:t>接过满瓶的矿泉水。这位捐助者就是香港知名实业家、慈善家田家炳。</a:t>
            </a:r>
            <a:r>
              <a:rPr lang="en-US" dirty="0" smtClean="0"/>
              <a:t>20</a:t>
            </a:r>
            <a:r>
              <a:rPr lang="zh-CN" altLang="en-US" dirty="0" smtClean="0"/>
              <a:t>年来为慈善事业捐款</a:t>
            </a:r>
            <a:r>
              <a:rPr lang="en-US" dirty="0" smtClean="0"/>
              <a:t>10</a:t>
            </a:r>
            <a:r>
              <a:rPr lang="zh-CN" altLang="en-US" dirty="0" smtClean="0"/>
              <a:t>亿元人民币。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分析</a:t>
            </a:r>
            <a:r>
              <a:rPr lang="en-US" dirty="0" smtClean="0"/>
              <a:t>:</a:t>
            </a:r>
            <a:r>
              <a:rPr lang="en-US" u="sng" dirty="0" smtClean="0"/>
              <a:t> 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1285860"/>
            <a:ext cx="9572692" cy="71438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用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随意扔掉刚喝几口矿泉水的迎接捐助者田家炳的普通人</a:t>
            </a:r>
            <a:r>
              <a:rPr lang="en-US" b="1" dirty="0" smtClean="0">
                <a:solidFill>
                  <a:srgbClr val="FF0000"/>
                </a:solidFill>
              </a:rPr>
              <a:t>”</a:t>
            </a:r>
            <a:r>
              <a:rPr lang="zh-CN" altLang="en-US" b="1" dirty="0" smtClean="0">
                <a:solidFill>
                  <a:srgbClr val="FF0000"/>
                </a:solidFill>
              </a:rPr>
              <a:t>衬托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</a:rPr>
              <a:t>不舍得浪费一口水的捐助者田家炳</a:t>
            </a:r>
            <a:r>
              <a:rPr lang="en-US" b="1" dirty="0" smtClean="0">
                <a:solidFill>
                  <a:srgbClr val="FF0000"/>
                </a:solidFill>
              </a:rPr>
              <a:t>”,</a:t>
            </a:r>
            <a:r>
              <a:rPr lang="zh-CN" altLang="en-US" b="1" dirty="0" smtClean="0">
                <a:solidFill>
                  <a:srgbClr val="FF0000"/>
                </a:solidFill>
              </a:rPr>
              <a:t>突出地表现了田家炳先生的爱心和勤俭节约的品质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刻画细致。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运用典型事例表现人物的两种类型</a:t>
            </a:r>
            <a:endParaRPr lang="en-US" altLang="zh-CN" dirty="0" smtClean="0"/>
          </a:p>
          <a:p>
            <a:r>
              <a:rPr lang="zh-CN" altLang="en-US" dirty="0" smtClean="0"/>
              <a:t>通过选取典型事例表现某一人物的精神有两种类型</a:t>
            </a:r>
            <a:r>
              <a:rPr lang="en-US" dirty="0" smtClean="0"/>
              <a:t>:</a:t>
            </a:r>
            <a:r>
              <a:rPr lang="zh-CN" altLang="en-US" dirty="0" smtClean="0"/>
              <a:t>一类是一事写一人。通过写一件事表现一个人。写这一类作文要注意</a:t>
            </a:r>
            <a:r>
              <a:rPr lang="en-US" dirty="0" smtClean="0"/>
              <a:t>:(1)</a:t>
            </a:r>
            <a:r>
              <a:rPr lang="zh-CN" altLang="en-US" dirty="0" smtClean="0"/>
              <a:t>写出事情的发展过程</a:t>
            </a:r>
            <a:r>
              <a:rPr lang="en-US" dirty="0" smtClean="0"/>
              <a:t>,</a:t>
            </a:r>
            <a:r>
              <a:rPr lang="zh-CN" altLang="en-US" dirty="0" smtClean="0"/>
              <a:t>使人物的形象逐步完整</a:t>
            </a:r>
            <a:r>
              <a:rPr lang="en-US" dirty="0" smtClean="0"/>
              <a:t>;(2)</a:t>
            </a:r>
            <a:r>
              <a:rPr lang="zh-CN" altLang="en-US" dirty="0" smtClean="0"/>
              <a:t>要把事情写具体</a:t>
            </a:r>
            <a:r>
              <a:rPr lang="en-US" dirty="0" smtClean="0"/>
              <a:t>,</a:t>
            </a:r>
            <a:r>
              <a:rPr lang="zh-CN" altLang="en-US" dirty="0" smtClean="0"/>
              <a:t>这样人物形象才能丰满。</a:t>
            </a:r>
            <a:endParaRPr lang="en-US" altLang="zh-CN" dirty="0" smtClean="0"/>
          </a:p>
          <a:p>
            <a:r>
              <a:rPr lang="zh-CN" altLang="en-US" dirty="0" smtClean="0"/>
              <a:t>另一类是几事写一人。我们在生活中会接触到各种各样的人</a:t>
            </a:r>
            <a:r>
              <a:rPr lang="en-US" dirty="0" smtClean="0"/>
              <a:t>,</a:t>
            </a:r>
            <a:r>
              <a:rPr lang="zh-CN" altLang="en-US" dirty="0" smtClean="0"/>
              <a:t>有时使用一件事来反映一个人就显得比较单薄</a:t>
            </a:r>
            <a:r>
              <a:rPr lang="en-US" dirty="0" smtClean="0"/>
              <a:t>,</a:t>
            </a:r>
            <a:r>
              <a:rPr lang="zh-CN" altLang="en-US" dirty="0" smtClean="0"/>
              <a:t>不足以充分反映人物的性格特点及其精神品质</a:t>
            </a:r>
            <a:r>
              <a:rPr lang="en-US" dirty="0" smtClean="0"/>
              <a:t>,</a:t>
            </a:r>
            <a:r>
              <a:rPr lang="zh-CN" altLang="en-US" dirty="0" smtClean="0"/>
              <a:t>因此</a:t>
            </a:r>
            <a:r>
              <a:rPr lang="en-US" dirty="0" smtClean="0"/>
              <a:t>,</a:t>
            </a:r>
            <a:r>
              <a:rPr lang="zh-CN" altLang="en-US" dirty="0" smtClean="0"/>
              <a:t>必须用两三件事才能说得明白</a:t>
            </a:r>
            <a:r>
              <a:rPr lang="en-US" dirty="0" smtClean="0"/>
              <a:t>,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zh-CN" altLang="en-US" dirty="0" smtClean="0"/>
              <a:t>对比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反衬</a:t>
            </a:r>
            <a:r>
              <a:rPr lang="en-US" dirty="0" smtClean="0"/>
              <a:t>”</a:t>
            </a:r>
            <a:r>
              <a:rPr lang="zh-CN" altLang="en-US" dirty="0" smtClean="0"/>
              <a:t>的区别与联系</a:t>
            </a:r>
          </a:p>
          <a:p>
            <a:r>
              <a:rPr lang="zh-CN" altLang="en-US" dirty="0" smtClean="0"/>
              <a:t>对比是表明对立事物或现象的</a:t>
            </a:r>
            <a:r>
              <a:rPr lang="en-US" dirty="0" smtClean="0"/>
              <a:t>,</a:t>
            </a:r>
            <a:r>
              <a:rPr lang="zh-CN" altLang="en-US" dirty="0" smtClean="0"/>
              <a:t>一般来说</a:t>
            </a:r>
            <a:r>
              <a:rPr lang="en-US" dirty="0" smtClean="0"/>
              <a:t>,</a:t>
            </a:r>
            <a:r>
              <a:rPr lang="zh-CN" altLang="en-US" dirty="0" smtClean="0"/>
              <a:t>两种对立的事物并无主次之分</a:t>
            </a:r>
            <a:r>
              <a:rPr lang="en-US" dirty="0" smtClean="0"/>
              <a:t>,</a:t>
            </a:r>
            <a:r>
              <a:rPr lang="zh-CN" altLang="en-US" dirty="0" smtClean="0"/>
              <a:t>而是相互依存的。通过对比</a:t>
            </a:r>
            <a:r>
              <a:rPr lang="en-US" dirty="0" smtClean="0"/>
              <a:t>,</a:t>
            </a:r>
            <a:r>
              <a:rPr lang="zh-CN" altLang="en-US" dirty="0" smtClean="0"/>
              <a:t>相得益彰</a:t>
            </a:r>
            <a:r>
              <a:rPr lang="en-US" dirty="0" smtClean="0"/>
              <a:t>,</a:t>
            </a:r>
            <a:r>
              <a:rPr lang="zh-CN" altLang="en-US" dirty="0" smtClean="0"/>
              <a:t>两者的形象或特点更加鲜明突出。例</a:t>
            </a:r>
            <a:r>
              <a:rPr lang="en-US" dirty="0" smtClean="0"/>
              <a:t>1:</a:t>
            </a:r>
            <a:r>
              <a:rPr lang="zh-CN" altLang="en-US" dirty="0" smtClean="0"/>
              <a:t>虚心使人进步</a:t>
            </a:r>
            <a:r>
              <a:rPr lang="en-US" dirty="0" smtClean="0"/>
              <a:t>,</a:t>
            </a:r>
            <a:r>
              <a:rPr lang="zh-CN" altLang="en-US" dirty="0" smtClean="0"/>
              <a:t>骄傲使人落后。例</a:t>
            </a:r>
            <a:r>
              <a:rPr lang="en-US" dirty="0" smtClean="0"/>
              <a:t>2:</a:t>
            </a:r>
            <a:r>
              <a:rPr lang="zh-CN" altLang="en-US" dirty="0" smtClean="0"/>
              <a:t>有缺点的战士终究是战士</a:t>
            </a:r>
            <a:r>
              <a:rPr lang="en-US" dirty="0" smtClean="0"/>
              <a:t>,</a:t>
            </a:r>
            <a:r>
              <a:rPr lang="zh-CN" altLang="en-US" dirty="0" smtClean="0"/>
              <a:t>完美的苍蝇毕竟不过是苍蝇。</a:t>
            </a:r>
            <a:endParaRPr lang="en-US" altLang="zh-CN" dirty="0" smtClean="0"/>
          </a:p>
          <a:p>
            <a:r>
              <a:rPr lang="zh-CN" altLang="en-US" dirty="0" smtClean="0"/>
              <a:t>反衬就不一样</a:t>
            </a:r>
            <a:r>
              <a:rPr lang="en-US" dirty="0" smtClean="0"/>
              <a:t>,</a:t>
            </a:r>
            <a:r>
              <a:rPr lang="zh-CN" altLang="en-US" dirty="0" smtClean="0"/>
              <a:t>甲、乙两个事物之间</a:t>
            </a:r>
            <a:r>
              <a:rPr lang="en-US" dirty="0" smtClean="0"/>
              <a:t>,“</a:t>
            </a:r>
            <a:r>
              <a:rPr lang="zh-CN" altLang="en-US" dirty="0" smtClean="0"/>
              <a:t>并不是一半对一半</a:t>
            </a:r>
            <a:r>
              <a:rPr lang="en-US" dirty="0" smtClean="0"/>
              <a:t>”,</a:t>
            </a:r>
            <a:r>
              <a:rPr lang="zh-CN" altLang="en-US" dirty="0" smtClean="0"/>
              <a:t>而是乙衬甲</a:t>
            </a:r>
            <a:r>
              <a:rPr lang="en-US" dirty="0" smtClean="0"/>
              <a:t>,</a:t>
            </a:r>
            <a:r>
              <a:rPr lang="zh-CN" altLang="en-US" dirty="0" smtClean="0"/>
              <a:t>甲为主体</a:t>
            </a:r>
            <a:r>
              <a:rPr lang="en-US" dirty="0" smtClean="0"/>
              <a:t>,</a:t>
            </a:r>
            <a:r>
              <a:rPr lang="zh-CN" altLang="en-US" dirty="0" smtClean="0"/>
              <a:t>乙为衬体</a:t>
            </a:r>
            <a:r>
              <a:rPr lang="en-US" dirty="0" smtClean="0"/>
              <a:t>,</a:t>
            </a:r>
            <a:r>
              <a:rPr lang="zh-CN" altLang="en-US" dirty="0" smtClean="0"/>
              <a:t>有主次之分。陪衬事物是说明被陪衬事物的</a:t>
            </a:r>
            <a:r>
              <a:rPr lang="en-US" dirty="0" smtClean="0"/>
              <a:t>,</a:t>
            </a:r>
            <a:r>
              <a:rPr lang="zh-CN" altLang="en-US" dirty="0" smtClean="0"/>
              <a:t>使被陪衬事物的形象或特点更加鲜明、突出。这是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再现得充分。通过几件事写一个人</a:t>
            </a:r>
            <a:r>
              <a:rPr lang="en-US" dirty="0" smtClean="0"/>
              <a:t>,</a:t>
            </a:r>
            <a:r>
              <a:rPr lang="zh-CN" altLang="en-US" dirty="0" smtClean="0"/>
              <a:t>要注意</a:t>
            </a:r>
            <a:r>
              <a:rPr lang="en-US" dirty="0" smtClean="0"/>
              <a:t>:(1)</a:t>
            </a:r>
            <a:r>
              <a:rPr lang="zh-CN" altLang="en-US" dirty="0" smtClean="0"/>
              <a:t>几件事不能相互矛盾</a:t>
            </a:r>
            <a:r>
              <a:rPr lang="en-US" dirty="0" smtClean="0"/>
              <a:t>,</a:t>
            </a:r>
            <a:r>
              <a:rPr lang="zh-CN" altLang="en-US" dirty="0" smtClean="0"/>
              <a:t>在几件事中体现的人物性格要和谐、统一。</a:t>
            </a:r>
            <a:r>
              <a:rPr lang="en-US" dirty="0" smtClean="0"/>
              <a:t>(2)</a:t>
            </a:r>
            <a:r>
              <a:rPr lang="zh-CN" altLang="en-US" dirty="0" smtClean="0"/>
              <a:t>概括交代和具体描写相结合。在一篇简短的作文中要用几件事写一个人</a:t>
            </a:r>
            <a:r>
              <a:rPr lang="en-US" dirty="0" smtClean="0"/>
              <a:t>,</a:t>
            </a:r>
            <a:r>
              <a:rPr lang="zh-CN" altLang="en-US" dirty="0" smtClean="0"/>
              <a:t>不可能将每一件事详细叙述</a:t>
            </a:r>
            <a:r>
              <a:rPr lang="en-US" dirty="0" smtClean="0"/>
              <a:t>,</a:t>
            </a:r>
            <a:r>
              <a:rPr lang="zh-CN" altLang="en-US" dirty="0" smtClean="0"/>
              <a:t>因此一般可以采用概括交代和具体描写相结合的方法</a:t>
            </a:r>
            <a:r>
              <a:rPr lang="en-US" dirty="0" smtClean="0"/>
              <a:t>,</a:t>
            </a:r>
            <a:r>
              <a:rPr lang="zh-CN" altLang="en-US" dirty="0" smtClean="0"/>
              <a:t>即先概括交代一些事例</a:t>
            </a:r>
            <a:r>
              <a:rPr lang="en-US" dirty="0" smtClean="0"/>
              <a:t>,</a:t>
            </a:r>
            <a:r>
              <a:rPr lang="zh-CN" altLang="en-US" dirty="0" smtClean="0"/>
              <a:t>再具体记叙一两件事。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572824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借助抒情、议论的点睛式句子凸显人物的品质。</a:t>
            </a:r>
          </a:p>
          <a:p>
            <a:r>
              <a:rPr lang="zh-CN" altLang="en-US" dirty="0" smtClean="0"/>
              <a:t>一路上</a:t>
            </a:r>
            <a:r>
              <a:rPr lang="en-US" dirty="0" smtClean="0"/>
              <a:t>,</a:t>
            </a:r>
            <a:r>
              <a:rPr lang="zh-CN" altLang="en-US" dirty="0" smtClean="0"/>
              <a:t>我都在想着那位修鞋师傅</a:t>
            </a:r>
            <a:r>
              <a:rPr lang="en-US" dirty="0" smtClean="0"/>
              <a:t>,</a:t>
            </a:r>
            <a:r>
              <a:rPr lang="zh-CN" altLang="en-US" dirty="0" smtClean="0"/>
              <a:t>我为自己曾经对他的轻视内疚不已。这位普通的师傅</a:t>
            </a:r>
            <a:r>
              <a:rPr lang="en-US" dirty="0" smtClean="0"/>
              <a:t>,</a:t>
            </a:r>
            <a:r>
              <a:rPr lang="zh-CN" altLang="en-US" dirty="0" smtClean="0"/>
              <a:t>正像社会上许许多多的劳动者一样</a:t>
            </a:r>
            <a:r>
              <a:rPr lang="en-US" dirty="0" smtClean="0"/>
              <a:t>,</a:t>
            </a:r>
            <a:r>
              <a:rPr lang="zh-CN" altLang="en-US" dirty="0" smtClean="0"/>
              <a:t>用自己辛苦的劳动服务他人快乐自己</a:t>
            </a:r>
            <a:r>
              <a:rPr lang="en-US" dirty="0" smtClean="0"/>
              <a:t>,</a:t>
            </a:r>
            <a:r>
              <a:rPr lang="zh-CN" altLang="en-US" dirty="0" smtClean="0"/>
              <a:t>让本来平凡的工作变得艺术而富有诗意。我终于懂得</a:t>
            </a:r>
            <a:r>
              <a:rPr lang="en-US" dirty="0" smtClean="0"/>
              <a:t>:</a:t>
            </a:r>
            <a:r>
              <a:rPr lang="zh-CN" altLang="en-US" dirty="0" smtClean="0"/>
              <a:t>在世俗的浮华喧嚣中</a:t>
            </a:r>
            <a:r>
              <a:rPr lang="en-US" dirty="0" smtClean="0"/>
              <a:t>,</a:t>
            </a:r>
            <a:r>
              <a:rPr lang="zh-CN" altLang="en-US" dirty="0" smtClean="0"/>
              <a:t>那些看起来卑微而灵魂却高尚的让人心生敬意的劳动者</a:t>
            </a:r>
            <a:r>
              <a:rPr lang="en-US" dirty="0" smtClean="0"/>
              <a:t>,</a:t>
            </a:r>
            <a:r>
              <a:rPr lang="zh-CN" altLang="en-US" dirty="0" smtClean="0"/>
              <a:t>才是最值得我们用心关注的人。</a:t>
            </a:r>
          </a:p>
          <a:p>
            <a:r>
              <a:rPr lang="zh-CN" altLang="en-US" dirty="0" smtClean="0"/>
              <a:t>结尾运用议论抒情的表达方式</a:t>
            </a:r>
            <a:r>
              <a:rPr lang="en-US" dirty="0" smtClean="0"/>
              <a:t>,</a:t>
            </a:r>
            <a:r>
              <a:rPr lang="zh-CN" altLang="en-US" dirty="0" smtClean="0"/>
              <a:t>以小见大</a:t>
            </a:r>
            <a:r>
              <a:rPr lang="en-US" dirty="0" smtClean="0"/>
              <a:t>,</a:t>
            </a:r>
            <a:r>
              <a:rPr lang="zh-CN" altLang="en-US" dirty="0" smtClean="0"/>
              <a:t>突出赞美了修鞋师傅的高尚品质</a:t>
            </a:r>
            <a:r>
              <a:rPr lang="en-US" dirty="0" smtClean="0"/>
              <a:t>,</a:t>
            </a:r>
            <a:r>
              <a:rPr lang="zh-CN" altLang="en-US" dirty="0" smtClean="0"/>
              <a:t>表达了对社会上普通劳动者的由衷敬意</a:t>
            </a:r>
            <a:r>
              <a:rPr lang="en-US" dirty="0" smtClean="0"/>
              <a:t>,</a:t>
            </a:r>
            <a:r>
              <a:rPr lang="zh-CN" altLang="en-US" dirty="0" smtClean="0"/>
              <a:t>深化了主旨。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对比与反衬的主要区别。例</a:t>
            </a:r>
            <a:r>
              <a:rPr lang="en-US" dirty="0" smtClean="0"/>
              <a:t>3:</a:t>
            </a:r>
            <a:r>
              <a:rPr lang="zh-CN" altLang="en-US" dirty="0" smtClean="0"/>
              <a:t>这时候最热闹的</a:t>
            </a:r>
            <a:r>
              <a:rPr lang="en-US" dirty="0" smtClean="0"/>
              <a:t>,</a:t>
            </a:r>
            <a:r>
              <a:rPr lang="zh-CN" altLang="en-US" dirty="0" smtClean="0"/>
              <a:t>要数树上的蝉声与水里的蛙声</a:t>
            </a:r>
            <a:r>
              <a:rPr lang="en-US" dirty="0" smtClean="0"/>
              <a:t>;</a:t>
            </a:r>
            <a:r>
              <a:rPr lang="zh-CN" altLang="en-US" dirty="0" smtClean="0"/>
              <a:t>但热闹是它们的</a:t>
            </a:r>
            <a:r>
              <a:rPr lang="en-US" dirty="0" smtClean="0"/>
              <a:t>,</a:t>
            </a:r>
            <a:r>
              <a:rPr lang="zh-CN" altLang="en-US" dirty="0" smtClean="0"/>
              <a:t>我什么也没有。例</a:t>
            </a:r>
            <a:r>
              <a:rPr lang="en-US" dirty="0" smtClean="0"/>
              <a:t>3:</a:t>
            </a:r>
            <a:r>
              <a:rPr lang="zh-CN" altLang="en-US" dirty="0" smtClean="0"/>
              <a:t>当你下马坐在一块岩石上吸烟休息时</a:t>
            </a:r>
            <a:r>
              <a:rPr lang="en-US" dirty="0" smtClean="0"/>
              <a:t>,</a:t>
            </a:r>
            <a:r>
              <a:rPr lang="zh-CN" altLang="en-US" dirty="0" smtClean="0"/>
              <a:t>虽然林外是阳光灿烂</a:t>
            </a:r>
            <a:r>
              <a:rPr lang="en-US" dirty="0" smtClean="0"/>
              <a:t>,</a:t>
            </a:r>
            <a:r>
              <a:rPr lang="zh-CN" altLang="en-US" dirty="0" smtClean="0"/>
              <a:t>而在这遮住了天日的密林中却闪着烟头的红火光。例</a:t>
            </a:r>
            <a:r>
              <a:rPr lang="en-US" dirty="0" smtClean="0"/>
              <a:t>3</a:t>
            </a:r>
            <a:r>
              <a:rPr lang="zh-CN" altLang="en-US" dirty="0" smtClean="0"/>
              <a:t>就用了反衬的手法。句子以作者进入天山原始森林能看到闪着烟头的红火光</a:t>
            </a:r>
            <a:r>
              <a:rPr lang="en-US" dirty="0" smtClean="0"/>
              <a:t>,</a:t>
            </a:r>
            <a:r>
              <a:rPr lang="zh-CN" altLang="en-US" dirty="0" smtClean="0"/>
              <a:t>反衬出森林生长茂密、林子明暗。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715700" cy="3714776"/>
          </a:xfrm>
        </p:spPr>
        <p:txBody>
          <a:bodyPr/>
          <a:lstStyle/>
          <a:p>
            <a:r>
              <a:rPr lang="zh-CN" altLang="en-US" dirty="0" smtClean="0"/>
              <a:t>写人要写</a:t>
            </a:r>
            <a:r>
              <a:rPr lang="en-US" dirty="0" smtClean="0"/>
              <a:t>“</a:t>
            </a:r>
            <a:r>
              <a:rPr lang="zh-CN" altLang="en-US" dirty="0" smtClean="0"/>
              <a:t>魂</a:t>
            </a:r>
            <a:r>
              <a:rPr lang="en-US" dirty="0" smtClean="0"/>
              <a:t>”,</a:t>
            </a:r>
            <a:r>
              <a:rPr lang="zh-CN" altLang="en-US" dirty="0" smtClean="0"/>
              <a:t>这里所说的</a:t>
            </a:r>
            <a:r>
              <a:rPr lang="en-US" dirty="0" smtClean="0"/>
              <a:t>“</a:t>
            </a:r>
            <a:r>
              <a:rPr lang="zh-CN" altLang="en-US" dirty="0" smtClean="0"/>
              <a:t>魂</a:t>
            </a:r>
            <a:r>
              <a:rPr lang="en-US" dirty="0" smtClean="0"/>
              <a:t>”</a:t>
            </a:r>
            <a:r>
              <a:rPr lang="zh-CN" altLang="en-US" dirty="0" smtClean="0"/>
              <a:t>是指人物的思想品质和性格特点。那么怎样才能写出人物的</a:t>
            </a:r>
            <a:r>
              <a:rPr lang="en-US" dirty="0" smtClean="0"/>
              <a:t>“</a:t>
            </a:r>
            <a:r>
              <a:rPr lang="zh-CN" altLang="en-US" dirty="0" smtClean="0"/>
              <a:t>魂</a:t>
            </a:r>
            <a:r>
              <a:rPr lang="en-US" dirty="0" smtClean="0"/>
              <a:t>”</a:t>
            </a:r>
            <a:r>
              <a:rPr lang="zh-CN" altLang="en-US" dirty="0" smtClean="0"/>
              <a:t>呢</a:t>
            </a:r>
            <a:r>
              <a:rPr lang="en-US" dirty="0" smtClean="0"/>
              <a:t>?</a:t>
            </a:r>
            <a:r>
              <a:rPr lang="zh-CN" altLang="en-US" dirty="0" smtClean="0"/>
              <a:t>让我们一起走进写作实践</a:t>
            </a:r>
            <a:r>
              <a:rPr lang="en-US" dirty="0" smtClean="0"/>
              <a:t>,</a:t>
            </a:r>
            <a:r>
              <a:rPr lang="zh-CN" altLang="en-US" dirty="0" smtClean="0"/>
              <a:t>学习如何</a:t>
            </a:r>
            <a:r>
              <a:rPr lang="en-US" dirty="0" smtClean="0"/>
              <a:t>“</a:t>
            </a:r>
            <a:r>
              <a:rPr lang="zh-CN" altLang="en-US" dirty="0" smtClean="0"/>
              <a:t>写出人物的精神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温故知新</a:t>
            </a:r>
            <a:r>
              <a:rPr lang="en-US" dirty="0" smtClean="0"/>
              <a:t>:</a:t>
            </a:r>
            <a:r>
              <a:rPr lang="zh-CN" altLang="en-US" dirty="0" smtClean="0"/>
              <a:t>联系本单元课文</a:t>
            </a:r>
            <a:r>
              <a:rPr lang="en-US" dirty="0" smtClean="0"/>
              <a:t>,</a:t>
            </a:r>
            <a:r>
              <a:rPr lang="zh-CN" altLang="en-US" dirty="0" smtClean="0"/>
              <a:t>根据下列描绘</a:t>
            </a:r>
            <a:r>
              <a:rPr lang="en-US" dirty="0" smtClean="0"/>
              <a:t>,</a:t>
            </a:r>
            <a:r>
              <a:rPr lang="zh-CN" altLang="en-US" dirty="0" smtClean="0"/>
              <a:t>猜猜他</a:t>
            </a:r>
            <a:r>
              <a:rPr lang="en-US" dirty="0" smtClean="0"/>
              <a:t>(</a:t>
            </a:r>
            <a:r>
              <a:rPr lang="zh-CN" altLang="en-US" dirty="0" smtClean="0"/>
              <a:t>或她</a:t>
            </a:r>
            <a:r>
              <a:rPr lang="en-US" dirty="0" smtClean="0"/>
              <a:t>)</a:t>
            </a:r>
            <a:r>
              <a:rPr lang="zh-CN" altLang="en-US" dirty="0" smtClean="0"/>
              <a:t>是谁。</a:t>
            </a:r>
            <a:endParaRPr lang="en-US" altLang="zh-CN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他</a:t>
            </a:r>
            <a:r>
              <a:rPr lang="en-US" dirty="0" smtClean="0"/>
              <a:t>,</a:t>
            </a:r>
            <a:r>
              <a:rPr lang="zh-CN" altLang="en-US" dirty="0" smtClean="0"/>
              <a:t>是中华民族核武器事业的奠基人和开拓者</a:t>
            </a:r>
            <a:r>
              <a:rPr lang="en-US" dirty="0" smtClean="0"/>
              <a:t>;</a:t>
            </a:r>
            <a:r>
              <a:rPr lang="zh-CN" altLang="en-US" dirty="0" smtClean="0"/>
              <a:t>他</a:t>
            </a:r>
            <a:r>
              <a:rPr lang="en-US" dirty="0" smtClean="0"/>
              <a:t>,</a:t>
            </a:r>
            <a:r>
              <a:rPr lang="zh-CN" altLang="en-US" dirty="0" smtClean="0"/>
              <a:t>被称为</a:t>
            </a:r>
            <a:r>
              <a:rPr lang="en-US" dirty="0" smtClean="0"/>
              <a:t>“‘</a:t>
            </a:r>
            <a:r>
              <a:rPr lang="zh-CN" altLang="en-US" dirty="0" smtClean="0"/>
              <a:t>两弹</a:t>
            </a:r>
            <a:r>
              <a:rPr lang="en-US" dirty="0" smtClean="0"/>
              <a:t>’</a:t>
            </a:r>
            <a:r>
              <a:rPr lang="zh-CN" altLang="en-US" dirty="0" smtClean="0"/>
              <a:t>元勋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1982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他做了核武器研究院院长以后</a:t>
            </a:r>
            <a:r>
              <a:rPr lang="en-US" dirty="0" smtClean="0"/>
              <a:t>,</a:t>
            </a:r>
            <a:r>
              <a:rPr lang="zh-CN" altLang="en-US" dirty="0" smtClean="0"/>
              <a:t>一次井下突然有一个信号测不到了</a:t>
            </a:r>
            <a:r>
              <a:rPr lang="en-US" dirty="0" smtClean="0"/>
              <a:t>,</a:t>
            </a:r>
            <a:r>
              <a:rPr lang="zh-CN" altLang="en-US" dirty="0" smtClean="0"/>
              <a:t>大家十分焦虑</a:t>
            </a:r>
            <a:r>
              <a:rPr lang="en-US" dirty="0" smtClean="0"/>
              <a:t>,</a:t>
            </a:r>
            <a:r>
              <a:rPr lang="zh-CN" altLang="en-US" dirty="0" smtClean="0"/>
              <a:t>人们劝他回去</a:t>
            </a:r>
            <a:r>
              <a:rPr lang="en-US" dirty="0" smtClean="0"/>
              <a:t>,</a:t>
            </a:r>
            <a:r>
              <a:rPr lang="zh-CN" altLang="en-US" dirty="0" smtClean="0"/>
              <a:t>他只说了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9787006" cy="1857388"/>
          </a:xfrm>
        </p:spPr>
        <p:txBody>
          <a:bodyPr/>
          <a:lstStyle/>
          <a:p>
            <a:r>
              <a:rPr lang="zh-CN" altLang="en-US" dirty="0" smtClean="0"/>
              <a:t>一句话</a:t>
            </a:r>
            <a:r>
              <a:rPr lang="en-US" dirty="0" smtClean="0"/>
              <a:t>:“</a:t>
            </a:r>
            <a:r>
              <a:rPr lang="zh-CN" altLang="en-US" dirty="0" smtClean="0"/>
              <a:t>我不能走。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他就是</a:t>
            </a:r>
            <a:r>
              <a:rPr lang="zh-CN" altLang="en-US" u="sng" dirty="0" smtClean="0"/>
              <a:t>　      　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作为学者</a:t>
            </a:r>
            <a:r>
              <a:rPr lang="en-US" dirty="0" smtClean="0"/>
              <a:t>,</a:t>
            </a:r>
            <a:r>
              <a:rPr lang="zh-CN" altLang="en-US" dirty="0" smtClean="0"/>
              <a:t>他做了再说</a:t>
            </a:r>
            <a:r>
              <a:rPr lang="en-US" dirty="0" smtClean="0"/>
              <a:t>,</a:t>
            </a:r>
            <a:r>
              <a:rPr lang="zh-CN" altLang="en-US" dirty="0" smtClean="0"/>
              <a:t>做了不说。作为革命家</a:t>
            </a:r>
            <a:r>
              <a:rPr lang="en-US" dirty="0" smtClean="0"/>
              <a:t>,</a:t>
            </a:r>
            <a:r>
              <a:rPr lang="zh-CN" altLang="en-US" dirty="0" smtClean="0"/>
              <a:t>他说了就做。他</a:t>
            </a:r>
            <a:r>
              <a:rPr lang="en-US" dirty="0" smtClean="0"/>
              <a:t>,</a:t>
            </a:r>
            <a:r>
              <a:rPr lang="zh-CN" altLang="en-US" dirty="0" smtClean="0"/>
              <a:t>是口的巨人。他</a:t>
            </a:r>
            <a:r>
              <a:rPr lang="en-US" dirty="0" smtClean="0"/>
              <a:t>,</a:t>
            </a:r>
            <a:r>
              <a:rPr lang="zh-CN" altLang="en-US" dirty="0" smtClean="0"/>
              <a:t>是行的高标。</a:t>
            </a:r>
          </a:p>
          <a:p>
            <a:r>
              <a:rPr lang="zh-CN" altLang="en-US" dirty="0" smtClean="0"/>
              <a:t>他就是</a:t>
            </a:r>
            <a:r>
              <a:rPr lang="zh-CN" altLang="en-US" u="sng" dirty="0" smtClean="0"/>
              <a:t>　         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2452662" y="1714488"/>
            <a:ext cx="1643074" cy="642942"/>
          </a:xfrm>
        </p:spPr>
        <p:txBody>
          <a:bodyPr/>
          <a:lstStyle/>
          <a:p>
            <a:r>
              <a:rPr lang="zh-CN" altLang="en-US" dirty="0" smtClean="0"/>
              <a:t>邓稼先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2524100" y="3571876"/>
            <a:ext cx="1643074" cy="642942"/>
          </a:xfrm>
        </p:spPr>
        <p:txBody>
          <a:bodyPr/>
          <a:lstStyle/>
          <a:p>
            <a:r>
              <a:rPr lang="zh-CN" altLang="en-US" dirty="0" smtClean="0"/>
              <a:t>闻一多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9787006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根据事例写出人物特点。</a:t>
            </a:r>
          </a:p>
          <a:p>
            <a:r>
              <a:rPr lang="zh-CN" altLang="en-US" dirty="0" smtClean="0"/>
              <a:t>吃完饭后</a:t>
            </a:r>
            <a:r>
              <a:rPr lang="en-US" dirty="0" smtClean="0"/>
              <a:t>,</a:t>
            </a:r>
            <a:r>
              <a:rPr lang="zh-CN" altLang="en-US" dirty="0" smtClean="0"/>
              <a:t>抬头看到妈妈满脸的疲惫</a:t>
            </a:r>
            <a:r>
              <a:rPr lang="en-US" dirty="0" smtClean="0"/>
              <a:t>,</a:t>
            </a:r>
            <a:r>
              <a:rPr lang="zh-CN" altLang="en-US" dirty="0" smtClean="0"/>
              <a:t>我没像往常那样推碗走人</a:t>
            </a:r>
            <a:r>
              <a:rPr lang="en-US" dirty="0" smtClean="0"/>
              <a:t>,</a:t>
            </a:r>
            <a:r>
              <a:rPr lang="zh-CN" altLang="en-US" dirty="0" smtClean="0"/>
              <a:t>而是边抢先收拾碗筷边说</a:t>
            </a:r>
            <a:r>
              <a:rPr lang="en-US" dirty="0" smtClean="0"/>
              <a:t>:“</a:t>
            </a:r>
            <a:r>
              <a:rPr lang="zh-CN" altLang="en-US" dirty="0" smtClean="0"/>
              <a:t>妈妈</a:t>
            </a:r>
            <a:r>
              <a:rPr lang="en-US" dirty="0" smtClean="0"/>
              <a:t>,</a:t>
            </a:r>
            <a:r>
              <a:rPr lang="zh-CN" altLang="en-US" dirty="0" smtClean="0"/>
              <a:t>让我洗碗吧</a:t>
            </a:r>
            <a:r>
              <a:rPr lang="en-US" dirty="0" smtClean="0"/>
              <a:t>,</a:t>
            </a:r>
            <a:r>
              <a:rPr lang="zh-CN" altLang="en-US" dirty="0" smtClean="0"/>
              <a:t>你先休息一下。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这件事体现了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的特点。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667108" y="3571876"/>
            <a:ext cx="4929222" cy="64294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懂事</a:t>
            </a:r>
            <a:r>
              <a:rPr lang="en-US" dirty="0" smtClean="0"/>
              <a:t>,</a:t>
            </a:r>
            <a:r>
              <a:rPr lang="zh-CN" altLang="en-US" dirty="0" smtClean="0"/>
              <a:t>关心体贴妈妈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理解关键词。</a:t>
            </a:r>
          </a:p>
          <a:p>
            <a:r>
              <a:rPr lang="zh-CN" altLang="en-US" dirty="0" smtClean="0"/>
              <a:t>本次写作的内容是</a:t>
            </a:r>
            <a:r>
              <a:rPr lang="en-US" dirty="0" smtClean="0"/>
              <a:t>“</a:t>
            </a:r>
            <a:r>
              <a:rPr lang="zh-CN" altLang="en-US" dirty="0" smtClean="0"/>
              <a:t>写出人物的精神</a:t>
            </a:r>
            <a:r>
              <a:rPr lang="en-US" dirty="0" smtClean="0"/>
              <a:t>”,</a:t>
            </a:r>
            <a:r>
              <a:rPr lang="zh-CN" altLang="en-US" dirty="0" smtClean="0"/>
              <a:t>写什么人物</a:t>
            </a:r>
            <a:r>
              <a:rPr lang="en-US" dirty="0" smtClean="0"/>
              <a:t>?“</a:t>
            </a:r>
            <a:r>
              <a:rPr lang="zh-CN" altLang="en-US" dirty="0" smtClean="0"/>
              <a:t>精神</a:t>
            </a:r>
            <a:r>
              <a:rPr lang="en-US" dirty="0" smtClean="0"/>
              <a:t>”</a:t>
            </a:r>
            <a:r>
              <a:rPr lang="zh-CN" altLang="en-US" dirty="0" smtClean="0"/>
              <a:t>又如何理解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锁定人物</a:t>
            </a:r>
            <a:endParaRPr lang="en-US" altLang="zh-CN" dirty="0" smtClean="0"/>
          </a:p>
          <a:p>
            <a:r>
              <a:rPr lang="zh-CN" altLang="en-US" dirty="0" smtClean="0"/>
              <a:t>生活中</a:t>
            </a:r>
            <a:r>
              <a:rPr lang="en-US" dirty="0" smtClean="0"/>
              <a:t>,</a:t>
            </a:r>
            <a:r>
              <a:rPr lang="zh-CN" altLang="en-US" dirty="0" smtClean="0"/>
              <a:t>我们会接触很多人</a:t>
            </a:r>
            <a:r>
              <a:rPr lang="en-US" dirty="0" smtClean="0"/>
              <a:t>,</a:t>
            </a:r>
            <a:r>
              <a:rPr lang="zh-CN" altLang="en-US" dirty="0" smtClean="0"/>
              <a:t>要从这些人中选取自己最熟悉、最值得写的人物。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572824" cy="1857388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亲人</a:t>
            </a:r>
          </a:p>
          <a:p>
            <a:r>
              <a:rPr lang="zh-CN" altLang="en-US" dirty="0" smtClean="0"/>
              <a:t>爸爸、妈妈、爷爷、奶奶、姥姥、姥爷</a:t>
            </a:r>
            <a:r>
              <a:rPr lang="en-US" dirty="0" smtClean="0"/>
              <a:t>……</a:t>
            </a:r>
            <a:r>
              <a:rPr lang="zh-CN" altLang="en-US" dirty="0" smtClean="0"/>
              <a:t>这些亲人</a:t>
            </a:r>
            <a:r>
              <a:rPr lang="en-US" dirty="0" smtClean="0"/>
              <a:t>,</a:t>
            </a:r>
            <a:r>
              <a:rPr lang="zh-CN" altLang="en-US" dirty="0" smtClean="0"/>
              <a:t>再熟悉不过了</a:t>
            </a:r>
            <a:r>
              <a:rPr lang="en-US" dirty="0" smtClean="0"/>
              <a:t>,</a:t>
            </a:r>
            <a:r>
              <a:rPr lang="zh-CN" altLang="en-US" dirty="0" smtClean="0"/>
              <a:t>他们一路走来</a:t>
            </a:r>
            <a:r>
              <a:rPr lang="en-US" dirty="0" smtClean="0"/>
              <a:t>,</a:t>
            </a:r>
            <a:r>
              <a:rPr lang="zh-CN" altLang="en-US" dirty="0" smtClean="0"/>
              <a:t>呵护我们成长</a:t>
            </a:r>
            <a:r>
              <a:rPr lang="en-US" dirty="0" smtClean="0"/>
              <a:t>,</a:t>
            </a:r>
            <a:r>
              <a:rPr lang="zh-CN" altLang="en-US" dirty="0" smtClean="0"/>
              <a:t>为家庭默默付出。同时帮助街坊邻里等</a:t>
            </a:r>
            <a:r>
              <a:rPr lang="en-US" dirty="0" smtClean="0"/>
              <a:t>,</a:t>
            </a:r>
            <a:r>
              <a:rPr lang="zh-CN" altLang="en-US" dirty="0" smtClean="0"/>
              <a:t>这些都彰显着他们某方面的精神</a:t>
            </a:r>
            <a:r>
              <a:rPr lang="en-US" dirty="0" smtClean="0"/>
              <a:t>,</a:t>
            </a:r>
            <a:r>
              <a:rPr lang="zh-CN" altLang="en-US" dirty="0" smtClean="0"/>
              <a:t>可以把目光锁定自己的亲人。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2678</TotalTime>
  <Words>2787</Words>
  <Application>Microsoft Office PowerPoint</Application>
  <PresentationFormat>自定义</PresentationFormat>
  <Paragraphs>104</Paragraphs>
  <Slides>33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35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617</cp:revision>
  <dcterms:created xsi:type="dcterms:W3CDTF">2017-02-11T06:33:00Z</dcterms:created>
  <dcterms:modified xsi:type="dcterms:W3CDTF">2019-12-12T06:47:43Z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