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6"/>
  </p:notesMasterIdLst>
  <p:handoutMasterIdLst>
    <p:handoutMasterId r:id="rId27"/>
  </p:handoutMasterIdLst>
  <p:sldIdLst>
    <p:sldId id="371" r:id="rId3"/>
    <p:sldId id="429" r:id="rId4"/>
    <p:sldId id="444" r:id="rId5"/>
    <p:sldId id="492" r:id="rId6"/>
    <p:sldId id="428" r:id="rId7"/>
    <p:sldId id="445" r:id="rId8"/>
    <p:sldId id="502" r:id="rId9"/>
    <p:sldId id="503" r:id="rId10"/>
    <p:sldId id="504" r:id="rId11"/>
    <p:sldId id="501" r:id="rId12"/>
    <p:sldId id="505" r:id="rId13"/>
    <p:sldId id="397" r:id="rId14"/>
    <p:sldId id="491" r:id="rId15"/>
    <p:sldId id="506" r:id="rId16"/>
    <p:sldId id="464" r:id="rId17"/>
    <p:sldId id="465" r:id="rId18"/>
    <p:sldId id="507" r:id="rId19"/>
    <p:sldId id="466" r:id="rId20"/>
    <p:sldId id="467" r:id="rId21"/>
    <p:sldId id="508" r:id="rId22"/>
    <p:sldId id="499" r:id="rId23"/>
    <p:sldId id="476" r:id="rId24"/>
    <p:sldId id="395" r:id="rId25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088" autoAdjust="0"/>
    <p:restoredTop sz="97536" autoAdjust="0"/>
  </p:normalViewPr>
  <p:slideViewPr>
    <p:cSldViewPr>
      <p:cViewPr>
        <p:scale>
          <a:sx n="40" d="100"/>
          <a:sy n="40" d="100"/>
        </p:scale>
        <p:origin x="-270" y="-49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第三单元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zh-CN" altLang="en-US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写作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24496" y="4000504"/>
            <a:ext cx="34163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/>
              <a:t>写作　抓住细节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423861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8" name="第3单元.eps" descr="id:214749709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52464" y="1714488"/>
            <a:ext cx="10215634" cy="18172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738150" y="1357298"/>
            <a:ext cx="10715700" cy="642942"/>
          </a:xfrm>
        </p:spPr>
        <p:txBody>
          <a:bodyPr/>
          <a:lstStyle/>
          <a:p>
            <a:r>
              <a:rPr lang="zh-CN" altLang="en-US" dirty="0" smtClean="0"/>
              <a:t>示例四</a:t>
            </a:r>
            <a:r>
              <a:rPr lang="en-US" dirty="0" smtClean="0"/>
              <a:t>:</a:t>
            </a:r>
            <a:r>
              <a:rPr lang="zh-CN" altLang="en-US" dirty="0" smtClean="0"/>
              <a:t>范进不看便罢</a:t>
            </a:r>
            <a:r>
              <a:rPr lang="en-US" dirty="0" smtClean="0"/>
              <a:t>,</a:t>
            </a:r>
            <a:r>
              <a:rPr lang="zh-CN" altLang="en-US" dirty="0" smtClean="0"/>
              <a:t>看了一遍</a:t>
            </a:r>
            <a:r>
              <a:rPr lang="en-US" dirty="0" smtClean="0"/>
              <a:t>,</a:t>
            </a:r>
            <a:r>
              <a:rPr lang="zh-CN" altLang="en-US" dirty="0" smtClean="0"/>
              <a:t>又念一遍</a:t>
            </a:r>
            <a:r>
              <a:rPr lang="en-US" dirty="0" smtClean="0"/>
              <a:t>,</a:t>
            </a:r>
            <a:r>
              <a:rPr lang="zh-CN" altLang="en-US" dirty="0" smtClean="0"/>
              <a:t>自己把两手拍了一下</a:t>
            </a:r>
            <a:r>
              <a:rPr lang="en-US" dirty="0" smtClean="0"/>
              <a:t>,</a:t>
            </a:r>
            <a:r>
              <a:rPr lang="zh-CN" altLang="en-US" dirty="0" smtClean="0"/>
              <a:t>笑了一声道</a:t>
            </a:r>
            <a:r>
              <a:rPr lang="en-US" dirty="0" smtClean="0"/>
              <a:t>:“</a:t>
            </a:r>
            <a:r>
              <a:rPr lang="zh-CN" altLang="en-US" dirty="0" smtClean="0"/>
              <a:t>噫</a:t>
            </a:r>
            <a:r>
              <a:rPr lang="en-US" dirty="0" smtClean="0"/>
              <a:t>!</a:t>
            </a:r>
            <a:r>
              <a:rPr lang="zh-CN" altLang="en-US" dirty="0" smtClean="0"/>
              <a:t>好了</a:t>
            </a:r>
            <a:r>
              <a:rPr lang="en-US" dirty="0" smtClean="0"/>
              <a:t>!</a:t>
            </a:r>
            <a:r>
              <a:rPr lang="zh-CN" altLang="en-US" dirty="0" smtClean="0"/>
              <a:t>我中了</a:t>
            </a:r>
            <a:r>
              <a:rPr lang="en-US" dirty="0" smtClean="0"/>
              <a:t>!”</a:t>
            </a:r>
            <a:r>
              <a:rPr lang="zh-CN" altLang="en-US" dirty="0" smtClean="0"/>
              <a:t>说着</a:t>
            </a:r>
            <a:r>
              <a:rPr lang="en-US" dirty="0" smtClean="0"/>
              <a:t>,</a:t>
            </a:r>
            <a:r>
              <a:rPr lang="zh-CN" altLang="en-US" dirty="0" smtClean="0"/>
              <a:t>往后一交跌倒</a:t>
            </a:r>
            <a:r>
              <a:rPr lang="en-US" dirty="0" smtClean="0"/>
              <a:t>,</a:t>
            </a:r>
            <a:r>
              <a:rPr lang="zh-CN" altLang="en-US" dirty="0" smtClean="0"/>
              <a:t>牙关咬紧</a:t>
            </a:r>
            <a:r>
              <a:rPr lang="en-US" dirty="0" smtClean="0"/>
              <a:t>,</a:t>
            </a:r>
            <a:r>
              <a:rPr lang="zh-CN" altLang="en-US" dirty="0" smtClean="0"/>
              <a:t>不省人事</a:t>
            </a:r>
            <a:r>
              <a:rPr lang="en-US" dirty="0" smtClean="0"/>
              <a:t>……</a:t>
            </a:r>
            <a:r>
              <a:rPr lang="zh-CN" altLang="en-US" dirty="0" smtClean="0"/>
              <a:t>他爬将起来</a:t>
            </a:r>
            <a:r>
              <a:rPr lang="en-US" dirty="0" smtClean="0"/>
              <a:t>,</a:t>
            </a:r>
            <a:r>
              <a:rPr lang="zh-CN" altLang="en-US" dirty="0" smtClean="0"/>
              <a:t>又拍着手大笑道</a:t>
            </a:r>
            <a:r>
              <a:rPr lang="en-US" dirty="0" smtClean="0"/>
              <a:t>:“</a:t>
            </a:r>
            <a:r>
              <a:rPr lang="zh-CN" altLang="en-US" dirty="0" smtClean="0"/>
              <a:t>噫</a:t>
            </a:r>
            <a:r>
              <a:rPr lang="en-US" dirty="0" smtClean="0"/>
              <a:t>!</a:t>
            </a:r>
            <a:r>
              <a:rPr lang="zh-CN" altLang="en-US" dirty="0" smtClean="0"/>
              <a:t>好</a:t>
            </a:r>
            <a:r>
              <a:rPr lang="en-US" dirty="0" smtClean="0"/>
              <a:t>!</a:t>
            </a:r>
            <a:r>
              <a:rPr lang="zh-CN" altLang="en-US" dirty="0" smtClean="0"/>
              <a:t>我中了</a:t>
            </a:r>
            <a:r>
              <a:rPr lang="en-US" dirty="0" smtClean="0"/>
              <a:t>!”</a:t>
            </a:r>
            <a:endParaRPr lang="zh-CN" altLang="en-US" dirty="0" smtClean="0"/>
          </a:p>
          <a:p>
            <a:pPr algn="r"/>
            <a:r>
              <a:rPr lang="en-US" dirty="0" smtClean="0"/>
              <a:t>(</a:t>
            </a:r>
            <a:r>
              <a:rPr lang="zh-CN" altLang="en-US" dirty="0" smtClean="0"/>
              <a:t>吴敬梓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范进中举</a:t>
            </a:r>
            <a:r>
              <a:rPr lang="en-US" altLang="zh-CN" dirty="0" smtClean="0"/>
              <a:t>》</a:t>
            </a:r>
            <a:r>
              <a:rPr lang="en-US" dirty="0" smtClean="0"/>
              <a:t>)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738150" y="1357298"/>
            <a:ext cx="10715700" cy="642942"/>
          </a:xfrm>
        </p:spPr>
        <p:txBody>
          <a:bodyPr/>
          <a:lstStyle/>
          <a:p>
            <a:r>
              <a:rPr lang="zh-CN" altLang="en-US" dirty="0" smtClean="0"/>
              <a:t>示例五</a:t>
            </a:r>
            <a:r>
              <a:rPr lang="en-US" dirty="0" smtClean="0"/>
              <a:t>:“</a:t>
            </a:r>
            <a:r>
              <a:rPr lang="zh-CN" altLang="en-US" dirty="0" smtClean="0"/>
              <a:t>阿呀阿呀</a:t>
            </a:r>
            <a:r>
              <a:rPr lang="en-US" dirty="0" smtClean="0"/>
              <a:t>,</a:t>
            </a:r>
            <a:r>
              <a:rPr lang="zh-CN" altLang="en-US" dirty="0" smtClean="0"/>
              <a:t>真是愈有钱</a:t>
            </a:r>
            <a:r>
              <a:rPr lang="en-US" dirty="0" smtClean="0"/>
              <a:t>,</a:t>
            </a:r>
            <a:r>
              <a:rPr lang="zh-CN" altLang="en-US" dirty="0" smtClean="0"/>
              <a:t>便愈是一毫不肯放松</a:t>
            </a:r>
            <a:r>
              <a:rPr lang="en-US" dirty="0" smtClean="0"/>
              <a:t>,</a:t>
            </a:r>
            <a:r>
              <a:rPr lang="zh-CN" altLang="en-US" dirty="0" smtClean="0"/>
              <a:t>愈是一毫不肯放松</a:t>
            </a:r>
            <a:r>
              <a:rPr lang="en-US" dirty="0" smtClean="0"/>
              <a:t>,</a:t>
            </a:r>
            <a:r>
              <a:rPr lang="zh-CN" altLang="en-US" dirty="0" smtClean="0"/>
              <a:t>便愈有钱</a:t>
            </a:r>
            <a:r>
              <a:rPr lang="en-US" dirty="0" smtClean="0"/>
              <a:t>……”</a:t>
            </a:r>
            <a:r>
              <a:rPr lang="zh-CN" altLang="en-US" dirty="0" smtClean="0"/>
              <a:t>圆规一面愤愤的回转身</a:t>
            </a:r>
            <a:r>
              <a:rPr lang="en-US" dirty="0" smtClean="0"/>
              <a:t>,</a:t>
            </a:r>
            <a:r>
              <a:rPr lang="zh-CN" altLang="en-US" dirty="0" smtClean="0"/>
              <a:t>一面絮絮的说</a:t>
            </a:r>
            <a:r>
              <a:rPr lang="en-US" dirty="0" smtClean="0"/>
              <a:t>,</a:t>
            </a:r>
            <a:r>
              <a:rPr lang="zh-CN" altLang="en-US" dirty="0" smtClean="0"/>
              <a:t>慢慢向外走</a:t>
            </a:r>
            <a:r>
              <a:rPr lang="en-US" dirty="0" smtClean="0"/>
              <a:t>,</a:t>
            </a:r>
            <a:r>
              <a:rPr lang="zh-CN" altLang="en-US" dirty="0" smtClean="0"/>
              <a:t>顺便将我母亲的一副手套塞在裤腰里</a:t>
            </a:r>
            <a:r>
              <a:rPr lang="en-US" dirty="0" smtClean="0"/>
              <a:t>,</a:t>
            </a:r>
            <a:r>
              <a:rPr lang="zh-CN" altLang="en-US" dirty="0" smtClean="0"/>
              <a:t>出去了。</a:t>
            </a:r>
          </a:p>
          <a:p>
            <a:pPr algn="r"/>
            <a:r>
              <a:rPr lang="en-US" dirty="0" smtClean="0"/>
              <a:t>(</a:t>
            </a:r>
            <a:r>
              <a:rPr lang="zh-CN" altLang="en-US" dirty="0" smtClean="0"/>
              <a:t>鲁迅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故乡</a:t>
            </a:r>
            <a:r>
              <a:rPr lang="en-US" altLang="zh-CN" dirty="0" smtClean="0"/>
              <a:t>》</a:t>
            </a:r>
            <a:r>
              <a:rPr lang="en-US" dirty="0" smtClean="0"/>
              <a:t>)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心理细节病文修改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病文示例</a:t>
            </a:r>
            <a:r>
              <a:rPr lang="en-US" dirty="0" smtClean="0"/>
              <a:t>:“</a:t>
            </a:r>
            <a:r>
              <a:rPr lang="zh-CN" altLang="en-US" dirty="0" smtClean="0"/>
              <a:t>你总是用别人的成绩来压我</a:t>
            </a:r>
            <a:r>
              <a:rPr lang="en-US" dirty="0" smtClean="0"/>
              <a:t>,</a:t>
            </a:r>
            <a:r>
              <a:rPr lang="zh-CN" altLang="en-US" dirty="0" smtClean="0"/>
              <a:t>不管我怎么努力</a:t>
            </a:r>
            <a:r>
              <a:rPr lang="en-US" dirty="0" smtClean="0"/>
              <a:t>,</a:t>
            </a:r>
            <a:r>
              <a:rPr lang="zh-CN" altLang="en-US" dirty="0" smtClean="0"/>
              <a:t>总是不好</a:t>
            </a:r>
            <a:r>
              <a:rPr lang="en-US" dirty="0" smtClean="0"/>
              <a:t>……”</a:t>
            </a:r>
            <a:r>
              <a:rPr lang="zh-CN" altLang="en-US" dirty="0" smtClean="0"/>
              <a:t>我说着出了家门</a:t>
            </a:r>
            <a:r>
              <a:rPr lang="en-US" dirty="0" smtClean="0"/>
              <a:t>……</a:t>
            </a:r>
            <a:r>
              <a:rPr lang="zh-CN" altLang="en-US" dirty="0" smtClean="0"/>
              <a:t>不知哪儿来的力量让我径直走向茫茫黑夜</a:t>
            </a:r>
            <a:r>
              <a:rPr lang="en-US" dirty="0" smtClean="0"/>
              <a:t>,</a:t>
            </a:r>
            <a:r>
              <a:rPr lang="zh-CN" altLang="en-US" dirty="0" smtClean="0"/>
              <a:t>不知不觉已离家很远</a:t>
            </a:r>
            <a:r>
              <a:rPr lang="en-US" dirty="0" smtClean="0"/>
              <a:t>,</a:t>
            </a:r>
            <a:r>
              <a:rPr lang="zh-CN" altLang="en-US" dirty="0" smtClean="0"/>
              <a:t>此时意识到非常害怕</a:t>
            </a:r>
            <a:r>
              <a:rPr lang="en-US" dirty="0" smtClean="0"/>
              <a:t>,</a:t>
            </a:r>
            <a:r>
              <a:rPr lang="zh-CN" altLang="en-US" dirty="0" smtClean="0"/>
              <a:t>再也不敢向前迈一步</a:t>
            </a:r>
            <a:r>
              <a:rPr lang="en-US" dirty="0" smtClean="0"/>
              <a:t>,</a:t>
            </a:r>
            <a:r>
              <a:rPr lang="zh-CN" altLang="en-US" dirty="0" smtClean="0"/>
              <a:t>我非常后悔</a:t>
            </a:r>
            <a:r>
              <a:rPr lang="en-US" dirty="0" smtClean="0"/>
              <a:t>,</a:t>
            </a:r>
            <a:r>
              <a:rPr lang="zh-CN" altLang="en-US" dirty="0" smtClean="0"/>
              <a:t>不该跟妈妈吵架</a:t>
            </a:r>
            <a:r>
              <a:rPr lang="en-US" dirty="0" smtClean="0"/>
              <a:t>,</a:t>
            </a:r>
            <a:r>
              <a:rPr lang="zh-CN" altLang="en-US" dirty="0" smtClean="0"/>
              <a:t>我转身回去</a:t>
            </a:r>
            <a:r>
              <a:rPr lang="en-US" dirty="0" smtClean="0"/>
              <a:t>,</a:t>
            </a:r>
            <a:r>
              <a:rPr lang="zh-CN" altLang="en-US" dirty="0" smtClean="0"/>
              <a:t>走了几步</a:t>
            </a:r>
            <a:r>
              <a:rPr lang="en-US" dirty="0" smtClean="0"/>
              <a:t>,</a:t>
            </a:r>
            <a:r>
              <a:rPr lang="zh-CN" altLang="en-US" dirty="0" smtClean="0"/>
              <a:t>听到妈妈的呼喊声</a:t>
            </a:r>
            <a:r>
              <a:rPr lang="en-US" dirty="0" smtClean="0"/>
              <a:t>,</a:t>
            </a:r>
            <a:r>
              <a:rPr lang="zh-CN" altLang="en-US" dirty="0" smtClean="0"/>
              <a:t>我加快了脚步</a:t>
            </a:r>
            <a:r>
              <a:rPr lang="en-US" dirty="0" smtClean="0"/>
              <a:t>,</a:t>
            </a:r>
            <a:r>
              <a:rPr lang="zh-CN" altLang="en-US" dirty="0" smtClean="0"/>
              <a:t>一下子扑到妈妈的怀里。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738150" y="1357298"/>
            <a:ext cx="10429948" cy="642942"/>
          </a:xfrm>
        </p:spPr>
        <p:txBody>
          <a:bodyPr/>
          <a:lstStyle/>
          <a:p>
            <a:r>
              <a:rPr lang="zh-CN" altLang="en-US" dirty="0" smtClean="0"/>
              <a:t>修改时</a:t>
            </a:r>
            <a:r>
              <a:rPr lang="en-US" dirty="0" smtClean="0"/>
              <a:t>,</a:t>
            </a:r>
            <a:r>
              <a:rPr lang="zh-CN" altLang="en-US" dirty="0" smtClean="0"/>
              <a:t>注意要根据实际情况写一些表现人物的外貌、语言、动作或心理特点的细节</a:t>
            </a:r>
            <a:r>
              <a:rPr lang="en-US" dirty="0" smtClean="0"/>
              <a:t>:</a:t>
            </a:r>
            <a:r>
              <a:rPr lang="zh-CN" altLang="en-US" dirty="0" smtClean="0"/>
              <a:t>当时跟妈妈吵架时的语气、语调是怎样的</a:t>
            </a:r>
            <a:r>
              <a:rPr lang="en-US" dirty="0" smtClean="0"/>
              <a:t>?</a:t>
            </a:r>
            <a:r>
              <a:rPr lang="zh-CN" altLang="en-US" dirty="0" smtClean="0"/>
              <a:t>在茫茫黑夜中自己有怎样的心理活动</a:t>
            </a:r>
            <a:r>
              <a:rPr lang="en-US" dirty="0" smtClean="0"/>
              <a:t>?</a:t>
            </a:r>
            <a:r>
              <a:rPr lang="zh-CN" altLang="en-US" dirty="0" smtClean="0"/>
              <a:t>把这些内容添加进去</a:t>
            </a:r>
            <a:r>
              <a:rPr lang="en-US" dirty="0" smtClean="0"/>
              <a:t>,</a:t>
            </a:r>
            <a:r>
              <a:rPr lang="zh-CN" altLang="en-US" dirty="0" smtClean="0"/>
              <a:t>会给读者更细腻的感觉。</a:t>
            </a:r>
          </a:p>
          <a:p>
            <a:r>
              <a:rPr lang="zh-CN" altLang="en-US" dirty="0" smtClean="0"/>
              <a:t>示例</a:t>
            </a:r>
            <a:r>
              <a:rPr lang="en-US" dirty="0" smtClean="0"/>
              <a:t>:“</a:t>
            </a:r>
            <a:r>
              <a:rPr lang="zh-CN" altLang="en-US" dirty="0" smtClean="0"/>
              <a:t>你总是用别人的成绩来压我</a:t>
            </a:r>
            <a:r>
              <a:rPr lang="en-US" dirty="0" smtClean="0"/>
              <a:t>,</a:t>
            </a:r>
            <a:r>
              <a:rPr lang="zh-CN" altLang="en-US" dirty="0" smtClean="0"/>
              <a:t>不管我怎么努力</a:t>
            </a:r>
            <a:r>
              <a:rPr lang="en-US" dirty="0" smtClean="0"/>
              <a:t>,</a:t>
            </a:r>
            <a:r>
              <a:rPr lang="zh-CN" altLang="en-US" dirty="0" smtClean="0"/>
              <a:t>总是不好</a:t>
            </a:r>
            <a:r>
              <a:rPr lang="en-US" dirty="0" smtClean="0"/>
              <a:t>……”</a:t>
            </a:r>
            <a:r>
              <a:rPr lang="zh-CN" altLang="en-US" dirty="0" smtClean="0"/>
              <a:t>我怒气冲冲地朝母亲吼道</a:t>
            </a:r>
            <a:r>
              <a:rPr lang="en-US" dirty="0" smtClean="0"/>
              <a:t>,</a:t>
            </a:r>
            <a:r>
              <a:rPr lang="zh-CN" altLang="en-US" dirty="0" smtClean="0"/>
              <a:t>委屈的泪水夺眶而出</a:t>
            </a:r>
            <a:r>
              <a:rPr lang="en-US" dirty="0" smtClean="0"/>
              <a:t>,</a:t>
            </a:r>
            <a:r>
              <a:rPr lang="zh-CN" altLang="en-US" dirty="0" smtClean="0"/>
              <a:t>哭着一口气冲向门外</a:t>
            </a:r>
            <a:r>
              <a:rPr lang="en-US" dirty="0" smtClean="0"/>
              <a:t>……</a:t>
            </a:r>
            <a:r>
              <a:rPr lang="zh-CN" altLang="en-US" dirty="0" smtClean="0"/>
              <a:t>不知哪儿来的力量让我径直走向茫茫黑夜</a:t>
            </a:r>
            <a:r>
              <a:rPr lang="en-US" dirty="0" smtClean="0"/>
              <a:t>,</a:t>
            </a:r>
            <a:r>
              <a:rPr lang="zh-CN" altLang="en-US" dirty="0" smtClean="0"/>
              <a:t>不知不觉已离家很远</a:t>
            </a:r>
            <a:r>
              <a:rPr lang="en-US" dirty="0" smtClean="0"/>
              <a:t>,</a:t>
            </a:r>
            <a:r>
              <a:rPr lang="zh-CN" altLang="en-US" dirty="0" smtClean="0"/>
              <a:t>还沉浸在哭泣中的我</a:t>
            </a:r>
            <a:r>
              <a:rPr lang="en-US" dirty="0" smtClean="0"/>
              <a:t>,</a:t>
            </a:r>
            <a:r>
              <a:rPr lang="zh-CN" altLang="en-US" dirty="0" smtClean="0"/>
              <a:t>此时才意识到恐惧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738150" y="1000108"/>
            <a:ext cx="10072758" cy="642942"/>
          </a:xfrm>
        </p:spPr>
        <p:txBody>
          <a:bodyPr/>
          <a:lstStyle/>
          <a:p>
            <a:r>
              <a:rPr lang="zh-CN" altLang="en-US" dirty="0" smtClean="0"/>
              <a:t>我</a:t>
            </a:r>
            <a:r>
              <a:rPr lang="zh-CN" altLang="en-US" dirty="0" smtClean="0"/>
              <a:t>的心怦怦直跳</a:t>
            </a:r>
            <a:r>
              <a:rPr lang="en-US" dirty="0" smtClean="0"/>
              <a:t>,</a:t>
            </a:r>
            <a:r>
              <a:rPr lang="zh-CN" altLang="en-US" dirty="0" smtClean="0"/>
              <a:t>眼睛警惕地</a:t>
            </a:r>
            <a:r>
              <a:rPr lang="en-US" dirty="0" smtClean="0"/>
              <a:t>“</a:t>
            </a:r>
            <a:r>
              <a:rPr lang="zh-CN" altLang="en-US" dirty="0" smtClean="0"/>
              <a:t>扫荡</a:t>
            </a:r>
            <a:r>
              <a:rPr lang="en-US" dirty="0" smtClean="0"/>
              <a:t>”</a:t>
            </a:r>
            <a:r>
              <a:rPr lang="zh-CN" altLang="en-US" dirty="0" smtClean="0"/>
              <a:t>着乡村的夜幕。我害怕这黑幽幽的空旷</a:t>
            </a:r>
            <a:r>
              <a:rPr lang="en-US" dirty="0" smtClean="0"/>
              <a:t>,</a:t>
            </a:r>
            <a:r>
              <a:rPr lang="zh-CN" altLang="en-US" dirty="0" smtClean="0"/>
              <a:t>我害怕让人心惊肉跳的寂静</a:t>
            </a:r>
            <a:r>
              <a:rPr lang="en-US" dirty="0" smtClean="0"/>
              <a:t>,</a:t>
            </a:r>
            <a:r>
              <a:rPr lang="zh-CN" altLang="en-US" dirty="0" smtClean="0"/>
              <a:t>我害怕小树林发出的窸窸窣窣的声音</a:t>
            </a:r>
            <a:r>
              <a:rPr lang="en-US" dirty="0" smtClean="0"/>
              <a:t>……</a:t>
            </a:r>
            <a:r>
              <a:rPr lang="zh-CN" altLang="en-US" dirty="0" smtClean="0"/>
              <a:t>我屏住呼吸</a:t>
            </a:r>
            <a:r>
              <a:rPr lang="en-US" dirty="0" smtClean="0"/>
              <a:t>,</a:t>
            </a:r>
            <a:r>
              <a:rPr lang="zh-CN" altLang="en-US" dirty="0" smtClean="0"/>
              <a:t>放慢脚步</a:t>
            </a:r>
            <a:r>
              <a:rPr lang="en-US" dirty="0" smtClean="0"/>
              <a:t>,</a:t>
            </a:r>
            <a:r>
              <a:rPr lang="zh-CN" altLang="en-US" dirty="0" smtClean="0"/>
              <a:t>黑漆漆一片</a:t>
            </a:r>
            <a:r>
              <a:rPr lang="en-US" dirty="0" smtClean="0"/>
              <a:t>,</a:t>
            </a:r>
            <a:r>
              <a:rPr lang="zh-CN" altLang="en-US" dirty="0" smtClean="0"/>
              <a:t>往哪儿走啊</a:t>
            </a:r>
            <a:r>
              <a:rPr lang="en-US" dirty="0" smtClean="0"/>
              <a:t>?</a:t>
            </a:r>
            <a:r>
              <a:rPr lang="zh-CN" altLang="en-US" dirty="0" smtClean="0"/>
              <a:t>不会有鬼吧</a:t>
            </a:r>
            <a:r>
              <a:rPr lang="en-US" dirty="0" smtClean="0"/>
              <a:t>?</a:t>
            </a:r>
            <a:r>
              <a:rPr lang="zh-CN" altLang="en-US" dirty="0" smtClean="0"/>
              <a:t>碰到坏人怎么办</a:t>
            </a:r>
            <a:r>
              <a:rPr lang="en-US" dirty="0" smtClean="0"/>
              <a:t>?</a:t>
            </a:r>
            <a:r>
              <a:rPr lang="zh-CN" altLang="en-US" dirty="0" smtClean="0"/>
              <a:t>此时我脑子里闪现出电视剧中恐怖的场面</a:t>
            </a:r>
            <a:r>
              <a:rPr lang="en-US" dirty="0" smtClean="0"/>
              <a:t>,</a:t>
            </a:r>
            <a:r>
              <a:rPr lang="zh-CN" altLang="en-US" dirty="0" smtClean="0"/>
              <a:t>感觉头发根根竖立</a:t>
            </a:r>
            <a:r>
              <a:rPr lang="en-US" dirty="0" smtClean="0"/>
              <a:t>,</a:t>
            </a:r>
            <a:r>
              <a:rPr lang="zh-CN" altLang="en-US" dirty="0" smtClean="0"/>
              <a:t>脚像灌了铅一样沉重</a:t>
            </a:r>
            <a:r>
              <a:rPr lang="en-US" dirty="0" smtClean="0"/>
              <a:t>,</a:t>
            </a:r>
            <a:r>
              <a:rPr lang="zh-CN" altLang="en-US" dirty="0" smtClean="0"/>
              <a:t>再也不敢向前迈一步</a:t>
            </a:r>
            <a:r>
              <a:rPr lang="en-US" dirty="0" smtClean="0"/>
              <a:t>,</a:t>
            </a:r>
            <a:r>
              <a:rPr lang="zh-CN" altLang="en-US" dirty="0" smtClean="0"/>
              <a:t>心已经跳到了嗓子眼。我为什么要跑出来</a:t>
            </a:r>
            <a:r>
              <a:rPr lang="en-US" dirty="0" smtClean="0"/>
              <a:t>?</a:t>
            </a:r>
            <a:r>
              <a:rPr lang="zh-CN" altLang="en-US" dirty="0" smtClean="0"/>
              <a:t>后悔、害怕袭上全身</a:t>
            </a:r>
            <a:r>
              <a:rPr lang="en-US" dirty="0" smtClean="0"/>
              <a:t>,</a:t>
            </a:r>
            <a:r>
              <a:rPr lang="zh-CN" altLang="en-US" dirty="0" smtClean="0"/>
              <a:t>一种强烈的念头在心中涌起</a:t>
            </a:r>
            <a:r>
              <a:rPr lang="en-US" dirty="0" smtClean="0"/>
              <a:t>:</a:t>
            </a:r>
            <a:r>
              <a:rPr lang="zh-CN" altLang="en-US" dirty="0" smtClean="0"/>
              <a:t>妈妈我错了</a:t>
            </a:r>
            <a:r>
              <a:rPr lang="en-US" dirty="0" smtClean="0"/>
              <a:t>,</a:t>
            </a:r>
            <a:r>
              <a:rPr lang="zh-CN" altLang="en-US" dirty="0" smtClean="0"/>
              <a:t>我要回家。我转身回去</a:t>
            </a:r>
            <a:r>
              <a:rPr lang="en-US" dirty="0" smtClean="0"/>
              <a:t>,</a:t>
            </a:r>
            <a:r>
              <a:rPr lang="zh-CN" altLang="en-US" dirty="0" smtClean="0"/>
              <a:t>走了几步</a:t>
            </a:r>
            <a:r>
              <a:rPr lang="en-US" dirty="0" smtClean="0"/>
              <a:t>,</a:t>
            </a:r>
            <a:r>
              <a:rPr lang="zh-CN" altLang="en-US" dirty="0" smtClean="0"/>
              <a:t>听到妈妈的呼喊声</a:t>
            </a:r>
            <a:r>
              <a:rPr lang="en-US" dirty="0" smtClean="0"/>
              <a:t>,</a:t>
            </a:r>
            <a:r>
              <a:rPr lang="zh-CN" altLang="en-US" dirty="0" smtClean="0"/>
              <a:t>我加快了脚步</a:t>
            </a:r>
            <a:r>
              <a:rPr lang="en-US" dirty="0" smtClean="0"/>
              <a:t>,</a:t>
            </a:r>
            <a:r>
              <a:rPr lang="zh-CN" altLang="en-US" dirty="0" smtClean="0"/>
              <a:t>一下子扑到妈妈的怀里哭了。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语言细节病文修改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病文示例</a:t>
            </a:r>
            <a:r>
              <a:rPr lang="en-US" dirty="0" smtClean="0"/>
              <a:t>:</a:t>
            </a:r>
            <a:r>
              <a:rPr lang="zh-CN" altLang="en-US" dirty="0" smtClean="0"/>
              <a:t>考语文时</a:t>
            </a:r>
            <a:r>
              <a:rPr lang="en-US" dirty="0" smtClean="0"/>
              <a:t>,</a:t>
            </a:r>
            <a:r>
              <a:rPr lang="zh-CN" altLang="en-US" dirty="0" smtClean="0"/>
              <a:t>我做完了</a:t>
            </a:r>
            <a:r>
              <a:rPr lang="en-US" dirty="0" smtClean="0"/>
              <a:t>,</a:t>
            </a:r>
            <a:r>
              <a:rPr lang="zh-CN" altLang="en-US" dirty="0" smtClean="0"/>
              <a:t>抬头稍作休息</a:t>
            </a:r>
            <a:r>
              <a:rPr lang="en-US" dirty="0" smtClean="0"/>
              <a:t>,</a:t>
            </a:r>
            <a:r>
              <a:rPr lang="zh-CN" altLang="en-US" dirty="0" smtClean="0"/>
              <a:t>准备检查。这时郭老师发现坐在我左前方的一个女生偷看书。走过去</a:t>
            </a:r>
            <a:r>
              <a:rPr lang="en-US" dirty="0" smtClean="0"/>
              <a:t>,</a:t>
            </a:r>
            <a:r>
              <a:rPr lang="zh-CN" altLang="en-US" dirty="0" smtClean="0"/>
              <a:t>说</a:t>
            </a:r>
            <a:r>
              <a:rPr lang="en-US" dirty="0" smtClean="0"/>
              <a:t>:“</a:t>
            </a:r>
            <a:r>
              <a:rPr lang="zh-CN" altLang="en-US" dirty="0" smtClean="0"/>
              <a:t>签个名。</a:t>
            </a:r>
            <a:r>
              <a:rPr lang="en-US" dirty="0" smtClean="0"/>
              <a:t>”</a:t>
            </a:r>
            <a:r>
              <a:rPr lang="zh-CN" altLang="en-US" dirty="0" smtClean="0"/>
              <a:t>那位同学面红耳赤地签了个名</a:t>
            </a:r>
            <a:r>
              <a:rPr lang="en-US" dirty="0" smtClean="0"/>
              <a:t>,</a:t>
            </a:r>
            <a:r>
              <a:rPr lang="zh-CN" altLang="en-US" dirty="0" smtClean="0"/>
              <a:t>这下可惨了</a:t>
            </a:r>
            <a:r>
              <a:rPr lang="en-US" dirty="0" smtClean="0"/>
              <a:t>,</a:t>
            </a:r>
            <a:r>
              <a:rPr lang="zh-CN" altLang="en-US" dirty="0" smtClean="0"/>
              <a:t>签了名是要扣分的。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0" y="1214422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这是一篇描写学生在考场上作弊被老师抓住的片段。郭老师的语言只是干巴巴无情感的叙述</a:t>
            </a:r>
            <a:r>
              <a:rPr lang="en-US" dirty="0" smtClean="0"/>
              <a:t>,</a:t>
            </a:r>
            <a:r>
              <a:rPr lang="zh-CN" altLang="en-US" dirty="0" smtClean="0"/>
              <a:t>没有把老师说话时的动作、神态、语气、语调等做恰如其分的描写</a:t>
            </a:r>
            <a:r>
              <a:rPr lang="en-US" dirty="0" smtClean="0"/>
              <a:t>,</a:t>
            </a:r>
            <a:r>
              <a:rPr lang="zh-CN" altLang="en-US" dirty="0" smtClean="0"/>
              <a:t>不能体现郭老师的鲜明个性</a:t>
            </a:r>
            <a:r>
              <a:rPr lang="en-US" dirty="0" smtClean="0"/>
              <a:t>,</a:t>
            </a:r>
            <a:r>
              <a:rPr lang="zh-CN" altLang="en-US" dirty="0" smtClean="0"/>
              <a:t>不能给读者留下深刻的印象。这位同学偷看书时郭老师在哪里</a:t>
            </a:r>
            <a:r>
              <a:rPr lang="en-US" dirty="0" smtClean="0"/>
              <a:t>?</a:t>
            </a:r>
            <a:r>
              <a:rPr lang="zh-CN" altLang="en-US" dirty="0" smtClean="0"/>
              <a:t>老师发现后有怎样的表现</a:t>
            </a:r>
            <a:r>
              <a:rPr lang="en-US" dirty="0" smtClean="0"/>
              <a:t>?</a:t>
            </a:r>
            <a:r>
              <a:rPr lang="zh-CN" altLang="en-US" dirty="0" smtClean="0"/>
              <a:t>他是怎么走到这位同学面前的</a:t>
            </a:r>
            <a:r>
              <a:rPr lang="en-US" dirty="0" smtClean="0"/>
              <a:t>?</a:t>
            </a:r>
            <a:r>
              <a:rPr lang="zh-CN" altLang="en-US" dirty="0" smtClean="0"/>
              <a:t>是气势汹汹还是轻轻的</a:t>
            </a:r>
            <a:r>
              <a:rPr lang="en-US" dirty="0" smtClean="0"/>
              <a:t>?</a:t>
            </a:r>
            <a:r>
              <a:rPr lang="zh-CN" altLang="en-US" dirty="0" smtClean="0"/>
              <a:t>说话时的神态和语气是怎样的</a:t>
            </a:r>
            <a:r>
              <a:rPr lang="en-US" dirty="0" smtClean="0"/>
              <a:t>?</a:t>
            </a:r>
            <a:r>
              <a:rPr lang="zh-CN" altLang="en-US" dirty="0" smtClean="0"/>
              <a:t>如果把这些写出来</a:t>
            </a:r>
            <a:r>
              <a:rPr lang="en-US" dirty="0" smtClean="0"/>
              <a:t>,</a:t>
            </a:r>
            <a:r>
              <a:rPr lang="zh-CN" altLang="en-US" dirty="0" smtClean="0"/>
              <a:t>人物形象会更鲜明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66646" y="1000108"/>
            <a:ext cx="11834810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考语文时</a:t>
            </a:r>
            <a:r>
              <a:rPr lang="en-US" dirty="0" smtClean="0"/>
              <a:t>,</a:t>
            </a:r>
            <a:r>
              <a:rPr lang="zh-CN" altLang="en-US" dirty="0" smtClean="0"/>
              <a:t>我做完了</a:t>
            </a:r>
            <a:r>
              <a:rPr lang="en-US" dirty="0" smtClean="0"/>
              <a:t>,</a:t>
            </a:r>
            <a:r>
              <a:rPr lang="zh-CN" altLang="en-US" dirty="0" smtClean="0"/>
              <a:t>抬头稍作休息</a:t>
            </a:r>
            <a:r>
              <a:rPr lang="en-US" dirty="0" smtClean="0"/>
              <a:t>,</a:t>
            </a:r>
            <a:r>
              <a:rPr lang="zh-CN" altLang="en-US" dirty="0" smtClean="0"/>
              <a:t>准备检查。这时郭老师发现坐在我左前方的一个女生偷看书。郭老师神不知鬼不觉地绕到她身后</a:t>
            </a:r>
            <a:r>
              <a:rPr lang="en-US" dirty="0" smtClean="0"/>
              <a:t>,</a:t>
            </a:r>
            <a:r>
              <a:rPr lang="zh-CN" altLang="en-US" dirty="0" smtClean="0"/>
              <a:t>默默注视着这位同学</a:t>
            </a:r>
            <a:r>
              <a:rPr lang="en-US" dirty="0" smtClean="0"/>
              <a:t>“</a:t>
            </a:r>
            <a:r>
              <a:rPr lang="zh-CN" altLang="en-US" dirty="0" smtClean="0"/>
              <a:t>奋笔疾书</a:t>
            </a:r>
            <a:r>
              <a:rPr lang="en-US" dirty="0" smtClean="0"/>
              <a:t>”,</a:t>
            </a:r>
            <a:r>
              <a:rPr lang="zh-CN" altLang="en-US" dirty="0" smtClean="0"/>
              <a:t>她可能感觉不大对劲</a:t>
            </a:r>
            <a:r>
              <a:rPr lang="en-US" dirty="0" smtClean="0"/>
              <a:t>,</a:t>
            </a:r>
            <a:r>
              <a:rPr lang="zh-CN" altLang="en-US" dirty="0" smtClean="0"/>
              <a:t>向右扭头一看</a:t>
            </a:r>
            <a:r>
              <a:rPr lang="en-US" dirty="0" smtClean="0"/>
              <a:t>,</a:t>
            </a:r>
            <a:r>
              <a:rPr lang="zh-CN" altLang="en-US" dirty="0" smtClean="0"/>
              <a:t>没发现什么</a:t>
            </a:r>
            <a:r>
              <a:rPr lang="en-US" dirty="0" smtClean="0"/>
              <a:t>,</a:t>
            </a:r>
            <a:r>
              <a:rPr lang="zh-CN" altLang="en-US" dirty="0" smtClean="0"/>
              <a:t>两三个不会做的调皮学生笑了</a:t>
            </a:r>
            <a:r>
              <a:rPr lang="en-US" dirty="0" smtClean="0"/>
              <a:t>,</a:t>
            </a:r>
            <a:r>
              <a:rPr lang="zh-CN" altLang="en-US" dirty="0" smtClean="0"/>
              <a:t>她又向左后一看</a:t>
            </a:r>
            <a:r>
              <a:rPr lang="en-US" dirty="0" smtClean="0"/>
              <a:t>,</a:t>
            </a:r>
            <a:r>
              <a:rPr lang="zh-CN" altLang="en-US" dirty="0" smtClean="0"/>
              <a:t>不由得神情慌张</a:t>
            </a:r>
            <a:r>
              <a:rPr lang="en-US" dirty="0" smtClean="0"/>
              <a:t>,“</a:t>
            </a:r>
            <a:r>
              <a:rPr lang="zh-CN" altLang="en-US" dirty="0" smtClean="0"/>
              <a:t>啊</a:t>
            </a:r>
            <a:r>
              <a:rPr lang="en-US" dirty="0" smtClean="0"/>
              <a:t>”</a:t>
            </a:r>
            <a:r>
              <a:rPr lang="zh-CN" altLang="en-US" dirty="0" smtClean="0"/>
              <a:t>了一声</a:t>
            </a:r>
            <a:r>
              <a:rPr lang="en-US" dirty="0" smtClean="0"/>
              <a:t>,</a:t>
            </a:r>
            <a:r>
              <a:rPr lang="zh-CN" altLang="en-US" dirty="0" smtClean="0"/>
              <a:t>老师站在她身后正注视着她。郭老师拿出早准备好的纸和笔</a:t>
            </a:r>
            <a:r>
              <a:rPr lang="en-US" dirty="0" smtClean="0"/>
              <a:t>,</a:t>
            </a:r>
            <a:r>
              <a:rPr lang="zh-CN" altLang="en-US" dirty="0" smtClean="0"/>
              <a:t>伸到她面前</a:t>
            </a:r>
            <a:r>
              <a:rPr lang="en-US" dirty="0" smtClean="0"/>
              <a:t>,</a:t>
            </a:r>
            <a:r>
              <a:rPr lang="zh-CN" altLang="en-US" dirty="0" smtClean="0"/>
              <a:t>强忍着笑慢条斯理地说</a:t>
            </a:r>
            <a:r>
              <a:rPr lang="en-US" dirty="0" smtClean="0"/>
              <a:t>:“</a:t>
            </a:r>
            <a:r>
              <a:rPr lang="zh-CN" altLang="en-US" dirty="0" smtClean="0"/>
              <a:t>这位同学</a:t>
            </a:r>
            <a:r>
              <a:rPr lang="en-US" dirty="0" smtClean="0"/>
              <a:t>,</a:t>
            </a:r>
            <a:r>
              <a:rPr lang="zh-CN" altLang="en-US" dirty="0" smtClean="0"/>
              <a:t>贵姓啊</a:t>
            </a:r>
            <a:r>
              <a:rPr lang="en-US" dirty="0" smtClean="0"/>
              <a:t>?</a:t>
            </a:r>
            <a:r>
              <a:rPr lang="zh-CN" altLang="en-US" dirty="0" smtClean="0"/>
              <a:t>签个名呗</a:t>
            </a:r>
            <a:r>
              <a:rPr lang="en-US" dirty="0" smtClean="0"/>
              <a:t>?”</a:t>
            </a:r>
            <a:r>
              <a:rPr lang="zh-CN" altLang="en-US" dirty="0" smtClean="0"/>
              <a:t>那个女生一下子面红耳赤</a:t>
            </a:r>
            <a:r>
              <a:rPr lang="en-US" dirty="0" smtClean="0"/>
              <a:t>,</a:t>
            </a:r>
            <a:r>
              <a:rPr lang="zh-CN" altLang="en-US" dirty="0" smtClean="0"/>
              <a:t>几乎用央求的语气小声说</a:t>
            </a:r>
            <a:r>
              <a:rPr lang="en-US" dirty="0" smtClean="0"/>
              <a:t>:“</a:t>
            </a:r>
            <a:r>
              <a:rPr lang="zh-CN" altLang="en-US" dirty="0" smtClean="0"/>
              <a:t>老师</a:t>
            </a:r>
            <a:r>
              <a:rPr lang="en-US" dirty="0" smtClean="0"/>
              <a:t>,</a:t>
            </a:r>
            <a:r>
              <a:rPr lang="zh-CN" altLang="en-US" dirty="0" smtClean="0"/>
              <a:t>别扣分了</a:t>
            </a:r>
            <a:r>
              <a:rPr lang="en-US" dirty="0" smtClean="0"/>
              <a:t>,</a:t>
            </a:r>
            <a:r>
              <a:rPr lang="zh-CN" altLang="en-US" dirty="0" smtClean="0"/>
              <a:t>我改</a:t>
            </a:r>
            <a:r>
              <a:rPr lang="en-US" dirty="0" smtClean="0"/>
              <a:t>,</a:t>
            </a:r>
            <a:r>
              <a:rPr lang="zh-CN" altLang="en-US" dirty="0" smtClean="0"/>
              <a:t>下次不看书了。</a:t>
            </a:r>
            <a:r>
              <a:rPr lang="en-US" dirty="0" smtClean="0"/>
              <a:t>”</a:t>
            </a:r>
            <a:r>
              <a:rPr lang="zh-CN" altLang="en-US" dirty="0" smtClean="0"/>
              <a:t>老师用鼓励的眼光看着她</a:t>
            </a:r>
            <a:r>
              <a:rPr lang="en-US" dirty="0" smtClean="0"/>
              <a:t>,“</a:t>
            </a:r>
            <a:r>
              <a:rPr lang="zh-CN" altLang="en-US" dirty="0" smtClean="0"/>
              <a:t>知错就改</a:t>
            </a:r>
            <a:r>
              <a:rPr lang="en-US" dirty="0" smtClean="0"/>
              <a:t>,</a:t>
            </a:r>
            <a:r>
              <a:rPr lang="zh-CN" altLang="en-US" dirty="0" smtClean="0"/>
              <a:t>就是好学生</a:t>
            </a:r>
            <a:r>
              <a:rPr lang="en-US" dirty="0" smtClean="0"/>
              <a:t>,”</a:t>
            </a:r>
            <a:r>
              <a:rPr lang="zh-CN" altLang="en-US" dirty="0" smtClean="0"/>
              <a:t>稍停了一下</a:t>
            </a:r>
            <a:r>
              <a:rPr lang="en-US" dirty="0" smtClean="0"/>
              <a:t>,</a:t>
            </a:r>
            <a:r>
              <a:rPr lang="zh-CN" altLang="en-US" dirty="0" smtClean="0"/>
              <a:t>温和地说</a:t>
            </a:r>
            <a:r>
              <a:rPr lang="en-US" dirty="0" smtClean="0"/>
              <a:t>,“</a:t>
            </a:r>
            <a:r>
              <a:rPr lang="zh-CN" altLang="en-US" dirty="0" smtClean="0"/>
              <a:t>下次不看</a:t>
            </a:r>
            <a:r>
              <a:rPr lang="en-US" dirty="0" smtClean="0"/>
              <a:t>,</a:t>
            </a:r>
            <a:r>
              <a:rPr lang="zh-CN" altLang="en-US" dirty="0" smtClean="0"/>
              <a:t>下次就不扣分了。</a:t>
            </a:r>
            <a:r>
              <a:rPr lang="en-US" dirty="0" smtClean="0"/>
              <a:t>”</a:t>
            </a:r>
            <a:r>
              <a:rPr lang="zh-CN" altLang="en-US" dirty="0" smtClean="0"/>
              <a:t>那个同学无奈地苦笑了一下。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动作细节病文修改。</a:t>
            </a:r>
          </a:p>
          <a:p>
            <a:r>
              <a:rPr lang="zh-CN" altLang="en-US" dirty="0" smtClean="0"/>
              <a:t>病文示例</a:t>
            </a:r>
            <a:r>
              <a:rPr lang="en-US" dirty="0" smtClean="0"/>
              <a:t>:</a:t>
            </a:r>
            <a:r>
              <a:rPr lang="zh-CN" altLang="en-US" dirty="0" smtClean="0"/>
              <a:t>街上</a:t>
            </a:r>
            <a:r>
              <a:rPr lang="en-US" dirty="0" smtClean="0"/>
              <a:t>,</a:t>
            </a:r>
            <a:r>
              <a:rPr lang="zh-CN" altLang="en-US" dirty="0" smtClean="0"/>
              <a:t>几个小伙伴在嬉闹。其中三岁的盼盼看着比她大一两岁的聪聪吃雪糕</a:t>
            </a:r>
            <a:r>
              <a:rPr lang="en-US" dirty="0" smtClean="0"/>
              <a:t>,</a:t>
            </a:r>
            <a:r>
              <a:rPr lang="zh-CN" altLang="en-US" dirty="0" smtClean="0"/>
              <a:t>聪聪伸出小舌头在冰棍上舔来舔去</a:t>
            </a:r>
            <a:r>
              <a:rPr lang="en-US" dirty="0" smtClean="0"/>
              <a:t>,</a:t>
            </a:r>
            <a:r>
              <a:rPr lang="zh-CN" altLang="en-US" dirty="0" smtClean="0"/>
              <a:t>盼盼看着聪聪吃</a:t>
            </a:r>
            <a:r>
              <a:rPr lang="en-US" dirty="0" smtClean="0"/>
              <a:t>,</a:t>
            </a:r>
            <a:r>
              <a:rPr lang="zh-CN" altLang="en-US" dirty="0" smtClean="0"/>
              <a:t>也好像陶醉其中。聪聪咬了一口</a:t>
            </a:r>
            <a:r>
              <a:rPr lang="en-US" dirty="0" smtClean="0"/>
              <a:t>,</a:t>
            </a:r>
            <a:r>
              <a:rPr lang="zh-CN" altLang="en-US" dirty="0" smtClean="0"/>
              <a:t>不小心</a:t>
            </a:r>
            <a:r>
              <a:rPr lang="en-US" dirty="0" smtClean="0"/>
              <a:t>,</a:t>
            </a:r>
            <a:r>
              <a:rPr lang="zh-CN" altLang="en-US" dirty="0" smtClean="0"/>
              <a:t>掉在地上一小块</a:t>
            </a:r>
            <a:r>
              <a:rPr lang="en-US" dirty="0" smtClean="0"/>
              <a:t>,</a:t>
            </a:r>
            <a:r>
              <a:rPr lang="zh-CN" altLang="en-US" dirty="0" smtClean="0"/>
              <a:t>盼盼赶紧上前去</a:t>
            </a:r>
            <a:r>
              <a:rPr lang="en-US" dirty="0" smtClean="0"/>
              <a:t>,</a:t>
            </a:r>
            <a:r>
              <a:rPr lang="zh-CN" altLang="en-US" dirty="0" smtClean="0"/>
              <a:t>捡起那一小块快要化掉的雪糕吃了。当她吃完抬头时</a:t>
            </a:r>
            <a:r>
              <a:rPr lang="en-US" dirty="0" smtClean="0"/>
              <a:t>,</a:t>
            </a:r>
            <a:r>
              <a:rPr lang="zh-CN" altLang="en-US" dirty="0" smtClean="0"/>
              <a:t>看到我注视她</a:t>
            </a:r>
            <a:r>
              <a:rPr lang="en-US" dirty="0" smtClean="0"/>
              <a:t>,</a:t>
            </a:r>
            <a:r>
              <a:rPr lang="zh-CN" altLang="en-US" dirty="0" smtClean="0"/>
              <a:t>显出不自在的神情。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930014" cy="857256"/>
          </a:xfrm>
        </p:spPr>
        <p:txBody>
          <a:bodyPr/>
          <a:lstStyle/>
          <a:p>
            <a:r>
              <a:rPr lang="zh-CN" altLang="en-US" dirty="0" smtClean="0"/>
              <a:t>盼盼看着聪聪吃雪糕时的神态是怎样的</a:t>
            </a:r>
            <a:r>
              <a:rPr lang="en-US" dirty="0" smtClean="0"/>
              <a:t>?</a:t>
            </a:r>
            <a:r>
              <a:rPr lang="zh-CN" altLang="en-US" dirty="0" smtClean="0"/>
              <a:t>当她看到聪聪掉在地上的一小块雪糕时</a:t>
            </a:r>
            <a:r>
              <a:rPr lang="en-US" dirty="0" smtClean="0"/>
              <a:t>,</a:t>
            </a:r>
            <a:r>
              <a:rPr lang="zh-CN" altLang="en-US" dirty="0" smtClean="0"/>
              <a:t>她是如何捡起的</a:t>
            </a:r>
            <a:r>
              <a:rPr lang="en-US" dirty="0" smtClean="0"/>
              <a:t>?</a:t>
            </a:r>
            <a:r>
              <a:rPr lang="zh-CN" altLang="en-US" dirty="0" smtClean="0"/>
              <a:t>动作有怎样的特点</a:t>
            </a:r>
            <a:r>
              <a:rPr lang="en-US" dirty="0" smtClean="0"/>
              <a:t>?</a:t>
            </a:r>
            <a:r>
              <a:rPr lang="zh-CN" altLang="en-US" dirty="0" smtClean="0"/>
              <a:t>把这些神态细节和捡起雪糕时的动作细节传神地刻画出来</a:t>
            </a:r>
            <a:r>
              <a:rPr lang="en-US" dirty="0" smtClean="0"/>
              <a:t>,</a:t>
            </a:r>
            <a:r>
              <a:rPr lang="zh-CN" altLang="en-US" dirty="0" smtClean="0"/>
              <a:t>效果会更真实</a:t>
            </a:r>
            <a:r>
              <a:rPr lang="en-US" dirty="0" smtClean="0"/>
              <a:t>,</a:t>
            </a:r>
            <a:r>
              <a:rPr lang="zh-CN" altLang="en-US" dirty="0" smtClean="0"/>
              <a:t>更细腻。</a:t>
            </a:r>
          </a:p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街上</a:t>
            </a:r>
            <a:r>
              <a:rPr lang="en-US" dirty="0" smtClean="0"/>
              <a:t>,</a:t>
            </a:r>
            <a:r>
              <a:rPr lang="zh-CN" altLang="en-US" dirty="0" smtClean="0"/>
              <a:t>几个小伙伴在嬉闹。其中三岁的盼盼眼睛直勾勾地盯着比她大一点的男孩聪聪吃雪糕。聪聪伸出粉红的小舌头在冰棍上舔来舔去</a:t>
            </a:r>
            <a:r>
              <a:rPr lang="en-US" dirty="0" smtClean="0"/>
              <a:t>,</a:t>
            </a:r>
            <a:r>
              <a:rPr lang="zh-CN" altLang="en-US" dirty="0" smtClean="0"/>
              <a:t>还不时地发出</a:t>
            </a:r>
            <a:r>
              <a:rPr lang="en-US" dirty="0" smtClean="0"/>
              <a:t>“</a:t>
            </a:r>
            <a:r>
              <a:rPr lang="zh-CN" altLang="en-US" dirty="0" smtClean="0"/>
              <a:t>唏哩</a:t>
            </a:r>
            <a:r>
              <a:rPr lang="en-US" dirty="0" smtClean="0"/>
              <a:t>”</a:t>
            </a:r>
            <a:r>
              <a:rPr lang="zh-CN" altLang="en-US" dirty="0" smtClean="0"/>
              <a:t>的声音。盼盼也好像陶醉其中</a:t>
            </a:r>
            <a:r>
              <a:rPr lang="en-US" dirty="0" smtClean="0"/>
              <a:t>,</a:t>
            </a:r>
            <a:r>
              <a:rPr lang="zh-CN" altLang="en-US" dirty="0" smtClean="0"/>
              <a:t>不自觉地半张开嘴</a:t>
            </a:r>
            <a:r>
              <a:rPr lang="en-US" dirty="0" smtClean="0"/>
              <a:t>,</a:t>
            </a:r>
            <a:r>
              <a:rPr lang="zh-CN" altLang="en-US" dirty="0" smtClean="0"/>
              <a:t>随着聪聪</a:t>
            </a:r>
            <a:r>
              <a:rPr lang="en-US" dirty="0" smtClean="0"/>
              <a:t>“</a:t>
            </a:r>
            <a:r>
              <a:rPr lang="zh-CN" altLang="en-US" dirty="0" smtClean="0"/>
              <a:t>仙露琼浆</a:t>
            </a:r>
            <a:r>
              <a:rPr lang="en-US" dirty="0" smtClean="0"/>
              <a:t>”</a:t>
            </a:r>
            <a:r>
              <a:rPr lang="zh-CN" altLang="en-US" dirty="0" smtClean="0"/>
              <a:t>的进肚</a:t>
            </a:r>
            <a:r>
              <a:rPr lang="en-US" dirty="0" smtClean="0"/>
              <a:t>,</a:t>
            </a:r>
            <a:r>
              <a:rPr lang="zh-CN" altLang="en-US" dirty="0" smtClean="0"/>
              <a:t>也咽了一口唾液</a:t>
            </a:r>
            <a:r>
              <a:rPr lang="en-US" dirty="0" smtClean="0"/>
              <a:t>,</a:t>
            </a:r>
            <a:r>
              <a:rPr lang="zh-CN" altLang="en-US" dirty="0" smtClean="0"/>
              <a:t>翘起舌尖舔舔上嘴唇</a:t>
            </a:r>
            <a:r>
              <a:rPr lang="en-US" dirty="0" smtClean="0"/>
              <a:t>,</a:t>
            </a:r>
            <a:r>
              <a:rPr lang="zh-CN" altLang="en-US" dirty="0" smtClean="0"/>
              <a:t>也好像在舔着美味雪糕似的。聪聪咬了一口</a:t>
            </a:r>
            <a:r>
              <a:rPr lang="en-US" dirty="0" smtClean="0"/>
              <a:t>,</a:t>
            </a:r>
            <a:r>
              <a:rPr lang="zh-CN" altLang="en-US" dirty="0" smtClean="0"/>
              <a:t>不小心</a:t>
            </a:r>
            <a:r>
              <a:rPr lang="en-US" dirty="0" smtClean="0"/>
              <a:t>,</a:t>
            </a:r>
            <a:r>
              <a:rPr lang="zh-CN" altLang="en-US" dirty="0" smtClean="0"/>
              <a:t>掉在地上一小块</a:t>
            </a:r>
            <a:r>
              <a:rPr lang="en-US" dirty="0" smtClean="0"/>
              <a:t>,</a:t>
            </a:r>
            <a:r>
              <a:rPr lang="zh-CN" altLang="en-US" dirty="0" smtClean="0"/>
              <a:t>盼盼的眼睛</a:t>
            </a:r>
            <a:r>
              <a:rPr lang="en-US" dirty="0" smtClean="0"/>
              <a:t>“</a:t>
            </a:r>
            <a:r>
              <a:rPr lang="zh-CN" altLang="en-US" dirty="0" smtClean="0"/>
              <a:t>唰</a:t>
            </a:r>
            <a:r>
              <a:rPr lang="en-US" dirty="0" smtClean="0"/>
              <a:t>”</a:t>
            </a:r>
            <a:r>
              <a:rPr lang="zh-CN" altLang="en-US" dirty="0" smtClean="0"/>
              <a:t>的一下</a:t>
            </a:r>
            <a:r>
              <a:rPr lang="en-US" dirty="0" smtClean="0"/>
              <a:t>“</a:t>
            </a:r>
            <a:r>
              <a:rPr lang="zh-CN" altLang="en-US" dirty="0" smtClean="0"/>
              <a:t>盯</a:t>
            </a:r>
            <a:r>
              <a:rPr lang="en-US" dirty="0" smtClean="0"/>
              <a:t>”</a:t>
            </a:r>
            <a:r>
              <a:rPr lang="zh-CN" altLang="en-US" dirty="0" smtClean="0"/>
              <a:t>着地上那正在融化</a:t>
            </a:r>
            <a:r>
              <a:rPr lang="zh-CN" altLang="en-US" dirty="0" smtClean="0"/>
              <a:t>的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238084" y="1571612"/>
            <a:ext cx="11525288" cy="5072098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1</a:t>
            </a:r>
            <a:r>
              <a:rPr lang="en-US" dirty="0" smtClean="0"/>
              <a:t>.</a:t>
            </a:r>
            <a:r>
              <a:rPr lang="zh-CN" altLang="en-US" dirty="0" smtClean="0"/>
              <a:t>学习细致地观察生活</a:t>
            </a:r>
            <a:r>
              <a:rPr lang="en-US" dirty="0" smtClean="0"/>
              <a:t>,</a:t>
            </a:r>
            <a:r>
              <a:rPr lang="zh-CN" altLang="en-US" dirty="0" smtClean="0"/>
              <a:t>捕捉反映人物性格特征的典型细节。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学习用细节描写的手法来刻画人物。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23836" y="4357694"/>
            <a:ext cx="10858576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r>
              <a:rPr lang="zh-CN" altLang="en-US" dirty="0" smtClean="0"/>
              <a:t>学习用真实、典型、生动的细节描写刻画人物形象。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930014" cy="857256"/>
          </a:xfrm>
        </p:spPr>
        <p:txBody>
          <a:bodyPr/>
          <a:lstStyle/>
          <a:p>
            <a:r>
              <a:rPr lang="zh-CN" altLang="en-US" dirty="0" smtClean="0"/>
              <a:t>一</a:t>
            </a:r>
            <a:r>
              <a:rPr lang="zh-CN" altLang="en-US" dirty="0" smtClean="0"/>
              <a:t>小块雪糕</a:t>
            </a:r>
            <a:r>
              <a:rPr lang="en-US" dirty="0" smtClean="0"/>
              <a:t>,</a:t>
            </a:r>
            <a:r>
              <a:rPr lang="zh-CN" altLang="en-US" dirty="0" smtClean="0"/>
              <a:t>眼神中蒙上一层惋惜</a:t>
            </a:r>
            <a:r>
              <a:rPr lang="en-US" dirty="0" smtClean="0"/>
              <a:t>,</a:t>
            </a:r>
            <a:r>
              <a:rPr lang="zh-CN" altLang="en-US" dirty="0" smtClean="0"/>
              <a:t>随即又现出惊喜</a:t>
            </a:r>
            <a:r>
              <a:rPr lang="en-US" dirty="0" smtClean="0"/>
              <a:t>,</a:t>
            </a:r>
            <a:r>
              <a:rPr lang="zh-CN" altLang="en-US" dirty="0" smtClean="0"/>
              <a:t>她如获至宝</a:t>
            </a:r>
            <a:r>
              <a:rPr lang="en-US" dirty="0" smtClean="0"/>
              <a:t>,</a:t>
            </a:r>
            <a:r>
              <a:rPr lang="zh-CN" altLang="en-US" dirty="0" smtClean="0"/>
              <a:t>以迅雷不及掩耳之势</a:t>
            </a:r>
            <a:r>
              <a:rPr lang="en-US" dirty="0" smtClean="0"/>
              <a:t>,</a:t>
            </a:r>
            <a:r>
              <a:rPr lang="zh-CN" altLang="en-US" dirty="0" smtClean="0"/>
              <a:t>直奔聪聪面前</a:t>
            </a:r>
            <a:r>
              <a:rPr lang="en-US" dirty="0" smtClean="0"/>
              <a:t>,</a:t>
            </a:r>
            <a:r>
              <a:rPr lang="zh-CN" altLang="en-US" dirty="0" smtClean="0"/>
              <a:t>蹲下</a:t>
            </a:r>
            <a:r>
              <a:rPr lang="en-US" dirty="0" smtClean="0"/>
              <a:t>,</a:t>
            </a:r>
            <a:r>
              <a:rPr lang="zh-CN" altLang="en-US" dirty="0" smtClean="0"/>
              <a:t>伸出小手</a:t>
            </a:r>
            <a:r>
              <a:rPr lang="en-US" dirty="0" smtClean="0"/>
              <a:t>,</a:t>
            </a:r>
            <a:r>
              <a:rPr lang="zh-CN" altLang="en-US" dirty="0" smtClean="0"/>
              <a:t>将几乎已捡不起来的那小块雪糕抓起</a:t>
            </a:r>
            <a:r>
              <a:rPr lang="en-US" dirty="0" smtClean="0"/>
              <a:t>,</a:t>
            </a:r>
            <a:r>
              <a:rPr lang="zh-CN" altLang="en-US" dirty="0" smtClean="0"/>
              <a:t>送到嘴里</a:t>
            </a:r>
            <a:r>
              <a:rPr lang="en-US" dirty="0" smtClean="0"/>
              <a:t>,</a:t>
            </a:r>
            <a:r>
              <a:rPr lang="zh-CN" altLang="en-US" dirty="0" smtClean="0"/>
              <a:t>舔了舔手指</a:t>
            </a:r>
            <a:r>
              <a:rPr lang="en-US" dirty="0" smtClean="0"/>
              <a:t>,</a:t>
            </a:r>
            <a:r>
              <a:rPr lang="zh-CN" altLang="en-US" dirty="0" smtClean="0"/>
              <a:t>咽了一下。当她抬头看到我在注视她时</a:t>
            </a:r>
            <a:r>
              <a:rPr lang="en-US" dirty="0" smtClean="0"/>
              <a:t>,</a:t>
            </a:r>
            <a:r>
              <a:rPr lang="zh-CN" altLang="en-US" dirty="0" smtClean="0"/>
              <a:t>眼神中有一丝羞怯</a:t>
            </a:r>
            <a:r>
              <a:rPr lang="en-US" dirty="0" smtClean="0"/>
              <a:t>,</a:t>
            </a:r>
            <a:r>
              <a:rPr lang="zh-CN" altLang="en-US" dirty="0" smtClean="0"/>
              <a:t>躲闪着我的目光</a:t>
            </a:r>
            <a:r>
              <a:rPr lang="en-US" dirty="0" smtClean="0"/>
              <a:t>,</a:t>
            </a:r>
            <a:r>
              <a:rPr lang="zh-CN" altLang="en-US" dirty="0" smtClean="0"/>
              <a:t>显出不自在的神情。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●备选问题</a:t>
            </a:r>
          </a:p>
          <a:p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选取一张你觉得有趣的照片</a:t>
            </a:r>
            <a:r>
              <a:rPr lang="en-US" dirty="0" smtClean="0"/>
              <a:t>,</a:t>
            </a:r>
            <a:r>
              <a:rPr lang="zh-CN" altLang="en-US" dirty="0" smtClean="0"/>
              <a:t>对拍照时的细节进行生动具体的描写。</a:t>
            </a:r>
            <a:r>
              <a:rPr lang="en-US" dirty="0" smtClean="0"/>
              <a:t>(200</a:t>
            </a:r>
            <a:r>
              <a:rPr lang="zh-CN" altLang="en-US" dirty="0" smtClean="0"/>
              <a:t>字左右</a:t>
            </a:r>
            <a:r>
              <a:rPr lang="en-US" dirty="0" smtClean="0"/>
              <a:t>)</a:t>
            </a:r>
            <a:endParaRPr lang="zh-CN" altLang="en-US" dirty="0"/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809720" y="3143248"/>
            <a:ext cx="1857388" cy="78581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略。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930014" cy="1857388"/>
          </a:xfrm>
        </p:spPr>
        <p:txBody>
          <a:bodyPr/>
          <a:lstStyle/>
          <a:p>
            <a:pPr algn="ctr">
              <a:lnSpc>
                <a:spcPct val="130000"/>
              </a:lnSpc>
            </a:pPr>
            <a:r>
              <a:rPr lang="zh-CN" altLang="en-US" dirty="0" smtClean="0"/>
              <a:t>怎样进行细节描写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细节描写是指抓住生活中细微而又具体的典型情节</a:t>
            </a:r>
            <a:r>
              <a:rPr lang="en-US" dirty="0" smtClean="0"/>
              <a:t>,</a:t>
            </a:r>
            <a:r>
              <a:rPr lang="zh-CN" altLang="en-US" dirty="0" smtClean="0"/>
              <a:t>加以生动细致的描绘。细节描写具体渗透在对人物、景物或场面的描写之中。正确运用细节描写</a:t>
            </a:r>
            <a:r>
              <a:rPr lang="en-US" dirty="0" smtClean="0"/>
              <a:t>,</a:t>
            </a:r>
            <a:r>
              <a:rPr lang="zh-CN" altLang="en-US" dirty="0" smtClean="0"/>
              <a:t>对表现人物、记叙事件、再现环境有着极其重要的作用。写好细节描写应注意下面几点</a:t>
            </a:r>
            <a:r>
              <a:rPr lang="en-US" dirty="0" smtClean="0"/>
              <a:t>: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1.</a:t>
            </a:r>
            <a:r>
              <a:rPr lang="zh-CN" altLang="en-US" dirty="0" smtClean="0"/>
              <a:t>选用典型细节。细节描写要能抓住典型细节</a:t>
            </a:r>
            <a:r>
              <a:rPr lang="en-US" dirty="0" smtClean="0"/>
              <a:t>,</a:t>
            </a:r>
            <a:r>
              <a:rPr lang="zh-CN" altLang="en-US" dirty="0" smtClean="0"/>
              <a:t>这样才更具有广泛性</a:t>
            </a:r>
            <a:r>
              <a:rPr lang="en-US" dirty="0" smtClean="0"/>
              <a:t>,</a:t>
            </a:r>
            <a:r>
              <a:rPr lang="zh-CN" altLang="en-US" dirty="0" smtClean="0"/>
              <a:t>有利于突出文章中心</a:t>
            </a:r>
            <a:r>
              <a:rPr lang="en-US" dirty="0" smtClean="0"/>
              <a:t>,</a:t>
            </a:r>
            <a:r>
              <a:rPr lang="zh-CN" altLang="en-US" dirty="0" smtClean="0"/>
              <a:t>从而给人留下更为深刻的印象。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2.</a:t>
            </a:r>
            <a:r>
              <a:rPr lang="zh-CN" altLang="en-US" dirty="0" smtClean="0"/>
              <a:t>细致观察事物。要使描写生动形象</a:t>
            </a:r>
            <a:r>
              <a:rPr lang="en-US" dirty="0" smtClean="0"/>
              <a:t>,</a:t>
            </a:r>
            <a:r>
              <a:rPr lang="zh-CN" altLang="en-US" dirty="0" smtClean="0"/>
              <a:t>就要在观察事物的过程中</a:t>
            </a:r>
            <a:r>
              <a:rPr lang="en-US" dirty="0" smtClean="0"/>
              <a:t>,</a:t>
            </a:r>
            <a:r>
              <a:rPr lang="zh-CN" altLang="en-US" dirty="0" smtClean="0"/>
              <a:t>调动自己的各种感官</a:t>
            </a:r>
            <a:r>
              <a:rPr lang="en-US" dirty="0" smtClean="0"/>
              <a:t>,</a:t>
            </a:r>
            <a:r>
              <a:rPr lang="zh-CN" altLang="en-US" dirty="0" smtClean="0"/>
              <a:t>对事物做非常细致的观察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930014" cy="1857388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精心锤炼语言。在细节描写中</a:t>
            </a:r>
            <a:r>
              <a:rPr lang="en-US" dirty="0" smtClean="0"/>
              <a:t>,</a:t>
            </a:r>
            <a:r>
              <a:rPr lang="zh-CN" altLang="en-US" dirty="0" smtClean="0"/>
              <a:t>我们要选择恰当的词语</a:t>
            </a:r>
            <a:r>
              <a:rPr lang="en-US" dirty="0" smtClean="0"/>
              <a:t>,</a:t>
            </a:r>
            <a:r>
              <a:rPr lang="zh-CN" altLang="en-US" dirty="0" smtClean="0"/>
              <a:t>以期以少胜多</a:t>
            </a:r>
            <a:r>
              <a:rPr lang="en-US" dirty="0" smtClean="0"/>
              <a:t>,</a:t>
            </a:r>
            <a:r>
              <a:rPr lang="zh-CN" altLang="en-US" dirty="0" smtClean="0"/>
              <a:t>乃至一字传神。</a:t>
            </a:r>
          </a:p>
          <a:p>
            <a:r>
              <a:rPr lang="en-US" dirty="0" smtClean="0"/>
              <a:t>4.</a:t>
            </a:r>
            <a:r>
              <a:rPr lang="zh-CN" altLang="en-US" dirty="0" smtClean="0"/>
              <a:t>巧妙运用修辞。运用比喻、拟人、夸张等修辞手法</a:t>
            </a:r>
            <a:r>
              <a:rPr lang="en-US" dirty="0" smtClean="0"/>
              <a:t>,</a:t>
            </a:r>
            <a:r>
              <a:rPr lang="zh-CN" altLang="en-US" dirty="0" smtClean="0"/>
              <a:t>可以增强语言的生动性</a:t>
            </a:r>
            <a:r>
              <a:rPr lang="en-US" dirty="0" smtClean="0"/>
              <a:t>,</a:t>
            </a:r>
            <a:r>
              <a:rPr lang="zh-CN" altLang="en-US" dirty="0" smtClean="0"/>
              <a:t>化抽象为具体</a:t>
            </a:r>
            <a:r>
              <a:rPr lang="en-US" dirty="0" smtClean="0"/>
              <a:t>,</a:t>
            </a:r>
            <a:r>
              <a:rPr lang="zh-CN" altLang="en-US" dirty="0" smtClean="0"/>
              <a:t>使无形变为有形。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001452" cy="4357718"/>
          </a:xfrm>
        </p:spPr>
        <p:txBody>
          <a:bodyPr/>
          <a:lstStyle/>
          <a:p>
            <a:r>
              <a:rPr lang="zh-CN" altLang="en-US" dirty="0" smtClean="0"/>
              <a:t>有时一句话、一个动作、一个念想都会给人留下深刻的印象</a:t>
            </a:r>
            <a:r>
              <a:rPr lang="en-US" dirty="0" smtClean="0"/>
              <a:t>……</a:t>
            </a:r>
            <a:r>
              <a:rPr lang="zh-CN" altLang="en-US" dirty="0" smtClean="0"/>
              <a:t>这样的细节像沙砾一样微不足道</a:t>
            </a:r>
            <a:r>
              <a:rPr lang="en-US" dirty="0" smtClean="0"/>
              <a:t>,</a:t>
            </a:r>
            <a:r>
              <a:rPr lang="zh-CN" altLang="en-US" dirty="0" smtClean="0"/>
              <a:t>但却不可轻视。巴尔扎克说</a:t>
            </a:r>
            <a:r>
              <a:rPr lang="en-US" dirty="0" smtClean="0"/>
              <a:t>:“</a:t>
            </a:r>
            <a:r>
              <a:rPr lang="zh-CN" altLang="en-US" dirty="0" smtClean="0"/>
              <a:t>唯有细节才组成作品的价值。</a:t>
            </a:r>
            <a:r>
              <a:rPr lang="en-US" dirty="0" smtClean="0"/>
              <a:t>”</a:t>
            </a:r>
            <a:r>
              <a:rPr lang="zh-CN" altLang="en-US" dirty="0" smtClean="0"/>
              <a:t>真实的细节描写是塑造人物形象以达到典型化的重要手段。那么</a:t>
            </a:r>
            <a:r>
              <a:rPr lang="en-US" dirty="0" smtClean="0"/>
              <a:t>,</a:t>
            </a:r>
            <a:r>
              <a:rPr lang="zh-CN" altLang="en-US" dirty="0" smtClean="0"/>
              <a:t>怎样才能让文章细节</a:t>
            </a:r>
            <a:r>
              <a:rPr lang="en-US" dirty="0" smtClean="0"/>
              <a:t>“</a:t>
            </a:r>
            <a:r>
              <a:rPr lang="zh-CN" altLang="en-US" dirty="0" smtClean="0"/>
              <a:t>亮</a:t>
            </a:r>
            <a:r>
              <a:rPr lang="en-US" dirty="0" smtClean="0"/>
              <a:t>”</a:t>
            </a:r>
            <a:r>
              <a:rPr lang="zh-CN" altLang="en-US" dirty="0" smtClean="0"/>
              <a:t>起来呢</a:t>
            </a:r>
            <a:r>
              <a:rPr lang="en-US" dirty="0" smtClean="0"/>
              <a:t>?</a:t>
            </a:r>
            <a:r>
              <a:rPr lang="zh-CN" altLang="en-US" dirty="0" smtClean="0"/>
              <a:t>今天我们一起来学习</a:t>
            </a:r>
            <a:r>
              <a:rPr lang="en-US" dirty="0" smtClean="0"/>
              <a:t>“</a:t>
            </a:r>
            <a:r>
              <a:rPr lang="zh-CN" altLang="en-US" dirty="0" smtClean="0"/>
              <a:t>抓住细节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501386" cy="1857388"/>
          </a:xfrm>
        </p:spPr>
        <p:txBody>
          <a:bodyPr/>
          <a:lstStyle/>
          <a:p>
            <a:r>
              <a:rPr lang="zh-CN" altLang="en-US" dirty="0" smtClean="0"/>
              <a:t>温故知新</a:t>
            </a:r>
            <a:r>
              <a:rPr lang="en-US" dirty="0" smtClean="0"/>
              <a:t>:</a:t>
            </a:r>
            <a:r>
              <a:rPr lang="zh-CN" altLang="en-US" dirty="0" smtClean="0"/>
              <a:t>写出你读过的作品中印象深刻的细节描写的句子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最讨厌的是常喜欢切切察察</a:t>
            </a:r>
            <a:r>
              <a:rPr lang="en-US" dirty="0" smtClean="0"/>
              <a:t>,</a:t>
            </a:r>
            <a:r>
              <a:rPr lang="zh-CN" altLang="en-US" dirty="0" smtClean="0"/>
              <a:t>向人们低声絮说些什么事</a:t>
            </a:r>
            <a:r>
              <a:rPr lang="en-US" dirty="0" smtClean="0"/>
              <a:t>,</a:t>
            </a:r>
            <a:r>
              <a:rPr lang="zh-CN" altLang="en-US" dirty="0" smtClean="0"/>
              <a:t>还竖起第二个手指</a:t>
            </a:r>
            <a:r>
              <a:rPr lang="en-US" dirty="0" smtClean="0"/>
              <a:t>,</a:t>
            </a:r>
            <a:r>
              <a:rPr lang="zh-CN" altLang="en-US" dirty="0" smtClean="0"/>
              <a:t>在空中上下摇动</a:t>
            </a:r>
            <a:r>
              <a:rPr lang="en-US" dirty="0" smtClean="0"/>
              <a:t>,</a:t>
            </a:r>
            <a:r>
              <a:rPr lang="zh-CN" altLang="en-US" dirty="0" smtClean="0"/>
              <a:t>或者点着对手或自己的鼻尖</a:t>
            </a:r>
            <a:r>
              <a:rPr lang="en-US" dirty="0" smtClean="0"/>
              <a:t>……</a:t>
            </a:r>
            <a:r>
              <a:rPr lang="zh-CN" altLang="en-US" dirty="0" smtClean="0"/>
              <a:t>一到夏天</a:t>
            </a:r>
            <a:r>
              <a:rPr lang="en-US" dirty="0" smtClean="0"/>
              <a:t>,</a:t>
            </a:r>
            <a:r>
              <a:rPr lang="zh-CN" altLang="en-US" dirty="0" smtClean="0"/>
              <a:t>睡觉时她又伸开两脚两手</a:t>
            </a:r>
            <a:r>
              <a:rPr lang="en-US" dirty="0" smtClean="0"/>
              <a:t>,</a:t>
            </a:r>
            <a:r>
              <a:rPr lang="zh-CN" altLang="en-US" dirty="0" smtClean="0"/>
              <a:t>在床中间摆成一个</a:t>
            </a:r>
            <a:r>
              <a:rPr lang="en-US" dirty="0" smtClean="0"/>
              <a:t>“</a:t>
            </a:r>
            <a:r>
              <a:rPr lang="zh-CN" altLang="en-US" dirty="0" smtClean="0"/>
              <a:t>大</a:t>
            </a:r>
            <a:r>
              <a:rPr lang="en-US" dirty="0" smtClean="0"/>
              <a:t>”</a:t>
            </a:r>
            <a:r>
              <a:rPr lang="zh-CN" altLang="en-US" dirty="0" smtClean="0"/>
              <a:t>字</a:t>
            </a:r>
            <a:r>
              <a:rPr lang="en-US" dirty="0" smtClean="0"/>
              <a:t>,</a:t>
            </a:r>
            <a:r>
              <a:rPr lang="zh-CN" altLang="en-US" dirty="0" smtClean="0"/>
              <a:t>挤得我没有余地翻身</a:t>
            </a:r>
            <a:r>
              <a:rPr lang="en-US" dirty="0" smtClean="0"/>
              <a:t>,</a:t>
            </a:r>
            <a:r>
              <a:rPr lang="zh-CN" altLang="en-US" dirty="0" smtClean="0"/>
              <a:t>久睡在一角的席子上</a:t>
            </a:r>
            <a:r>
              <a:rPr lang="en-US" dirty="0" smtClean="0"/>
              <a:t>,</a:t>
            </a:r>
            <a:r>
              <a:rPr lang="zh-CN" altLang="en-US" dirty="0" smtClean="0"/>
              <a:t>又已经烤得那么热。推她呢</a:t>
            </a:r>
            <a:r>
              <a:rPr lang="en-US" dirty="0" smtClean="0"/>
              <a:t>,</a:t>
            </a:r>
            <a:r>
              <a:rPr lang="zh-CN" altLang="en-US" dirty="0" smtClean="0"/>
              <a:t>不动</a:t>
            </a:r>
            <a:r>
              <a:rPr lang="en-US" dirty="0" smtClean="0"/>
              <a:t>;</a:t>
            </a:r>
            <a:r>
              <a:rPr lang="zh-CN" altLang="en-US" dirty="0" smtClean="0"/>
              <a:t>叫她呢</a:t>
            </a:r>
            <a:r>
              <a:rPr lang="en-US" dirty="0" smtClean="0"/>
              <a:t>,</a:t>
            </a:r>
            <a:r>
              <a:rPr lang="zh-CN" altLang="en-US" dirty="0" smtClean="0"/>
              <a:t>也不闻。</a:t>
            </a:r>
          </a:p>
          <a:p>
            <a:pPr algn="r"/>
            <a:r>
              <a:rPr lang="en-US" dirty="0" smtClean="0"/>
              <a:t>(</a:t>
            </a:r>
            <a:r>
              <a:rPr lang="zh-CN" altLang="en-US" dirty="0" smtClean="0"/>
              <a:t>鲁迅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阿长与</a:t>
            </a:r>
            <a:r>
              <a:rPr lang="en-US" dirty="0" smtClean="0"/>
              <a:t>&lt;</a:t>
            </a:r>
            <a:r>
              <a:rPr lang="zh-CN" altLang="en-US" dirty="0" smtClean="0"/>
              <a:t>山海经</a:t>
            </a:r>
            <a:r>
              <a:rPr lang="en-US" dirty="0" smtClean="0"/>
              <a:t>&gt;</a:t>
            </a:r>
            <a:r>
              <a:rPr lang="en-US" altLang="zh-CN" dirty="0" smtClean="0"/>
              <a:t>》</a:t>
            </a:r>
            <a:r>
              <a:rPr lang="en-US" dirty="0" smtClean="0"/>
              <a:t>)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501386" cy="1857388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示例一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r>
              <a:rPr lang="zh-CN" altLang="en-US" b="1" dirty="0" smtClean="0">
                <a:solidFill>
                  <a:srgbClr val="FF0000"/>
                </a:solidFill>
              </a:rPr>
              <a:t>梦里也记得元旦的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第二天醒得特别早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一醒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就要坐起来。她却立刻伸出臂膊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一把将我按住。我惊异地看她时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只见她惶急地看着我。</a:t>
            </a:r>
          </a:p>
          <a:p>
            <a:r>
              <a:rPr lang="zh-CN" altLang="en-US" b="1" dirty="0" smtClean="0">
                <a:solidFill>
                  <a:srgbClr val="FF0000"/>
                </a:solidFill>
              </a:rPr>
              <a:t>她又有所要求似的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摇着我的肩。我忽而记得了</a:t>
            </a:r>
            <a:r>
              <a:rPr lang="en-US" b="1" dirty="0" smtClean="0">
                <a:solidFill>
                  <a:srgbClr val="FF0000"/>
                </a:solidFill>
              </a:rPr>
              <a:t>——</a:t>
            </a:r>
            <a:endParaRPr lang="zh-CN" alt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“</a:t>
            </a:r>
            <a:r>
              <a:rPr lang="zh-CN" altLang="en-US" b="1" dirty="0" smtClean="0">
                <a:solidFill>
                  <a:srgbClr val="FF0000"/>
                </a:solidFill>
              </a:rPr>
              <a:t>阿妈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恭喜</a:t>
            </a:r>
            <a:r>
              <a:rPr lang="en-US" b="1" dirty="0" smtClean="0">
                <a:solidFill>
                  <a:srgbClr val="FF0000"/>
                </a:solidFill>
              </a:rPr>
              <a:t>……</a:t>
            </a:r>
            <a:r>
              <a:rPr lang="zh-CN" altLang="en-US" b="1" dirty="0" smtClean="0">
                <a:solidFill>
                  <a:srgbClr val="FF0000"/>
                </a:solidFill>
              </a:rPr>
              <a:t>。</a:t>
            </a:r>
            <a:r>
              <a:rPr lang="en-US" b="1" dirty="0" smtClean="0">
                <a:solidFill>
                  <a:srgbClr val="FF0000"/>
                </a:solidFill>
              </a:rPr>
              <a:t>”</a:t>
            </a:r>
            <a:endParaRPr lang="zh-CN" alt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“</a:t>
            </a:r>
            <a:r>
              <a:rPr lang="zh-CN" altLang="en-US" b="1" dirty="0" smtClean="0">
                <a:solidFill>
                  <a:srgbClr val="FF0000"/>
                </a:solidFill>
              </a:rPr>
              <a:t>恭喜恭喜</a:t>
            </a:r>
            <a:r>
              <a:rPr lang="en-US" b="1" dirty="0" smtClean="0">
                <a:solidFill>
                  <a:srgbClr val="FF0000"/>
                </a:solidFill>
              </a:rPr>
              <a:t>!</a:t>
            </a:r>
            <a:r>
              <a:rPr lang="zh-CN" altLang="en-US" b="1" dirty="0" smtClean="0">
                <a:solidFill>
                  <a:srgbClr val="FF0000"/>
                </a:solidFill>
              </a:rPr>
              <a:t>大家恭喜</a:t>
            </a:r>
            <a:r>
              <a:rPr lang="en-US" b="1" dirty="0" smtClean="0">
                <a:solidFill>
                  <a:srgbClr val="FF0000"/>
                </a:solidFill>
              </a:rPr>
              <a:t>!</a:t>
            </a:r>
            <a:r>
              <a:rPr lang="zh-CN" altLang="en-US" b="1" dirty="0" smtClean="0">
                <a:solidFill>
                  <a:srgbClr val="FF0000"/>
                </a:solidFill>
              </a:rPr>
              <a:t>真聪明</a:t>
            </a:r>
            <a:r>
              <a:rPr lang="en-US" b="1" dirty="0" smtClean="0">
                <a:solidFill>
                  <a:srgbClr val="FF0000"/>
                </a:solidFill>
              </a:rPr>
              <a:t>!</a:t>
            </a:r>
            <a:r>
              <a:rPr lang="zh-CN" altLang="en-US" b="1" dirty="0" smtClean="0">
                <a:solidFill>
                  <a:srgbClr val="FF0000"/>
                </a:solidFill>
              </a:rPr>
              <a:t>恭喜恭喜</a:t>
            </a:r>
            <a:r>
              <a:rPr lang="en-US" b="1" dirty="0" smtClean="0">
                <a:solidFill>
                  <a:srgbClr val="FF0000"/>
                </a:solidFill>
              </a:rPr>
              <a:t>!”</a:t>
            </a:r>
            <a:r>
              <a:rPr lang="zh-CN" altLang="en-US" b="1" dirty="0" smtClean="0">
                <a:solidFill>
                  <a:srgbClr val="FF0000"/>
                </a:solidFill>
              </a:rPr>
              <a:t>她于是十分欢喜似的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笑将起来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同时将一点冰冷的东西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塞在我的嘴里。</a:t>
            </a:r>
          </a:p>
          <a:p>
            <a:pPr algn="r"/>
            <a:r>
              <a:rPr lang="en-US" b="1" dirty="0" smtClean="0">
                <a:solidFill>
                  <a:srgbClr val="FF0000"/>
                </a:solidFill>
              </a:rPr>
              <a:t>(</a:t>
            </a:r>
            <a:r>
              <a:rPr lang="zh-CN" altLang="en-US" b="1" dirty="0" smtClean="0">
                <a:solidFill>
                  <a:srgbClr val="FF0000"/>
                </a:solidFill>
              </a:rPr>
              <a:t>鲁迅</a:t>
            </a:r>
            <a:r>
              <a:rPr lang="en-US" altLang="zh-CN" b="1" dirty="0" smtClean="0">
                <a:solidFill>
                  <a:srgbClr val="FF0000"/>
                </a:solidFill>
              </a:rPr>
              <a:t>《</a:t>
            </a:r>
            <a:r>
              <a:rPr lang="zh-CN" altLang="en-US" b="1" dirty="0" smtClean="0">
                <a:solidFill>
                  <a:srgbClr val="FF0000"/>
                </a:solidFill>
              </a:rPr>
              <a:t>阿长与</a:t>
            </a:r>
            <a:r>
              <a:rPr lang="en-US" b="1" dirty="0" smtClean="0">
                <a:solidFill>
                  <a:srgbClr val="FF0000"/>
                </a:solidFill>
              </a:rPr>
              <a:t>&lt;</a:t>
            </a:r>
            <a:r>
              <a:rPr lang="zh-CN" altLang="en-US" b="1" dirty="0" smtClean="0">
                <a:solidFill>
                  <a:srgbClr val="FF0000"/>
                </a:solidFill>
              </a:rPr>
              <a:t>山海经</a:t>
            </a:r>
            <a:r>
              <a:rPr lang="en-US" b="1" dirty="0" smtClean="0">
                <a:solidFill>
                  <a:srgbClr val="FF0000"/>
                </a:solidFill>
              </a:rPr>
              <a:t>&gt;</a:t>
            </a:r>
            <a:r>
              <a:rPr lang="en-US" altLang="zh-CN" b="1" dirty="0" smtClean="0">
                <a:solidFill>
                  <a:srgbClr val="FF0000"/>
                </a:solidFill>
              </a:rPr>
              <a:t>》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501386" cy="1857388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示例二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r>
              <a:rPr lang="zh-CN" altLang="en-US" b="1" dirty="0" smtClean="0">
                <a:solidFill>
                  <a:srgbClr val="FF0000"/>
                </a:solidFill>
              </a:rPr>
              <a:t>有一天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我在家听到打门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开门看见老王直僵僵地镶嵌在门框里。往常他坐在蹬三轮的座上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或抱着冰伛着身子进我家来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不显得那么高。也许他平时不那么瘦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也不那么直僵僵的。他面色死灰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两只眼上都结着一层翳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分不清哪一只瞎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哪一只不瞎。说得可笑些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他简直像棺材里倒出来的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就像我想象里的僵尸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骷髅上绷着一层枯黄的干皮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打上一棍就会散成一堆白骨。</a:t>
            </a:r>
          </a:p>
          <a:p>
            <a:pPr algn="r"/>
            <a:r>
              <a:rPr lang="en-US" b="1" dirty="0" smtClean="0">
                <a:solidFill>
                  <a:srgbClr val="FF0000"/>
                </a:solidFill>
              </a:rPr>
              <a:t>(</a:t>
            </a:r>
            <a:r>
              <a:rPr lang="zh-CN" altLang="en-US" b="1" dirty="0" smtClean="0">
                <a:solidFill>
                  <a:srgbClr val="FF0000"/>
                </a:solidFill>
              </a:rPr>
              <a:t>杨绛</a:t>
            </a:r>
            <a:r>
              <a:rPr lang="en-US" altLang="zh-CN" b="1" dirty="0" smtClean="0">
                <a:solidFill>
                  <a:srgbClr val="FF0000"/>
                </a:solidFill>
              </a:rPr>
              <a:t>《</a:t>
            </a:r>
            <a:r>
              <a:rPr lang="zh-CN" altLang="en-US" b="1" dirty="0" smtClean="0">
                <a:solidFill>
                  <a:srgbClr val="FF0000"/>
                </a:solidFill>
              </a:rPr>
              <a:t>老王</a:t>
            </a:r>
            <a:r>
              <a:rPr lang="en-US" altLang="zh-CN" b="1" dirty="0" smtClean="0">
                <a:solidFill>
                  <a:srgbClr val="FF0000"/>
                </a:solidFill>
              </a:rPr>
              <a:t>》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501386" cy="1857388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示例三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r>
              <a:rPr lang="zh-CN" altLang="en-US" b="1" dirty="0" smtClean="0">
                <a:solidFill>
                  <a:srgbClr val="FF0000"/>
                </a:solidFill>
              </a:rPr>
              <a:t>那时已经是深秋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露水很大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雾也很大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父亲浮在雾里。父亲头发上像是飘了一层细雨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每一根细发都艰难地挑着一颗乃至数颗小水珠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随着父亲踏黄泥的节奏一起一伏。晃破了便滚到额头上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额头上一会儿就滚满了黄豆大的露珠。</a:t>
            </a:r>
          </a:p>
          <a:p>
            <a:r>
              <a:rPr lang="zh-CN" altLang="en-US" b="1" dirty="0" smtClean="0">
                <a:solidFill>
                  <a:srgbClr val="FF0000"/>
                </a:solidFill>
              </a:rPr>
              <a:t>等泥水匠和两个助工来的时候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父亲已经把满满一凼黄泥踏好。那黄泥加了石灰水和豆浆水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颜色似玉米面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红中透着白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上面冒着几个水泡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被早晨的阳光照着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亮亮的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红得很耀眼。</a:t>
            </a:r>
          </a:p>
          <a:p>
            <a:pPr algn="r"/>
            <a:r>
              <a:rPr lang="en-US" b="1" dirty="0" smtClean="0">
                <a:solidFill>
                  <a:srgbClr val="FF0000"/>
                </a:solidFill>
              </a:rPr>
              <a:t>(</a:t>
            </a:r>
            <a:r>
              <a:rPr lang="zh-CN" altLang="en-US" b="1" dirty="0" smtClean="0">
                <a:solidFill>
                  <a:srgbClr val="FF0000"/>
                </a:solidFill>
              </a:rPr>
              <a:t>李森祥</a:t>
            </a:r>
            <a:r>
              <a:rPr lang="en-US" altLang="zh-CN" b="1" dirty="0" smtClean="0">
                <a:solidFill>
                  <a:srgbClr val="FF0000"/>
                </a:solidFill>
              </a:rPr>
              <a:t>《</a:t>
            </a:r>
            <a:r>
              <a:rPr lang="zh-CN" altLang="en-US" b="1" dirty="0" smtClean="0">
                <a:solidFill>
                  <a:srgbClr val="FF0000"/>
                </a:solidFill>
              </a:rPr>
              <a:t>台阶</a:t>
            </a:r>
            <a:r>
              <a:rPr lang="en-US" altLang="zh-CN" b="1" dirty="0" smtClean="0">
                <a:solidFill>
                  <a:srgbClr val="FF0000"/>
                </a:solidFill>
              </a:rPr>
              <a:t>》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2618</TotalTime>
  <Words>2315</Words>
  <Application>Microsoft Office PowerPoint</Application>
  <PresentationFormat>自定义</PresentationFormat>
  <Paragraphs>67</Paragraphs>
  <Slides>23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612</cp:revision>
  <dcterms:created xsi:type="dcterms:W3CDTF">2017-02-11T06:33:00Z</dcterms:created>
  <dcterms:modified xsi:type="dcterms:W3CDTF">2019-12-13T06:50:03Z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