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7"/>
  </p:notesMasterIdLst>
  <p:handoutMasterIdLst>
    <p:handoutMasterId r:id="rId28"/>
  </p:handoutMasterIdLst>
  <p:sldIdLst>
    <p:sldId id="371" r:id="rId3"/>
    <p:sldId id="429" r:id="rId4"/>
    <p:sldId id="444" r:id="rId5"/>
    <p:sldId id="428" r:id="rId6"/>
    <p:sldId id="445" r:id="rId7"/>
    <p:sldId id="443" r:id="rId8"/>
    <p:sldId id="455" r:id="rId9"/>
    <p:sldId id="477" r:id="rId10"/>
    <p:sldId id="397" r:id="rId11"/>
    <p:sldId id="457" r:id="rId12"/>
    <p:sldId id="458" r:id="rId13"/>
    <p:sldId id="459" r:id="rId14"/>
    <p:sldId id="478" r:id="rId15"/>
    <p:sldId id="460" r:id="rId16"/>
    <p:sldId id="461" r:id="rId17"/>
    <p:sldId id="462" r:id="rId18"/>
    <p:sldId id="464" r:id="rId19"/>
    <p:sldId id="465" r:id="rId20"/>
    <p:sldId id="466" r:id="rId21"/>
    <p:sldId id="469" r:id="rId22"/>
    <p:sldId id="470" r:id="rId23"/>
    <p:sldId id="453" r:id="rId24"/>
    <p:sldId id="476" r:id="rId25"/>
    <p:sldId id="39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01" autoAdjust="0"/>
    <p:restoredTop sz="94660"/>
  </p:normalViewPr>
  <p:slideViewPr>
    <p:cSldViewPr>
      <p:cViewPr>
        <p:scale>
          <a:sx n="40" d="100"/>
          <a:sy n="40" d="100"/>
        </p:scale>
        <p:origin x="-288" y="-4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5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839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5.</a:t>
            </a:r>
            <a:r>
              <a:rPr lang="zh-CN" altLang="en-US" sz="3600" dirty="0" smtClean="0"/>
              <a:t>黄　河　颂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6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357298"/>
            <a:ext cx="10215634" cy="18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215766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颂</a:t>
            </a:r>
            <a:r>
              <a:rPr lang="en-US" dirty="0" smtClean="0"/>
              <a:t>”</a:t>
            </a:r>
            <a:r>
              <a:rPr lang="zh-CN" altLang="en-US" dirty="0" smtClean="0"/>
              <a:t>是关键。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美读课文</a:t>
            </a:r>
            <a:r>
              <a:rPr lang="en-US" dirty="0" smtClean="0"/>
              <a:t>,</a:t>
            </a:r>
            <a:r>
              <a:rPr lang="zh-CN" altLang="en-US" dirty="0" smtClean="0"/>
              <a:t>欣赏体会。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诗人</a:t>
            </a:r>
            <a:r>
              <a:rPr lang="en-US" dirty="0" smtClean="0"/>
              <a:t>“</a:t>
            </a:r>
            <a:r>
              <a:rPr lang="zh-CN" altLang="en-US" dirty="0" smtClean="0"/>
              <a:t>望</a:t>
            </a:r>
            <a:r>
              <a:rPr lang="en-US" dirty="0" smtClean="0"/>
              <a:t>”</a:t>
            </a:r>
            <a:r>
              <a:rPr lang="zh-CN" altLang="en-US" dirty="0" smtClean="0"/>
              <a:t>到了黄河的什么景象</a:t>
            </a:r>
            <a:r>
              <a:rPr lang="en-US" dirty="0" smtClean="0"/>
              <a:t>?</a:t>
            </a:r>
            <a:r>
              <a:rPr lang="zh-CN" altLang="en-US" dirty="0" smtClean="0"/>
              <a:t>分别是从哪些角度去观察、描写的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景象</a:t>
            </a:r>
            <a:r>
              <a:rPr lang="en-US" dirty="0" smtClean="0"/>
              <a:t>:</a:t>
            </a:r>
            <a:r>
              <a:rPr lang="zh-CN" altLang="en-US" dirty="0" smtClean="0"/>
              <a:t>惊涛澎湃</a:t>
            </a:r>
            <a:r>
              <a:rPr lang="en-US" dirty="0" smtClean="0"/>
              <a:t>,</a:t>
            </a:r>
            <a:r>
              <a:rPr lang="zh-CN" altLang="en-US" dirty="0" smtClean="0"/>
              <a:t>掀起万丈狂澜</a:t>
            </a:r>
            <a:r>
              <a:rPr lang="en-US" dirty="0" smtClean="0"/>
              <a:t>;</a:t>
            </a:r>
            <a:r>
              <a:rPr lang="zh-CN" altLang="en-US" dirty="0" smtClean="0"/>
              <a:t>浊流宛转</a:t>
            </a:r>
            <a:r>
              <a:rPr lang="en-US" dirty="0" smtClean="0"/>
              <a:t>,</a:t>
            </a:r>
            <a:r>
              <a:rPr lang="zh-CN" altLang="en-US" dirty="0" smtClean="0"/>
              <a:t>结成九曲连环</a:t>
            </a:r>
            <a:r>
              <a:rPr lang="en-US" dirty="0" smtClean="0"/>
              <a:t>;</a:t>
            </a:r>
            <a:r>
              <a:rPr lang="zh-CN" altLang="en-US" dirty="0" smtClean="0"/>
              <a:t>从昆仑山下</a:t>
            </a:r>
            <a:r>
              <a:rPr lang="en-US" dirty="0" smtClean="0"/>
              <a:t>/</a:t>
            </a:r>
            <a:r>
              <a:rPr lang="zh-CN" altLang="en-US" dirty="0" smtClean="0"/>
              <a:t>奔向黄海之边</a:t>
            </a:r>
            <a:r>
              <a:rPr lang="en-US" dirty="0" smtClean="0"/>
              <a:t>;</a:t>
            </a:r>
            <a:r>
              <a:rPr lang="zh-CN" altLang="en-US" dirty="0" smtClean="0"/>
              <a:t>把中原大地</a:t>
            </a:r>
            <a:r>
              <a:rPr lang="en-US" dirty="0" smtClean="0"/>
              <a:t>/</a:t>
            </a:r>
            <a:r>
              <a:rPr lang="zh-CN" altLang="en-US" dirty="0" smtClean="0"/>
              <a:t>劈成南北两面。</a:t>
            </a:r>
          </a:p>
          <a:p>
            <a:r>
              <a:rPr lang="zh-CN" altLang="en-US" dirty="0" smtClean="0"/>
              <a:t>角度</a:t>
            </a:r>
            <a:r>
              <a:rPr lang="en-US" dirty="0" smtClean="0"/>
              <a:t>:</a:t>
            </a:r>
            <a:r>
              <a:rPr lang="zh-CN" altLang="en-US" dirty="0" smtClean="0"/>
              <a:t>分别从近镜头与俯瞰全景、纵向与横向的角度去观察和描写。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诗人通过这些景象描写</a:t>
            </a:r>
            <a:r>
              <a:rPr lang="en-US" dirty="0" smtClean="0"/>
              <a:t>,</a:t>
            </a:r>
            <a:r>
              <a:rPr lang="zh-CN" altLang="en-US" dirty="0" smtClean="0"/>
              <a:t>展现了黄河怎样的气势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波澜壮阔</a:t>
            </a:r>
            <a:r>
              <a:rPr lang="en-US" dirty="0" smtClean="0"/>
              <a:t>,</a:t>
            </a:r>
            <a:r>
              <a:rPr lang="zh-CN" altLang="en-US" dirty="0" smtClean="0"/>
              <a:t>豪迈雄壮。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诗人是从哪些方面赞颂黄河的</a:t>
            </a:r>
            <a:r>
              <a:rPr lang="en-US" dirty="0" smtClean="0"/>
              <a:t>?</a:t>
            </a:r>
            <a:r>
              <a:rPr lang="zh-CN" altLang="en-US" dirty="0" smtClean="0"/>
              <a:t>突出了黄河对中华民族的哪些贡献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黄河养育了中华民族</a:t>
            </a:r>
            <a:r>
              <a:rPr lang="en-US" dirty="0" smtClean="0"/>
              <a:t>(</a:t>
            </a:r>
            <a:r>
              <a:rPr lang="zh-CN" altLang="en-US" dirty="0" smtClean="0"/>
              <a:t>摇篮</a:t>
            </a:r>
            <a:r>
              <a:rPr lang="en-US" dirty="0" smtClean="0"/>
              <a:t>)——</a:t>
            </a:r>
            <a:r>
              <a:rPr lang="zh-CN" altLang="en-US" dirty="0" smtClean="0"/>
              <a:t>历史贡献</a:t>
            </a:r>
            <a:r>
              <a:rPr lang="en-US" dirty="0" smtClean="0"/>
              <a:t>;</a:t>
            </a:r>
            <a:r>
              <a:rPr lang="zh-CN" altLang="en-US" dirty="0" smtClean="0"/>
              <a:t>黄河保卫了中华民族</a:t>
            </a:r>
            <a:r>
              <a:rPr lang="en-US" dirty="0" smtClean="0"/>
              <a:t>(</a:t>
            </a:r>
            <a:r>
              <a:rPr lang="zh-CN" altLang="en-US" dirty="0" smtClean="0"/>
              <a:t>屏障</a:t>
            </a:r>
            <a:r>
              <a:rPr lang="en-US" dirty="0" smtClean="0"/>
              <a:t>)——</a:t>
            </a:r>
            <a:r>
              <a:rPr lang="zh-CN" altLang="en-US" dirty="0" smtClean="0"/>
              <a:t>地理优势</a:t>
            </a:r>
            <a:r>
              <a:rPr lang="en-US" dirty="0" smtClean="0"/>
              <a:t>;</a:t>
            </a:r>
            <a:r>
              <a:rPr lang="zh-CN" altLang="en-US" dirty="0" smtClean="0"/>
              <a:t>黄河激励着中华民族</a:t>
            </a:r>
            <a:r>
              <a:rPr lang="en-US" dirty="0" smtClean="0"/>
              <a:t>(</a:t>
            </a:r>
            <a:r>
              <a:rPr lang="zh-CN" altLang="en-US" dirty="0" smtClean="0"/>
              <a:t>臂膀</a:t>
            </a:r>
            <a:r>
              <a:rPr lang="en-US" dirty="0" smtClean="0"/>
              <a:t>)——</a:t>
            </a:r>
            <a:r>
              <a:rPr lang="zh-CN" altLang="en-US" dirty="0" smtClean="0"/>
              <a:t>精神价值。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歌词中反复出现</a:t>
            </a:r>
            <a:r>
              <a:rPr lang="en-US" dirty="0" smtClean="0"/>
              <a:t>“</a:t>
            </a:r>
            <a:r>
              <a:rPr lang="zh-CN" altLang="en-US" dirty="0" smtClean="0"/>
              <a:t>啊</a:t>
            </a:r>
            <a:r>
              <a:rPr lang="en-US" dirty="0" smtClean="0"/>
              <a:t>!</a:t>
            </a:r>
            <a:r>
              <a:rPr lang="zh-CN" altLang="en-US" dirty="0" smtClean="0"/>
              <a:t>黄河</a:t>
            </a:r>
            <a:r>
              <a:rPr lang="en-US" dirty="0" smtClean="0"/>
              <a:t>!”</a:t>
            </a:r>
            <a:r>
              <a:rPr lang="zh-CN" altLang="en-US" dirty="0" smtClean="0"/>
              <a:t>起什么作用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课文的主体是歌词</a:t>
            </a:r>
            <a:r>
              <a:rPr lang="en-US" dirty="0" smtClean="0"/>
              <a:t>,</a:t>
            </a:r>
            <a:r>
              <a:rPr lang="zh-CN" altLang="en-US" dirty="0" smtClean="0"/>
              <a:t>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黄河颂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是脍炙人口的音乐作品</a:t>
            </a:r>
            <a:r>
              <a:rPr lang="en-US" dirty="0" smtClean="0"/>
              <a:t>,</a:t>
            </a:r>
            <a:r>
              <a:rPr lang="zh-CN" altLang="en-US" dirty="0" smtClean="0"/>
              <a:t>不仅如此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黄河大合唱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中的每一首歌</a:t>
            </a:r>
            <a:r>
              <a:rPr lang="en-US" dirty="0" smtClean="0"/>
              <a:t>,</a:t>
            </a:r>
            <a:r>
              <a:rPr lang="zh-CN" altLang="en-US" dirty="0" smtClean="0"/>
              <a:t>都为人们所熟悉。借助于可诵可唱这一优势</a:t>
            </a:r>
            <a:r>
              <a:rPr lang="en-US" dirty="0" smtClean="0"/>
              <a:t>,</a:t>
            </a:r>
            <a:r>
              <a:rPr lang="zh-CN" altLang="en-US" dirty="0" smtClean="0"/>
              <a:t>可以强化背诵的效果。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啊</a:t>
            </a:r>
            <a:r>
              <a:rPr lang="en-US" dirty="0" smtClean="0"/>
              <a:t>!</a:t>
            </a:r>
            <a:r>
              <a:rPr lang="zh-CN" altLang="en-US" dirty="0" smtClean="0"/>
              <a:t>黄河</a:t>
            </a:r>
            <a:r>
              <a:rPr lang="en-US" dirty="0" smtClean="0"/>
              <a:t>!”</a:t>
            </a:r>
            <a:r>
              <a:rPr lang="zh-CN" altLang="en-US" dirty="0" smtClean="0"/>
              <a:t>反复出现</a:t>
            </a:r>
            <a:r>
              <a:rPr lang="en-US" dirty="0" smtClean="0"/>
              <a:t>,</a:t>
            </a:r>
            <a:r>
              <a:rPr lang="zh-CN" altLang="en-US" dirty="0" smtClean="0"/>
              <a:t>把歌词主体部分从</a:t>
            </a:r>
            <a:r>
              <a:rPr lang="en-US" dirty="0" smtClean="0"/>
              <a:t>“</a:t>
            </a:r>
            <a:r>
              <a:rPr lang="zh-CN" altLang="en-US" dirty="0" smtClean="0"/>
              <a:t>啊</a:t>
            </a:r>
            <a:r>
              <a:rPr lang="en-US" dirty="0" smtClean="0"/>
              <a:t>!</a:t>
            </a:r>
            <a:r>
              <a:rPr lang="zh-CN" altLang="en-US" dirty="0" smtClean="0"/>
              <a:t>黄河</a:t>
            </a:r>
            <a:r>
              <a:rPr lang="en-US" dirty="0" smtClean="0"/>
              <a:t>!</a:t>
            </a:r>
            <a:r>
              <a:rPr lang="zh-CN" altLang="en-US" dirty="0" smtClean="0"/>
              <a:t>你是中华民族的摇篮</a:t>
            </a:r>
            <a:r>
              <a:rPr lang="en-US" dirty="0" smtClean="0"/>
              <a:t>!”</a:t>
            </a:r>
            <a:r>
              <a:rPr lang="zh-CN" altLang="en-US" dirty="0" smtClean="0"/>
              <a:t>到</a:t>
            </a:r>
            <a:r>
              <a:rPr lang="en-US" dirty="0" smtClean="0"/>
              <a:t>“</a:t>
            </a:r>
            <a:r>
              <a:rPr lang="zh-CN" altLang="en-US" dirty="0" smtClean="0"/>
              <a:t>将要在你的哺育下发扬滋长</a:t>
            </a:r>
            <a:r>
              <a:rPr lang="en-US" dirty="0" smtClean="0"/>
              <a:t>!”</a:t>
            </a:r>
            <a:r>
              <a:rPr lang="zh-CN" altLang="en-US" dirty="0" smtClean="0"/>
              <a:t>分为三个层次</a:t>
            </a:r>
            <a:r>
              <a:rPr lang="en-US" dirty="0" smtClean="0"/>
              <a:t>,</a:t>
            </a:r>
            <a:r>
              <a:rPr lang="zh-CN" altLang="en-US" dirty="0" smtClean="0"/>
              <a:t>依次是黄河养育了中华民族</a:t>
            </a:r>
            <a:r>
              <a:rPr lang="en-US" dirty="0" smtClean="0"/>
              <a:t>,</a:t>
            </a:r>
            <a:r>
              <a:rPr lang="zh-CN" altLang="en-US" dirty="0" smtClean="0"/>
              <a:t>黄河保卫了中华民族</a:t>
            </a:r>
            <a:r>
              <a:rPr lang="en-US" dirty="0" smtClean="0"/>
              <a:t>,</a:t>
            </a:r>
            <a:r>
              <a:rPr lang="zh-CN" altLang="en-US" dirty="0" smtClean="0"/>
              <a:t>黄河还激励着中华民族。由实到虚</a:t>
            </a:r>
            <a:r>
              <a:rPr lang="en-US" dirty="0" smtClean="0"/>
              <a:t>,</a:t>
            </a:r>
            <a:r>
              <a:rPr lang="zh-CN" altLang="en-US" dirty="0" smtClean="0"/>
              <a:t>环环相扣</a:t>
            </a:r>
            <a:r>
              <a:rPr lang="en-US" dirty="0" smtClean="0"/>
              <a:t>,</a:t>
            </a:r>
            <a:r>
              <a:rPr lang="zh-CN" altLang="en-US" dirty="0" smtClean="0"/>
              <a:t>逐步深入。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根据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黄河颂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音乐</a:t>
            </a:r>
            <a:r>
              <a:rPr lang="en-US" dirty="0" smtClean="0"/>
              <a:t>,</a:t>
            </a:r>
            <a:r>
              <a:rPr lang="zh-CN" altLang="en-US" dirty="0" smtClean="0"/>
              <a:t>进行配乐诗朗诵。</a:t>
            </a:r>
            <a:endParaRPr lang="en-US" altLang="zh-CN" dirty="0" smtClean="0"/>
          </a:p>
          <a:p>
            <a:r>
              <a:rPr lang="zh-CN" altLang="en-US" dirty="0" smtClean="0"/>
              <a:t>朗读指导</a:t>
            </a:r>
            <a:r>
              <a:rPr lang="en-US" dirty="0" smtClean="0"/>
              <a:t>:</a:t>
            </a:r>
            <a:r>
              <a:rPr lang="zh-CN" altLang="en-US" dirty="0" smtClean="0"/>
              <a:t>语调激昂、感情豪迈</a:t>
            </a:r>
            <a:r>
              <a:rPr lang="en-US" dirty="0" smtClean="0"/>
              <a:t>;</a:t>
            </a:r>
            <a:r>
              <a:rPr lang="zh-CN" altLang="en-US" dirty="0" smtClean="0"/>
              <a:t>读重音的词语</a:t>
            </a:r>
            <a:r>
              <a:rPr lang="en-US" dirty="0" smtClean="0"/>
              <a:t>:</a:t>
            </a:r>
            <a:r>
              <a:rPr lang="zh-CN" altLang="en-US" dirty="0" smtClean="0"/>
              <a:t>奔向、劈成、摇篮、屏障、臂膀等。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了解本文作者及相关知识</a:t>
            </a:r>
            <a:r>
              <a:rPr lang="en-US" dirty="0" smtClean="0"/>
              <a:t>,</a:t>
            </a:r>
            <a:r>
              <a:rPr lang="zh-CN" altLang="en-US" dirty="0" smtClean="0"/>
              <a:t>识记生字、生词</a:t>
            </a:r>
            <a:r>
              <a:rPr lang="en-US" dirty="0" smtClean="0"/>
              <a:t>,</a:t>
            </a:r>
            <a:r>
              <a:rPr lang="zh-CN" altLang="en-US" dirty="0" smtClean="0"/>
              <a:t>领会关键词句的含义。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反复朗读并背诵课文</a:t>
            </a:r>
            <a:r>
              <a:rPr lang="en-US" dirty="0" smtClean="0"/>
              <a:t>,</a:t>
            </a:r>
            <a:r>
              <a:rPr lang="zh-CN" altLang="en-US" dirty="0" smtClean="0"/>
              <a:t>感受作品的语言美。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感受黄河雄壮的气魄和中华民族坚强伟大的精神</a:t>
            </a:r>
            <a:r>
              <a:rPr lang="en-US" dirty="0" smtClean="0"/>
              <a:t>,</a:t>
            </a:r>
            <a:r>
              <a:rPr lang="zh-CN" altLang="en-US" dirty="0" smtClean="0"/>
              <a:t>培养爱国主义精神。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4929198"/>
            <a:ext cx="1035851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通过反复诵读</a:t>
            </a:r>
            <a:r>
              <a:rPr lang="en-US" dirty="0" smtClean="0"/>
              <a:t>,</a:t>
            </a:r>
            <a:r>
              <a:rPr lang="zh-CN" altLang="en-US" dirty="0" smtClean="0"/>
              <a:t>感受黄河雄壮的气魄和中华民族坚强伟大的精神。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请以</a:t>
            </a:r>
            <a:r>
              <a:rPr lang="en-US" dirty="0" smtClean="0"/>
              <a:t>“</a:t>
            </a:r>
            <a:r>
              <a:rPr lang="zh-CN" altLang="en-US" dirty="0" smtClean="0"/>
              <a:t>啊</a:t>
            </a:r>
            <a:r>
              <a:rPr lang="en-US" dirty="0" smtClean="0"/>
              <a:t>,</a:t>
            </a:r>
            <a:r>
              <a:rPr lang="zh-CN" altLang="en-US" dirty="0" smtClean="0"/>
              <a:t>黄河</a:t>
            </a:r>
            <a:r>
              <a:rPr lang="en-US" dirty="0" smtClean="0"/>
              <a:t>”</a:t>
            </a:r>
            <a:r>
              <a:rPr lang="zh-CN" altLang="en-US" dirty="0" smtClean="0"/>
              <a:t>为开头</a:t>
            </a:r>
            <a:r>
              <a:rPr lang="en-US" dirty="0" smtClean="0"/>
              <a:t>,</a:t>
            </a:r>
            <a:r>
              <a:rPr lang="zh-CN" altLang="en-US" dirty="0" smtClean="0"/>
              <a:t>用比喻的修辞手法写一段话歌颂黄河。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啊</a:t>
            </a:r>
            <a:r>
              <a:rPr lang="en-US" dirty="0" smtClean="0"/>
              <a:t>,</a:t>
            </a:r>
            <a:r>
              <a:rPr lang="zh-CN" altLang="en-US" dirty="0" smtClean="0"/>
              <a:t>黄河</a:t>
            </a:r>
            <a:r>
              <a:rPr lang="en-US" dirty="0" smtClean="0"/>
              <a:t>!</a:t>
            </a:r>
            <a:r>
              <a:rPr lang="zh-CN" altLang="en-US" dirty="0" smtClean="0"/>
              <a:t>你用有力的大手</a:t>
            </a:r>
            <a:r>
              <a:rPr lang="en-US" dirty="0" smtClean="0"/>
              <a:t>,</a:t>
            </a:r>
            <a:r>
              <a:rPr lang="zh-CN" altLang="en-US" dirty="0" smtClean="0"/>
              <a:t>推动着中华五千年文明向前奔腾。啊</a:t>
            </a:r>
            <a:r>
              <a:rPr lang="en-US" dirty="0" smtClean="0"/>
              <a:t>,</a:t>
            </a:r>
            <a:r>
              <a:rPr lang="zh-CN" altLang="en-US" dirty="0" smtClean="0"/>
              <a:t>黄河</a:t>
            </a:r>
            <a:r>
              <a:rPr lang="en-US" dirty="0" smtClean="0"/>
              <a:t>!</a:t>
            </a:r>
            <a:r>
              <a:rPr lang="zh-CN" altLang="en-US" dirty="0" smtClean="0"/>
              <a:t>你用滔滔河水</a:t>
            </a:r>
            <a:r>
              <a:rPr lang="en-US" dirty="0" smtClean="0"/>
              <a:t>,</a:t>
            </a:r>
            <a:r>
              <a:rPr lang="zh-CN" altLang="en-US" dirty="0" smtClean="0"/>
              <a:t>滋养了一代又一代不屈的中华魂。啊</a:t>
            </a:r>
            <a:r>
              <a:rPr lang="en-US" dirty="0" smtClean="0"/>
              <a:t>,</a:t>
            </a:r>
            <a:r>
              <a:rPr lang="zh-CN" altLang="en-US" dirty="0" smtClean="0"/>
              <a:t>黄河</a:t>
            </a:r>
            <a:r>
              <a:rPr lang="en-US" dirty="0" smtClean="0"/>
              <a:t>!</a:t>
            </a:r>
            <a:r>
              <a:rPr lang="zh-CN" altLang="en-US" dirty="0" smtClean="0"/>
              <a:t>你用浑厚的歌声</a:t>
            </a:r>
            <a:r>
              <a:rPr lang="en-US" dirty="0" smtClean="0"/>
              <a:t>,</a:t>
            </a:r>
            <a:r>
              <a:rPr lang="zh-CN" altLang="en-US" dirty="0" smtClean="0"/>
              <a:t>唱响着中华儿女勇往直前的进行曲。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按课文内容完成图示。</a:t>
            </a:r>
          </a:p>
          <a:p>
            <a:r>
              <a:rPr lang="zh-CN" altLang="en-US" dirty="0" smtClean="0"/>
              <a:t>序曲</a:t>
            </a:r>
            <a:r>
              <a:rPr lang="en-US" dirty="0" smtClean="0"/>
              <a:t>—————</a:t>
            </a:r>
            <a:r>
              <a:rPr lang="zh-CN" altLang="en-US" dirty="0" smtClean="0"/>
              <a:t>主体</a:t>
            </a:r>
            <a:r>
              <a:rPr lang="en-US" dirty="0" smtClean="0"/>
              <a:t>——————</a:t>
            </a:r>
            <a:r>
              <a:rPr lang="zh-CN" altLang="en-US" dirty="0" smtClean="0"/>
              <a:t>尾声</a:t>
            </a:r>
          </a:p>
          <a:p>
            <a:r>
              <a:rPr lang="zh-CN" altLang="en-US" dirty="0" smtClean="0"/>
              <a:t>展示黄河的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望黄河　学习</a:t>
            </a:r>
            <a:r>
              <a:rPr lang="zh-CN" altLang="en-US" u="sng" dirty="0" smtClean="0"/>
              <a:t>　 </a:t>
            </a:r>
            <a:r>
              <a:rPr lang="en-US" altLang="zh-CN" u="sng" dirty="0" smtClean="0"/>
              <a:t>			</a:t>
            </a:r>
            <a:endParaRPr lang="zh-CN" altLang="en-US" dirty="0" smtClean="0"/>
          </a:p>
          <a:p>
            <a:r>
              <a:rPr lang="en-US" dirty="0" smtClean="0"/>
              <a:t>						↑</a:t>
            </a:r>
            <a:endParaRPr lang="zh-CN" altLang="en-US" dirty="0" smtClean="0"/>
          </a:p>
          <a:p>
            <a:r>
              <a:rPr lang="en-US" altLang="zh-CN" dirty="0" smtClean="0"/>
              <a:t>					        </a:t>
            </a:r>
            <a:r>
              <a:rPr lang="zh-CN" altLang="en-US" u="sng" dirty="0" smtClean="0"/>
              <a:t>　   　</a:t>
            </a:r>
            <a:r>
              <a:rPr lang="zh-CN" altLang="en-US" dirty="0" smtClean="0"/>
              <a:t>黄河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8024826" y="3000348"/>
            <a:ext cx="1928826" cy="571528"/>
          </a:xfrm>
        </p:spPr>
        <p:txBody>
          <a:bodyPr/>
          <a:lstStyle/>
          <a:p>
            <a:r>
              <a:rPr lang="zh-CN" altLang="en-US" dirty="0" smtClean="0"/>
              <a:t>黄河精神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595670" y="3000372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伟大坚强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6453190" y="4286256"/>
            <a:ext cx="17145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1937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抗战全面爆发以后</a:t>
            </a:r>
            <a:r>
              <a:rPr lang="en-US" dirty="0" smtClean="0"/>
              <a:t>,</a:t>
            </a:r>
            <a:r>
              <a:rPr lang="zh-CN" altLang="en-US" dirty="0" smtClean="0"/>
              <a:t>全国掀起了抗日救亡运动的热潮。通过自己创造的艺术形象反映现实斗争</a:t>
            </a:r>
            <a:r>
              <a:rPr lang="en-US" dirty="0" smtClean="0"/>
              <a:t>,</a:t>
            </a:r>
            <a:r>
              <a:rPr lang="zh-CN" altLang="en-US" dirty="0" smtClean="0"/>
              <a:t>激发全民族的抗战热情</a:t>
            </a:r>
            <a:r>
              <a:rPr lang="en-US" dirty="0" smtClean="0"/>
              <a:t>,</a:t>
            </a:r>
            <a:r>
              <a:rPr lang="zh-CN" altLang="en-US" dirty="0" smtClean="0"/>
              <a:t>是许多艺术家的心愿。</a:t>
            </a:r>
            <a:r>
              <a:rPr lang="en-US" dirty="0" smtClean="0"/>
              <a:t>1938</a:t>
            </a:r>
            <a:r>
              <a:rPr lang="zh-CN" altLang="en-US" dirty="0" smtClean="0"/>
              <a:t>年</a:t>
            </a:r>
            <a:r>
              <a:rPr lang="en-US" dirty="0" smtClean="0"/>
              <a:t>9</a:t>
            </a:r>
            <a:r>
              <a:rPr lang="zh-CN" altLang="en-US" dirty="0" smtClean="0"/>
              <a:t>月</a:t>
            </a:r>
            <a:r>
              <a:rPr lang="en-US" dirty="0" smtClean="0"/>
              <a:t>,</a:t>
            </a:r>
            <a:r>
              <a:rPr lang="zh-CN" altLang="en-US" dirty="0" smtClean="0"/>
              <a:t>光未然带领他的抗战演出队来到壶口瀑布。滔滔黄河水</a:t>
            </a:r>
            <a:r>
              <a:rPr lang="en-US" dirty="0" smtClean="0"/>
              <a:t>,</a:t>
            </a:r>
            <a:r>
              <a:rPr lang="zh-CN" altLang="en-US" dirty="0" smtClean="0"/>
              <a:t>在光未然心中掀起了万丈狂澜</a:t>
            </a:r>
            <a:r>
              <a:rPr lang="en-US" dirty="0" smtClean="0"/>
              <a:t>,</a:t>
            </a:r>
            <a:r>
              <a:rPr lang="zh-CN" altLang="en-US" dirty="0" smtClean="0"/>
              <a:t>于是他挥笔写下了本诗。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144328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黄河</a:t>
            </a:r>
            <a:r>
              <a:rPr lang="en-US" dirty="0" smtClean="0"/>
              <a:t>,</a:t>
            </a:r>
            <a:r>
              <a:rPr lang="zh-CN" altLang="en-US" dirty="0" smtClean="0"/>
              <a:t>我们的母亲河</a:t>
            </a:r>
            <a:r>
              <a:rPr lang="en-US" dirty="0" smtClean="0"/>
              <a:t>!</a:t>
            </a:r>
            <a:r>
              <a:rPr lang="zh-CN" altLang="en-US" dirty="0" smtClean="0"/>
              <a:t>她孕育了五千年的中华文明</a:t>
            </a:r>
            <a:r>
              <a:rPr lang="en-US" dirty="0" smtClean="0"/>
              <a:t>,</a:t>
            </a:r>
            <a:r>
              <a:rPr lang="zh-CN" altLang="en-US" dirty="0" smtClean="0"/>
              <a:t>哺育了一代又一代的炎黄子孙。在漫长的历史长河里</a:t>
            </a:r>
            <a:r>
              <a:rPr lang="en-US" dirty="0" smtClean="0"/>
              <a:t>,</a:t>
            </a:r>
            <a:r>
              <a:rPr lang="zh-CN" altLang="en-US" dirty="0" smtClean="0"/>
              <a:t>黄河以其粗犷、勇敢、坚强的风骨</a:t>
            </a:r>
            <a:r>
              <a:rPr lang="en-US" dirty="0" smtClean="0"/>
              <a:t>,</a:t>
            </a:r>
            <a:r>
              <a:rPr lang="zh-CN" altLang="en-US" dirty="0" smtClean="0"/>
              <a:t>纯朴、踏实、热情而真挚的风度</a:t>
            </a:r>
            <a:r>
              <a:rPr lang="en-US" dirty="0" smtClean="0"/>
              <a:t>,</a:t>
            </a:r>
            <a:r>
              <a:rPr lang="zh-CN" altLang="en-US" dirty="0" smtClean="0"/>
              <a:t>博大的胸怀</a:t>
            </a:r>
            <a:r>
              <a:rPr lang="en-US" dirty="0" smtClean="0"/>
              <a:t>,</a:t>
            </a:r>
            <a:r>
              <a:rPr lang="zh-CN" altLang="en-US" dirty="0" smtClean="0"/>
              <a:t>奋进的精神造就了中华民族的性格。滚滚东去的黄河浪涛</a:t>
            </a:r>
            <a:r>
              <a:rPr lang="en-US" dirty="0" smtClean="0"/>
              <a:t>,</a:t>
            </a:r>
            <a:r>
              <a:rPr lang="zh-CN" altLang="en-US" dirty="0" smtClean="0"/>
              <a:t>见证了中国的兴衰荣辱。黄河澎湃的惊涛、恢宏的气势和奔腾不息的精神</a:t>
            </a:r>
            <a:r>
              <a:rPr lang="en-US" dirty="0" smtClean="0"/>
              <a:t>,</a:t>
            </a:r>
            <a:r>
              <a:rPr lang="zh-CN" altLang="en-US" dirty="0" smtClean="0"/>
              <a:t>也激励着一代又一代的中华儿女为之拼搏奋斗。在抗日战争那段血雨腥风的日子里</a:t>
            </a:r>
            <a:r>
              <a:rPr lang="en-US" dirty="0" smtClean="0"/>
              <a:t>,</a:t>
            </a:r>
            <a:r>
              <a:rPr lang="zh-CN" altLang="en-US" dirty="0" smtClean="0"/>
              <a:t>一首深沉豪迈的黄河赞歌传遍了大江南北</a:t>
            </a:r>
            <a:r>
              <a:rPr lang="en-US" dirty="0" smtClean="0"/>
              <a:t>,</a:t>
            </a:r>
            <a:r>
              <a:rPr lang="zh-CN" altLang="en-US" dirty="0" smtClean="0"/>
              <a:t>激起了众多爱国志士保家卫国的万丈豪情。今天</a:t>
            </a:r>
            <a:r>
              <a:rPr lang="en-US" dirty="0" smtClean="0"/>
              <a:t>,</a:t>
            </a:r>
            <a:r>
              <a:rPr lang="zh-CN" altLang="en-US" dirty="0" smtClean="0"/>
              <a:t>我们就来学习这首豪迈的黄河赞歌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黄河颂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0125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黄河大合唱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是著名诗人</a:t>
            </a:r>
            <a:r>
              <a:rPr lang="zh-CN" altLang="en-US" u="sng" dirty="0" smtClean="0"/>
              <a:t>　         </a:t>
            </a:r>
            <a:r>
              <a:rPr lang="en-US" dirty="0" smtClean="0"/>
              <a:t>(</a:t>
            </a:r>
            <a:r>
              <a:rPr lang="zh-CN" altLang="en-US" dirty="0" smtClean="0"/>
              <a:t>原名张光年</a:t>
            </a:r>
            <a:r>
              <a:rPr lang="en-US" dirty="0" smtClean="0"/>
              <a:t>)</a:t>
            </a:r>
            <a:r>
              <a:rPr lang="zh-CN" altLang="en-US" dirty="0" smtClean="0"/>
              <a:t>为配合音乐家</a:t>
            </a:r>
            <a:r>
              <a:rPr lang="zh-CN" altLang="en-US" u="sng" dirty="0" smtClean="0"/>
              <a:t>　      　</a:t>
            </a:r>
            <a:r>
              <a:rPr lang="zh-CN" altLang="en-US" dirty="0" smtClean="0"/>
              <a:t>创作的大型民族交响乐而写的组诗。共有</a:t>
            </a:r>
            <a:r>
              <a:rPr lang="zh-CN" altLang="en-US" u="sng" dirty="0" smtClean="0"/>
              <a:t>　 　</a:t>
            </a:r>
            <a:r>
              <a:rPr lang="zh-CN" altLang="en-US" dirty="0" smtClean="0"/>
              <a:t>个乐章</a:t>
            </a:r>
            <a:r>
              <a:rPr lang="en-US" dirty="0" smtClean="0"/>
              <a:t>,</a:t>
            </a:r>
            <a:r>
              <a:rPr lang="zh-CN" altLang="en-US" dirty="0" smtClean="0"/>
              <a:t>分别是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黄河船夫曲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           　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        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黄河对口曲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         　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                   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怒吼吧</a:t>
            </a:r>
            <a:r>
              <a:rPr lang="en-US" dirty="0" smtClean="0"/>
              <a:t>,</a:t>
            </a:r>
            <a:r>
              <a:rPr lang="zh-CN" altLang="en-US" dirty="0" smtClean="0"/>
              <a:t>黄河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。诗中雄奇的想象与现实图景交织在一起</a:t>
            </a:r>
            <a:r>
              <a:rPr lang="en-US" dirty="0" smtClean="0"/>
              <a:t>,</a:t>
            </a:r>
            <a:r>
              <a:rPr lang="zh-CN" altLang="en-US" dirty="0" smtClean="0"/>
              <a:t>组成了一幅壮阔的历史画卷</a:t>
            </a:r>
            <a:r>
              <a:rPr lang="en-US" dirty="0" smtClean="0"/>
              <a:t>,</a:t>
            </a:r>
            <a:r>
              <a:rPr lang="zh-CN" altLang="en-US" dirty="0" smtClean="0"/>
              <a:t>反映了中华民族英雄儿女抗战的真实场面。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881686" y="1714488"/>
            <a:ext cx="1857388" cy="857256"/>
          </a:xfrm>
        </p:spPr>
        <p:txBody>
          <a:bodyPr/>
          <a:lstStyle/>
          <a:p>
            <a:r>
              <a:rPr lang="zh-CN" altLang="en-US" dirty="0" smtClean="0"/>
              <a:t>光未然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2024034" y="2285992"/>
            <a:ext cx="15716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冼星海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1" name="光未然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23066" y="1928802"/>
            <a:ext cx="1502288" cy="2092365"/>
          </a:xfrm>
          <a:prstGeom prst="rect">
            <a:avLst/>
          </a:prstGeom>
        </p:spPr>
      </p:pic>
      <p:sp>
        <p:nvSpPr>
          <p:cNvPr id="12" name="文本占位符 7"/>
          <p:cNvSpPr txBox="1">
            <a:spLocks/>
          </p:cNvSpPr>
          <p:nvPr/>
        </p:nvSpPr>
        <p:spPr>
          <a:xfrm>
            <a:off x="9667900" y="2357430"/>
            <a:ext cx="7858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八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7"/>
          <p:cNvSpPr txBox="1">
            <a:spLocks/>
          </p:cNvSpPr>
          <p:nvPr/>
        </p:nvSpPr>
        <p:spPr>
          <a:xfrm>
            <a:off x="6238876" y="3000372"/>
            <a:ext cx="150019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黄河颂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7"/>
          <p:cNvSpPr txBox="1">
            <a:spLocks/>
          </p:cNvSpPr>
          <p:nvPr/>
        </p:nvSpPr>
        <p:spPr>
          <a:xfrm>
            <a:off x="8524892" y="2928934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黄河之水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7"/>
          <p:cNvSpPr txBox="1">
            <a:spLocks/>
          </p:cNvSpPr>
          <p:nvPr/>
        </p:nvSpPr>
        <p:spPr>
          <a:xfrm>
            <a:off x="952464" y="3571876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天上来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7"/>
          <p:cNvSpPr txBox="1">
            <a:spLocks/>
          </p:cNvSpPr>
          <p:nvPr/>
        </p:nvSpPr>
        <p:spPr>
          <a:xfrm>
            <a:off x="3024166" y="3643314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黄水谣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7"/>
          <p:cNvSpPr txBox="1">
            <a:spLocks/>
          </p:cNvSpPr>
          <p:nvPr/>
        </p:nvSpPr>
        <p:spPr>
          <a:xfrm>
            <a:off x="7739074" y="3571876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黄河怨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7"/>
          <p:cNvSpPr txBox="1">
            <a:spLocks/>
          </p:cNvSpPr>
          <p:nvPr/>
        </p:nvSpPr>
        <p:spPr>
          <a:xfrm>
            <a:off x="1738282" y="4214818"/>
            <a:ext cx="178595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保卫黄河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给下列加点的字注音或根据拼音写汉字。</a:t>
            </a:r>
          </a:p>
          <a:p>
            <a:r>
              <a:rPr lang="zh-CN" altLang="en-US" dirty="0" smtClean="0"/>
              <a:t>气魄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	</a:t>
            </a:r>
            <a:r>
              <a:rPr lang="zh-CN" altLang="en-US" dirty="0" smtClean="0"/>
              <a:t>澎湃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滋长</a:t>
            </a:r>
            <a:r>
              <a:rPr lang="en-US" dirty="0" smtClean="0"/>
              <a:t>(		)			</a:t>
            </a:r>
            <a:r>
              <a:rPr lang="zh-CN" altLang="en-US" dirty="0" smtClean="0"/>
              <a:t>屏障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宛转</a:t>
            </a:r>
            <a:r>
              <a:rPr lang="en-US" dirty="0" smtClean="0"/>
              <a:t>(		)			</a:t>
            </a:r>
            <a:r>
              <a:rPr lang="zh-CN" altLang="en-US" dirty="0" smtClean="0"/>
              <a:t>哺育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狂</a:t>
            </a:r>
            <a:r>
              <a:rPr lang="en-US" dirty="0" err="1" smtClean="0"/>
              <a:t>lán</a:t>
            </a:r>
            <a:r>
              <a:rPr lang="en-US" dirty="0" smtClean="0"/>
              <a:t>(		)			</a:t>
            </a:r>
            <a:r>
              <a:rPr lang="zh-CN" altLang="en-US" dirty="0" smtClean="0"/>
              <a:t>山</a:t>
            </a:r>
            <a:r>
              <a:rPr lang="en-US" dirty="0" err="1" smtClean="0"/>
              <a:t>diān</a:t>
            </a:r>
            <a:r>
              <a:rPr lang="en-US" dirty="0" smtClean="0"/>
              <a:t>(	        )</a:t>
            </a:r>
            <a:endParaRPr lang="zh-CN" altLang="en-US" dirty="0" smtClean="0"/>
          </a:p>
          <a:p>
            <a:r>
              <a:rPr lang="en-US" dirty="0" err="1" smtClean="0"/>
              <a:t>zhuó</a:t>
            </a:r>
            <a:r>
              <a:rPr lang="en-US" dirty="0" smtClean="0"/>
              <a:t>(		)</a:t>
            </a:r>
            <a:r>
              <a:rPr lang="zh-CN" altLang="en-US" dirty="0" smtClean="0"/>
              <a:t>流</a:t>
            </a:r>
            <a:r>
              <a:rPr lang="en-US" dirty="0" smtClean="0"/>
              <a:t>			</a:t>
            </a:r>
            <a:r>
              <a:rPr lang="zh-CN" altLang="en-US" dirty="0" smtClean="0"/>
              <a:t>摇</a:t>
            </a:r>
            <a:r>
              <a:rPr lang="en-US" dirty="0" err="1" smtClean="0"/>
              <a:t>lán</a:t>
            </a:r>
            <a:r>
              <a:rPr lang="en-US" dirty="0" smtClean="0"/>
              <a:t>(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714380" cy="714380"/>
          </a:xfrm>
        </p:spPr>
        <p:txBody>
          <a:bodyPr/>
          <a:lstStyle/>
          <a:p>
            <a:pPr indent="0"/>
            <a:r>
              <a:rPr lang="en-US" dirty="0" err="1" smtClean="0"/>
              <a:t>pò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928958" y="3643314"/>
            <a:ext cx="109534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澜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2357430"/>
            <a:ext cx="92869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666976" y="3000372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wǎn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310446" y="2428868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píng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381884" y="1785926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pài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952728" y="4357694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浊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524760" y="3071810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8024826" y="3714752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596198" y="4357718"/>
            <a:ext cx="1000132" cy="85723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篮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3235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1038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53190" y="2855237"/>
            <a:ext cx="563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666844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666844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024034" y="407194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952596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45319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881818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810380" y="471488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3.“</a:t>
            </a:r>
            <a:r>
              <a:rPr lang="zh-CN" altLang="en-US" dirty="0" smtClean="0"/>
              <a:t>说</a:t>
            </a:r>
            <a:r>
              <a:rPr lang="en-US" dirty="0" smtClean="0"/>
              <a:t>”</a:t>
            </a:r>
            <a:r>
              <a:rPr lang="zh-CN" altLang="en-US" dirty="0" smtClean="0"/>
              <a:t>黄河。</a:t>
            </a:r>
            <a:endParaRPr lang="en-US" altLang="zh-CN" dirty="0" smtClean="0"/>
          </a:p>
          <a:p>
            <a:r>
              <a:rPr lang="zh-CN" altLang="en-US" dirty="0" smtClean="0"/>
              <a:t>可以通过各种方式</a:t>
            </a:r>
            <a:r>
              <a:rPr lang="en-US" dirty="0" smtClean="0"/>
              <a:t>(</a:t>
            </a:r>
            <a:r>
              <a:rPr lang="zh-CN" altLang="en-US" dirty="0" smtClean="0"/>
              <a:t>网络、报刊、书籍</a:t>
            </a:r>
            <a:r>
              <a:rPr lang="en-US" dirty="0" smtClean="0"/>
              <a:t>)</a:t>
            </a:r>
            <a:r>
              <a:rPr lang="zh-CN" altLang="en-US" dirty="0" smtClean="0"/>
              <a:t>查阅有关黄河的知识</a:t>
            </a:r>
            <a:r>
              <a:rPr lang="en-US" dirty="0" smtClean="0"/>
              <a:t>,</a:t>
            </a:r>
            <a:r>
              <a:rPr lang="zh-CN" altLang="en-US" dirty="0" smtClean="0"/>
              <a:t>写到摘抄本上。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:(1)</a:t>
            </a:r>
            <a:r>
              <a:rPr lang="zh-CN" altLang="en-US" dirty="0" smtClean="0"/>
              <a:t>歌颂黄河的古诗名句。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95406" y="3786190"/>
            <a:ext cx="9286940" cy="857256"/>
          </a:xfrm>
        </p:spPr>
        <p:txBody>
          <a:bodyPr/>
          <a:lstStyle/>
          <a:p>
            <a:r>
              <a:rPr lang="zh-CN" altLang="en-US" dirty="0" smtClean="0"/>
              <a:t>李白</a:t>
            </a:r>
            <a:r>
              <a:rPr lang="en-US" dirty="0" smtClean="0"/>
              <a:t>——“</a:t>
            </a:r>
            <a:r>
              <a:rPr lang="zh-CN" altLang="en-US" dirty="0" smtClean="0"/>
              <a:t>黄河之水天上来</a:t>
            </a:r>
            <a:r>
              <a:rPr lang="en-US" dirty="0" smtClean="0"/>
              <a:t>,</a:t>
            </a:r>
            <a:r>
              <a:rPr lang="zh-CN" altLang="en-US" dirty="0" smtClean="0"/>
              <a:t>奔流到海不复回。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王之涣</a:t>
            </a:r>
            <a:r>
              <a:rPr lang="en-US" dirty="0" smtClean="0"/>
              <a:t>——“</a:t>
            </a:r>
            <a:r>
              <a:rPr lang="zh-CN" altLang="en-US" dirty="0" smtClean="0"/>
              <a:t>黄河远上白云间</a:t>
            </a:r>
            <a:r>
              <a:rPr lang="en-US" dirty="0" smtClean="0"/>
              <a:t>,</a:t>
            </a:r>
            <a:r>
              <a:rPr lang="zh-CN" altLang="en-US" dirty="0" smtClean="0"/>
              <a:t>一片孤城万仞山。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王维</a:t>
            </a:r>
            <a:r>
              <a:rPr lang="en-US" dirty="0" smtClean="0"/>
              <a:t>——“</a:t>
            </a:r>
            <a:r>
              <a:rPr lang="zh-CN" altLang="en-US" dirty="0" smtClean="0"/>
              <a:t>大漠孤烟直</a:t>
            </a:r>
            <a:r>
              <a:rPr lang="en-US" dirty="0" smtClean="0"/>
              <a:t>,</a:t>
            </a:r>
            <a:r>
              <a:rPr lang="zh-CN" altLang="en-US" dirty="0" smtClean="0"/>
              <a:t>长河落日圆。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与黄河有关的俗语、谚语、成语。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与黄河有关的传说。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梳理本文的行文脉络。</a:t>
            </a:r>
            <a:endParaRPr lang="en-US" altLang="zh-CN" dirty="0" smtClean="0"/>
          </a:p>
          <a:p>
            <a:r>
              <a:rPr lang="zh-CN" altLang="en-US" dirty="0" smtClean="0"/>
              <a:t>抓住</a:t>
            </a:r>
            <a:r>
              <a:rPr lang="en-US" dirty="0" smtClean="0"/>
              <a:t>“</a:t>
            </a:r>
            <a:r>
              <a:rPr lang="zh-CN" altLang="en-US" dirty="0" smtClean="0"/>
              <a:t>朗诵词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歌词</a:t>
            </a:r>
            <a:r>
              <a:rPr lang="en-US" dirty="0" smtClean="0"/>
              <a:t>”</a:t>
            </a:r>
            <a:r>
              <a:rPr lang="zh-CN" altLang="en-US" dirty="0" smtClean="0"/>
              <a:t>两个部分</a:t>
            </a:r>
            <a:r>
              <a:rPr lang="en-US" dirty="0" smtClean="0"/>
              <a:t>,“</a:t>
            </a:r>
            <a:r>
              <a:rPr lang="zh-CN" altLang="en-US" dirty="0" smtClean="0"/>
              <a:t>歌词</a:t>
            </a:r>
            <a:r>
              <a:rPr lang="en-US" dirty="0" smtClean="0"/>
              <a:t>”</a:t>
            </a:r>
            <a:r>
              <a:rPr lang="zh-CN" altLang="en-US" dirty="0" smtClean="0"/>
              <a:t>部分又分为</a:t>
            </a:r>
            <a:r>
              <a:rPr lang="en-US" dirty="0" smtClean="0"/>
              <a:t>“</a:t>
            </a:r>
            <a:r>
              <a:rPr lang="zh-CN" altLang="en-US" dirty="0" smtClean="0"/>
              <a:t>望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颂</a:t>
            </a:r>
            <a:r>
              <a:rPr lang="en-US" dirty="0" smtClean="0"/>
              <a:t>”</a:t>
            </a:r>
            <a:r>
              <a:rPr lang="zh-CN" altLang="en-US" dirty="0" smtClean="0"/>
              <a:t>两个部分。</a:t>
            </a:r>
            <a:endParaRPr lang="en-US" altLang="zh-CN" dirty="0" smtClean="0"/>
          </a:p>
          <a:p>
            <a:r>
              <a:rPr lang="zh-CN" altLang="en-US" dirty="0" smtClean="0"/>
              <a:t>黄河颂</a:t>
            </a:r>
          </a:p>
          <a:p>
            <a:endParaRPr lang="zh-CN" altLang="en-US" dirty="0"/>
          </a:p>
        </p:txBody>
      </p:sp>
      <p:pic>
        <p:nvPicPr>
          <p:cNvPr id="6" name="图片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4166" y="4429132"/>
            <a:ext cx="3673324" cy="1608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诵读课文</a:t>
            </a:r>
            <a:r>
              <a:rPr lang="en-US" dirty="0" smtClean="0"/>
              <a:t>,</a:t>
            </a:r>
            <a:r>
              <a:rPr lang="zh-CN" altLang="en-US" dirty="0" smtClean="0"/>
              <a:t>理解标题。</a:t>
            </a:r>
          </a:p>
          <a:p>
            <a:r>
              <a:rPr lang="zh-CN" altLang="en-US" dirty="0" smtClean="0"/>
              <a:t>课文题目</a:t>
            </a:r>
            <a:r>
              <a:rPr lang="en-US" dirty="0" smtClean="0"/>
              <a:t>“</a:t>
            </a:r>
            <a:r>
              <a:rPr lang="zh-CN" altLang="en-US" dirty="0" smtClean="0"/>
              <a:t>黄河颂</a:t>
            </a:r>
            <a:r>
              <a:rPr lang="en-US" dirty="0" smtClean="0"/>
              <a:t>”,</a:t>
            </a:r>
            <a:r>
              <a:rPr lang="zh-CN" altLang="en-US" dirty="0" smtClean="0"/>
              <a:t>哪个词是关键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2665</TotalTime>
  <Words>1054</Words>
  <Application>Microsoft Office PowerPoint</Application>
  <PresentationFormat>自定义</PresentationFormat>
  <Paragraphs>105</Paragraphs>
  <Slides>24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613</cp:revision>
  <dcterms:created xsi:type="dcterms:W3CDTF">2017-02-11T06:33:00Z</dcterms:created>
  <dcterms:modified xsi:type="dcterms:W3CDTF">2019-12-13T03:47:26Z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