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518" r:id="rId10"/>
    <p:sldId id="531" r:id="rId11"/>
    <p:sldId id="397" r:id="rId12"/>
    <p:sldId id="511" r:id="rId13"/>
    <p:sldId id="521" r:id="rId14"/>
    <p:sldId id="494" r:id="rId15"/>
    <p:sldId id="495" r:id="rId16"/>
    <p:sldId id="525" r:id="rId17"/>
    <p:sldId id="526" r:id="rId18"/>
    <p:sldId id="527" r:id="rId19"/>
    <p:sldId id="528" r:id="rId20"/>
    <p:sldId id="529" r:id="rId21"/>
    <p:sldId id="530" r:id="rId22"/>
    <p:sldId id="500" r:id="rId23"/>
    <p:sldId id="532" r:id="rId24"/>
    <p:sldId id="516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19.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外国诗二首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24430" y="4643446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未 选 择 的 路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理清文章思路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理清文章的结构</a:t>
            </a:r>
            <a:r>
              <a:rPr lang="en-US" dirty="0" smtClean="0"/>
              <a:t>,</a:t>
            </a:r>
            <a:r>
              <a:rPr lang="zh-CN" altLang="en-US" dirty="0" smtClean="0"/>
              <a:t>概括每小节的内容。</a:t>
            </a:r>
          </a:p>
          <a:p>
            <a:r>
              <a:rPr lang="zh-CN" altLang="en-US" dirty="0" smtClean="0"/>
              <a:t>第一小节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zh-CN" altLang="en-US" dirty="0" smtClean="0"/>
              <a:t>第二小节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第三小节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第四小节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en-US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09852" y="2857496"/>
            <a:ext cx="3929090" cy="642942"/>
          </a:xfrm>
        </p:spPr>
        <p:txBody>
          <a:bodyPr/>
          <a:lstStyle/>
          <a:p>
            <a:r>
              <a:rPr lang="zh-CN" altLang="en-US" dirty="0" smtClean="0"/>
              <a:t>伫立思考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881290" y="3500438"/>
            <a:ext cx="392909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决定选择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4143380"/>
            <a:ext cx="392909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选择之后的惆怅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95538" y="4786322"/>
            <a:ext cx="392909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多年后的回顾和叹息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诗人为何选择了一条</a:t>
            </a:r>
            <a:r>
              <a:rPr lang="en-US" dirty="0" smtClean="0"/>
              <a:t>“</a:t>
            </a:r>
            <a:r>
              <a:rPr lang="zh-CN" altLang="en-US" dirty="0" smtClean="0"/>
              <a:t>荒草萋萋</a:t>
            </a:r>
            <a:r>
              <a:rPr lang="en-US" dirty="0" smtClean="0"/>
              <a:t>,</a:t>
            </a:r>
            <a:r>
              <a:rPr lang="zh-CN" altLang="en-US" dirty="0" smtClean="0"/>
              <a:t>十分幽寂</a:t>
            </a:r>
            <a:r>
              <a:rPr lang="en-US" dirty="0" smtClean="0"/>
              <a:t>”,</a:t>
            </a:r>
            <a:r>
              <a:rPr lang="zh-CN" altLang="en-US" dirty="0" smtClean="0"/>
              <a:t>人迹更少的道路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这条路</a:t>
            </a:r>
            <a:r>
              <a:rPr lang="en-US" dirty="0" smtClean="0"/>
              <a:t>“</a:t>
            </a:r>
            <a:r>
              <a:rPr lang="zh-CN" altLang="en-US" dirty="0" smtClean="0"/>
              <a:t>荒草萋萋</a:t>
            </a:r>
            <a:r>
              <a:rPr lang="en-US" dirty="0" smtClean="0"/>
              <a:t>,</a:t>
            </a:r>
            <a:r>
              <a:rPr lang="zh-CN" altLang="en-US" dirty="0" smtClean="0"/>
              <a:t>十分幽寂</a:t>
            </a:r>
            <a:r>
              <a:rPr lang="en-US" dirty="0" smtClean="0"/>
              <a:t>,</a:t>
            </a:r>
            <a:r>
              <a:rPr lang="zh-CN" altLang="en-US" dirty="0" smtClean="0"/>
              <a:t>显得更诱人</a:t>
            </a:r>
            <a:r>
              <a:rPr lang="en-US" dirty="0" smtClean="0"/>
              <a:t>,</a:t>
            </a:r>
            <a:r>
              <a:rPr lang="zh-CN" altLang="en-US" dirty="0" smtClean="0"/>
              <a:t>更美丽</a:t>
            </a:r>
            <a:r>
              <a:rPr lang="en-US" dirty="0" smtClean="0"/>
              <a:t>”;</a:t>
            </a:r>
            <a:r>
              <a:rPr lang="zh-CN" altLang="en-US" dirty="0" smtClean="0"/>
              <a:t>也因为人迹更少</a:t>
            </a:r>
            <a:r>
              <a:rPr lang="en-US" dirty="0" smtClean="0"/>
              <a:t>,</a:t>
            </a:r>
            <a:r>
              <a:rPr lang="zh-CN" altLang="en-US" dirty="0" smtClean="0"/>
              <a:t>需要人们去开拓</a:t>
            </a:r>
            <a:r>
              <a:rPr lang="en-US" dirty="0" smtClean="0"/>
              <a:t>,</a:t>
            </a:r>
            <a:r>
              <a:rPr lang="zh-CN" altLang="en-US" dirty="0" smtClean="0"/>
              <a:t>将其拓展成为一条大道。因此</a:t>
            </a:r>
            <a:r>
              <a:rPr lang="en-US" dirty="0" smtClean="0"/>
              <a:t>,</a:t>
            </a:r>
            <a:r>
              <a:rPr lang="zh-CN" altLang="en-US" dirty="0" smtClean="0"/>
              <a:t>这条道路更具有魅力</a:t>
            </a:r>
            <a:r>
              <a:rPr lang="en-US" dirty="0" smtClean="0"/>
              <a:t>,</a:t>
            </a:r>
            <a:r>
              <a:rPr lang="zh-CN" altLang="en-US" dirty="0" smtClean="0"/>
              <a:t>可见诗人开拓进取的人生态度。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诗人告诉了我们一个什么道理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358510" cy="2071702"/>
          </a:xfrm>
        </p:spPr>
        <p:txBody>
          <a:bodyPr/>
          <a:lstStyle/>
          <a:p>
            <a:r>
              <a:rPr lang="zh-CN" altLang="en-US" dirty="0" smtClean="0"/>
              <a:t>人生的道路千万条</a:t>
            </a:r>
            <a:r>
              <a:rPr lang="en-US" dirty="0" smtClean="0"/>
              <a:t>,</a:t>
            </a:r>
            <a:r>
              <a:rPr lang="zh-CN" altLang="en-US" dirty="0" smtClean="0"/>
              <a:t>但一个人一生中往往只能选择其中的一条</a:t>
            </a:r>
            <a:r>
              <a:rPr lang="en-US" dirty="0" smtClean="0"/>
              <a:t>,</a:t>
            </a:r>
            <a:r>
              <a:rPr lang="zh-CN" altLang="en-US" dirty="0" smtClean="0"/>
              <a:t>一旦选定了</a:t>
            </a:r>
            <a:r>
              <a:rPr lang="en-US" dirty="0" smtClean="0"/>
              <a:t>,</a:t>
            </a:r>
            <a:r>
              <a:rPr lang="zh-CN" altLang="en-US" dirty="0" smtClean="0"/>
              <a:t>绝无重走的机会</a:t>
            </a:r>
            <a:r>
              <a:rPr lang="en-US" dirty="0" smtClean="0"/>
              <a:t>,</a:t>
            </a:r>
            <a:r>
              <a:rPr lang="zh-CN" altLang="en-US" dirty="0" smtClean="0"/>
              <a:t>所以</a:t>
            </a:r>
            <a:r>
              <a:rPr lang="en-US" dirty="0" smtClean="0"/>
              <a:t>,</a:t>
            </a:r>
            <a:r>
              <a:rPr lang="zh-CN" altLang="en-US" dirty="0" smtClean="0"/>
              <a:t>必须慎重</a:t>
            </a:r>
            <a:r>
              <a:rPr lang="en-US" dirty="0" smtClean="0"/>
              <a:t>;</a:t>
            </a:r>
            <a:r>
              <a:rPr lang="zh-CN" altLang="en-US" dirty="0" smtClean="0"/>
              <a:t>人生的道路不要随波逐流</a:t>
            </a:r>
            <a:r>
              <a:rPr lang="en-US" dirty="0" smtClean="0"/>
              <a:t>,</a:t>
            </a:r>
            <a:r>
              <a:rPr lang="zh-CN" altLang="en-US" dirty="0" smtClean="0"/>
              <a:t>而要经过自己慎重的思考</a:t>
            </a:r>
            <a:r>
              <a:rPr lang="en-US" dirty="0" smtClean="0"/>
              <a:t>,</a:t>
            </a:r>
            <a:r>
              <a:rPr lang="zh-CN" altLang="en-US" dirty="0" smtClean="0"/>
              <a:t>做出独立的选择。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朗诵诗歌</a:t>
            </a:r>
            <a:r>
              <a:rPr lang="en-US" dirty="0" smtClean="0"/>
              <a:t>,</a:t>
            </a:r>
            <a:r>
              <a:rPr lang="zh-CN" altLang="en-US" dirty="0" smtClean="0"/>
              <a:t>品味语言及写法。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诗人为何把诗题取为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928670"/>
            <a:ext cx="11072890" cy="2071702"/>
          </a:xfrm>
        </p:spPr>
        <p:txBody>
          <a:bodyPr/>
          <a:lstStyle/>
          <a:p>
            <a:r>
              <a:rPr lang="zh-CN" altLang="en-US" dirty="0" smtClean="0"/>
              <a:t>这首诗表面是写自然之路</a:t>
            </a:r>
            <a:r>
              <a:rPr lang="en-US" dirty="0" smtClean="0"/>
              <a:t>,</a:t>
            </a:r>
            <a:r>
              <a:rPr lang="zh-CN" altLang="en-US" dirty="0" smtClean="0"/>
              <a:t>实际是写人生道路。诗人所写的重点不是那条已选择的路</a:t>
            </a:r>
            <a:r>
              <a:rPr lang="en-US" dirty="0" smtClean="0"/>
              <a:t>,</a:t>
            </a:r>
            <a:r>
              <a:rPr lang="zh-CN" altLang="en-US" dirty="0" smtClean="0"/>
              <a:t>而是那条未选择的路。全诗共四节</a:t>
            </a:r>
            <a:r>
              <a:rPr lang="en-US" dirty="0" smtClean="0"/>
              <a:t>,</a:t>
            </a:r>
            <a:r>
              <a:rPr lang="zh-CN" altLang="en-US" dirty="0" smtClean="0"/>
              <a:t>第一节写两条路</a:t>
            </a:r>
            <a:r>
              <a:rPr lang="en-US" dirty="0" smtClean="0"/>
              <a:t>,</a:t>
            </a:r>
            <a:r>
              <a:rPr lang="zh-CN" altLang="en-US" dirty="0" smtClean="0"/>
              <a:t>第二节写选择的路</a:t>
            </a:r>
            <a:r>
              <a:rPr lang="en-US" dirty="0" smtClean="0"/>
              <a:t>,</a:t>
            </a:r>
            <a:r>
              <a:rPr lang="zh-CN" altLang="en-US" dirty="0" smtClean="0"/>
              <a:t>第三、四节写未选择的路。诗人为何要这么写呢</a:t>
            </a:r>
            <a:r>
              <a:rPr lang="en-US" dirty="0" smtClean="0"/>
              <a:t>?</a:t>
            </a:r>
            <a:r>
              <a:rPr lang="zh-CN" altLang="en-US" dirty="0" smtClean="0"/>
              <a:t>这主要是为了深化主题。诗人感叹人生有许多道路可供选择</a:t>
            </a:r>
            <a:r>
              <a:rPr lang="en-US" dirty="0" smtClean="0"/>
              <a:t>,</a:t>
            </a:r>
            <a:r>
              <a:rPr lang="zh-CN" altLang="en-US" dirty="0" smtClean="0"/>
              <a:t>但一个人往往只能走一条路</a:t>
            </a:r>
            <a:r>
              <a:rPr lang="en-US" dirty="0" smtClean="0"/>
              <a:t>,</a:t>
            </a:r>
            <a:r>
              <a:rPr lang="zh-CN" altLang="en-US" dirty="0" smtClean="0"/>
              <a:t>而还有许多条路因为人生短暂</a:t>
            </a:r>
            <a:r>
              <a:rPr lang="en-US" dirty="0" smtClean="0"/>
              <a:t>,</a:t>
            </a:r>
            <a:r>
              <a:rPr lang="zh-CN" altLang="en-US" dirty="0" smtClean="0"/>
              <a:t>更因为人生没有返程而只能放弃。许多人的人生之路的选择都带有偶然性</a:t>
            </a:r>
            <a:r>
              <a:rPr lang="en-US" dirty="0" smtClean="0"/>
              <a:t>,</a:t>
            </a:r>
            <a:r>
              <a:rPr lang="zh-CN" altLang="en-US" dirty="0" smtClean="0"/>
              <a:t>随意性。那未走的路</a:t>
            </a:r>
            <a:r>
              <a:rPr lang="en-US" dirty="0" smtClean="0"/>
              <a:t>,</a:t>
            </a:r>
            <a:r>
              <a:rPr lang="zh-CN" altLang="en-US" dirty="0" smtClean="0"/>
              <a:t>才更让人想念</a:t>
            </a:r>
            <a:r>
              <a:rPr lang="en-US" dirty="0" smtClean="0"/>
              <a:t>,</a:t>
            </a:r>
            <a:r>
              <a:rPr lang="zh-CN" altLang="en-US" dirty="0" smtClean="0"/>
              <a:t>更让人留恋。诗人不写已选择的路而重在对未选择的路发出感叹</a:t>
            </a:r>
            <a:r>
              <a:rPr lang="en-US" dirty="0" smtClean="0"/>
              <a:t>,</a:t>
            </a:r>
            <a:r>
              <a:rPr lang="zh-CN" altLang="en-US" dirty="0" smtClean="0"/>
              <a:t>更能打动读者的心灵</a:t>
            </a:r>
            <a:r>
              <a:rPr lang="en-US" dirty="0" smtClean="0"/>
              <a:t>,</a:t>
            </a:r>
            <a:r>
              <a:rPr lang="zh-CN" altLang="en-US" dirty="0" smtClean="0"/>
              <a:t>更能让人深入地思考人生的选择问题</a:t>
            </a:r>
            <a:r>
              <a:rPr lang="en-US" dirty="0" smtClean="0"/>
              <a:t>——</a:t>
            </a:r>
            <a:r>
              <a:rPr lang="zh-CN" altLang="en-US" dirty="0" smtClean="0"/>
              <a:t>一定要慎重选择</a:t>
            </a:r>
            <a:r>
              <a:rPr lang="en-US" dirty="0" smtClean="0"/>
              <a:t>,</a:t>
            </a:r>
            <a:r>
              <a:rPr lang="zh-CN" altLang="en-US" dirty="0" smtClean="0"/>
              <a:t>独立选择</a:t>
            </a:r>
            <a:r>
              <a:rPr lang="en-US" dirty="0" smtClean="0"/>
              <a:t>;</a:t>
            </a:r>
            <a:r>
              <a:rPr lang="zh-CN" altLang="en-US" dirty="0" smtClean="0"/>
              <a:t>不要随波逐流</a:t>
            </a:r>
            <a:r>
              <a:rPr lang="en-US" dirty="0" smtClean="0"/>
              <a:t>,</a:t>
            </a:r>
            <a:r>
              <a:rPr lang="zh-CN" altLang="en-US" dirty="0" smtClean="0"/>
              <a:t>不可掉以轻心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诗歌主要采用了什么写法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象征。把看不见摸不着的含义</a:t>
            </a:r>
            <a:r>
              <a:rPr lang="en-US" dirty="0" smtClean="0"/>
              <a:t>(</a:t>
            </a:r>
            <a:r>
              <a:rPr lang="zh-CN" altLang="en-US" dirty="0" smtClean="0"/>
              <a:t>抽象的东西</a:t>
            </a:r>
            <a:r>
              <a:rPr lang="en-US" dirty="0" smtClean="0"/>
              <a:t>)</a:t>
            </a:r>
            <a:r>
              <a:rPr lang="zh-CN" altLang="en-US" dirty="0" smtClean="0"/>
              <a:t>寄托在一个实实在在</a:t>
            </a:r>
            <a:r>
              <a:rPr lang="en-US" dirty="0" smtClean="0"/>
              <a:t>(</a:t>
            </a:r>
            <a:r>
              <a:rPr lang="zh-CN" altLang="en-US" dirty="0" smtClean="0"/>
              <a:t>看得见摸得着</a:t>
            </a:r>
            <a:r>
              <a:rPr lang="en-US" dirty="0" smtClean="0"/>
              <a:t>)</a:t>
            </a:r>
            <a:r>
              <a:rPr lang="zh-CN" altLang="en-US" dirty="0" smtClean="0"/>
              <a:t>的物体上表达。把</a:t>
            </a:r>
            <a:r>
              <a:rPr lang="en-US" dirty="0" smtClean="0"/>
              <a:t>“</a:t>
            </a:r>
            <a:r>
              <a:rPr lang="zh-CN" altLang="en-US" dirty="0" smtClean="0"/>
              <a:t>人生的道路</a:t>
            </a:r>
            <a:r>
              <a:rPr lang="en-US" dirty="0" smtClean="0"/>
              <a:t>”</a:t>
            </a:r>
            <a:r>
              <a:rPr lang="zh-CN" altLang="en-US" dirty="0" smtClean="0"/>
              <a:t>依托在</a:t>
            </a:r>
            <a:r>
              <a:rPr lang="en-US" dirty="0" smtClean="0"/>
              <a:t>“</a:t>
            </a:r>
            <a:r>
              <a:rPr lang="zh-CN" altLang="en-US" dirty="0" smtClean="0"/>
              <a:t>自然之路</a:t>
            </a:r>
            <a:r>
              <a:rPr lang="en-US" dirty="0" smtClean="0"/>
              <a:t>”</a:t>
            </a:r>
            <a:r>
              <a:rPr lang="zh-CN" altLang="en-US" dirty="0" smtClean="0"/>
              <a:t>上</a:t>
            </a:r>
            <a:r>
              <a:rPr lang="en-US" dirty="0" smtClean="0"/>
              <a:t>,</a:t>
            </a:r>
            <a:r>
              <a:rPr lang="zh-CN" altLang="en-US" dirty="0" smtClean="0"/>
              <a:t>借</a:t>
            </a:r>
            <a:r>
              <a:rPr lang="en-US" dirty="0" smtClean="0"/>
              <a:t>“</a:t>
            </a:r>
            <a:r>
              <a:rPr lang="zh-CN" altLang="en-US" dirty="0" smtClean="0"/>
              <a:t>自然之路</a:t>
            </a:r>
            <a:r>
              <a:rPr lang="en-US" dirty="0" smtClean="0"/>
              <a:t>”</a:t>
            </a:r>
            <a:r>
              <a:rPr lang="zh-CN" altLang="en-US" dirty="0" smtClean="0"/>
              <a:t>来写</a:t>
            </a:r>
            <a:r>
              <a:rPr lang="en-US" dirty="0" smtClean="0"/>
              <a:t>“</a:t>
            </a:r>
            <a:r>
              <a:rPr lang="zh-CN" altLang="en-US" dirty="0" smtClean="0"/>
              <a:t>人生之路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读了这两首诗后</a:t>
            </a:r>
            <a:r>
              <a:rPr lang="en-US" dirty="0" smtClean="0"/>
              <a:t>,</a:t>
            </a:r>
            <a:r>
              <a:rPr lang="zh-CN" altLang="en-US" dirty="0" smtClean="0"/>
              <a:t>你更喜欢哪一首诗</a:t>
            </a:r>
            <a:r>
              <a:rPr lang="en-US" dirty="0" smtClean="0"/>
              <a:t>?</a:t>
            </a:r>
            <a:r>
              <a:rPr lang="zh-CN" altLang="en-US" dirty="0" smtClean="0"/>
              <a:t>简述理由。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通过品味诗歌</a:t>
            </a:r>
            <a:r>
              <a:rPr lang="en-US" dirty="0" smtClean="0"/>
              <a:t>,</a:t>
            </a:r>
            <a:r>
              <a:rPr lang="zh-CN" altLang="en-US" dirty="0" smtClean="0"/>
              <a:t>悟出诗中所蕴含的人生哲理。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学习诗人对生活的理性思考</a:t>
            </a:r>
            <a:r>
              <a:rPr lang="en-US" dirty="0" smtClean="0"/>
              <a:t>,</a:t>
            </a:r>
            <a:r>
              <a:rPr lang="zh-CN" altLang="en-US" dirty="0" smtClean="0"/>
              <a:t>养成勤于思考的好习惯。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积累关于象征的知识。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80960" y="3786190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结合自己的体验</a:t>
            </a:r>
            <a:r>
              <a:rPr lang="en-US" dirty="0" smtClean="0"/>
              <a:t>,</a:t>
            </a:r>
            <a:r>
              <a:rPr lang="zh-CN" altLang="en-US" dirty="0" smtClean="0"/>
              <a:t>理解诗歌形象化的语言</a:t>
            </a:r>
            <a:r>
              <a:rPr lang="en-US" dirty="0" smtClean="0"/>
              <a:t>,</a:t>
            </a:r>
            <a:r>
              <a:rPr lang="zh-CN" altLang="en-US" dirty="0" smtClean="0"/>
              <a:t>理解诗歌蕴含的哲理。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我更喜欢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因为这首诗虽然篇幅短小、语言通俗</a:t>
            </a:r>
            <a:r>
              <a:rPr lang="en-US" dirty="0" smtClean="0"/>
              <a:t>,</a:t>
            </a:r>
            <a:r>
              <a:rPr lang="zh-CN" altLang="en-US" dirty="0" smtClean="0"/>
              <a:t>却蕴含着深刻的人生哲理。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这两首诗有何异同</a:t>
            </a:r>
            <a:r>
              <a:rPr lang="en-US" dirty="0" smtClean="0"/>
              <a:t>?</a:t>
            </a:r>
            <a:r>
              <a:rPr lang="zh-CN" altLang="en-US" dirty="0" smtClean="0"/>
              <a:t>请分析。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同</a:t>
            </a:r>
            <a:r>
              <a:rPr lang="en-US" dirty="0" smtClean="0"/>
              <a:t>:</a:t>
            </a:r>
            <a:r>
              <a:rPr lang="zh-CN" altLang="en-US" dirty="0" smtClean="0"/>
              <a:t>两首诗都富于哲理</a:t>
            </a:r>
            <a:r>
              <a:rPr lang="en-US" dirty="0" smtClean="0"/>
              <a:t>,</a:t>
            </a:r>
            <a:r>
              <a:rPr lang="zh-CN" altLang="en-US" dirty="0" smtClean="0"/>
              <a:t>且都富于人情味。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中积极乐观的人生态度给人以鼓舞</a:t>
            </a:r>
            <a:r>
              <a:rPr lang="en-US" dirty="0" smtClean="0"/>
              <a:t>,</a:t>
            </a:r>
            <a:r>
              <a:rPr lang="zh-CN" altLang="en-US" dirty="0" smtClean="0"/>
              <a:t>使人笑对人生</a:t>
            </a:r>
            <a:r>
              <a:rPr lang="en-US" dirty="0" smtClean="0"/>
              <a:t>;</a:t>
            </a:r>
            <a:r>
              <a:rPr lang="zh-CN" altLang="en-US" dirty="0" smtClean="0"/>
              <a:t>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对于人生选择的思索</a:t>
            </a:r>
            <a:r>
              <a:rPr lang="en-US" dirty="0" smtClean="0"/>
              <a:t>,</a:t>
            </a:r>
            <a:r>
              <a:rPr lang="zh-CN" altLang="en-US" dirty="0" smtClean="0"/>
              <a:t>反映了人们普遍的心理</a:t>
            </a:r>
            <a:r>
              <a:rPr lang="en-US" dirty="0" smtClean="0"/>
              <a:t>,</a:t>
            </a:r>
            <a:r>
              <a:rPr lang="zh-CN" altLang="en-US" dirty="0" smtClean="0"/>
              <a:t>更容易引起共鸣。</a:t>
            </a:r>
          </a:p>
          <a:p>
            <a:r>
              <a:rPr lang="zh-CN" altLang="en-US" dirty="0" smtClean="0"/>
              <a:t>异</a:t>
            </a:r>
            <a:r>
              <a:rPr lang="en-US" dirty="0" smtClean="0"/>
              <a:t>: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表现得积极乐观</a:t>
            </a:r>
            <a:r>
              <a:rPr lang="en-US" dirty="0" smtClean="0"/>
              <a:t>,</a:t>
            </a:r>
            <a:r>
              <a:rPr lang="zh-CN" altLang="en-US" dirty="0" smtClean="0"/>
              <a:t>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则表现得有些忧郁。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33388" y="2501900"/>
          <a:ext cx="11406187" cy="2262188"/>
        </p:xfrm>
        <a:graphic>
          <a:graphicData uri="http://schemas.openxmlformats.org/presentationml/2006/ole">
            <p:oleObj spid="_x0000_s3074" name="文档" r:id="rId3" imgW="8478427" imgH="168912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algn="ctr"/>
            <a:r>
              <a:rPr lang="zh-CN" altLang="en-US" dirty="0" smtClean="0"/>
              <a:t>写法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238348" y="3429000"/>
            <a:ext cx="214314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幽静、更美、人迹更少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167570" y="3786190"/>
            <a:ext cx="107157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逆回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6810380" y="3071810"/>
            <a:ext cx="185738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慎重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6167438" y="5000636"/>
            <a:ext cx="107157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象征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14" grpId="0" build="p"/>
      <p:bldP spid="15" grpId="0" build="p"/>
      <p:bldP spid="1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英美现代诗歌强调写资本主义社会中</a:t>
            </a:r>
            <a:r>
              <a:rPr lang="en-US" dirty="0" smtClean="0"/>
              <a:t>“</a:t>
            </a:r>
            <a:r>
              <a:rPr lang="zh-CN" altLang="en-US" dirty="0" smtClean="0"/>
              <a:t>边缘人</a:t>
            </a:r>
            <a:r>
              <a:rPr lang="en-US" dirty="0" smtClean="0"/>
              <a:t>”</a:t>
            </a:r>
            <a:r>
              <a:rPr lang="zh-CN" altLang="en-US" dirty="0" smtClean="0"/>
              <a:t>的心理</a:t>
            </a:r>
            <a:r>
              <a:rPr lang="en-US" dirty="0" smtClean="0"/>
              <a:t>,</a:t>
            </a:r>
            <a:r>
              <a:rPr lang="zh-CN" altLang="en-US" dirty="0" smtClean="0"/>
              <a:t>比较直率地把诗人所要表达的意思表现出来</a:t>
            </a:r>
            <a:r>
              <a:rPr lang="en-US" dirty="0" smtClean="0"/>
              <a:t>,</a:t>
            </a:r>
            <a:r>
              <a:rPr lang="zh-CN" altLang="en-US" dirty="0" smtClean="0"/>
              <a:t>直抒胸臆</a:t>
            </a:r>
            <a:r>
              <a:rPr lang="en-US" dirty="0" smtClean="0"/>
              <a:t>,</a:t>
            </a:r>
            <a:r>
              <a:rPr lang="zh-CN" altLang="en-US" dirty="0" smtClean="0"/>
              <a:t>毫无造作</a:t>
            </a:r>
            <a:r>
              <a:rPr lang="en-US" dirty="0" smtClean="0"/>
              <a:t>,</a:t>
            </a:r>
            <a:r>
              <a:rPr lang="zh-CN" altLang="en-US" dirty="0" smtClean="0"/>
              <a:t>言已尽而意亦尽</a:t>
            </a:r>
            <a:r>
              <a:rPr lang="en-US" dirty="0" smtClean="0"/>
              <a:t>,</a:t>
            </a:r>
            <a:r>
              <a:rPr lang="zh-CN" altLang="en-US" dirty="0" smtClean="0"/>
              <a:t>回味的空间相对缩小了</a:t>
            </a:r>
            <a:r>
              <a:rPr lang="en-US" dirty="0" smtClean="0"/>
              <a:t>,</a:t>
            </a:r>
            <a:r>
              <a:rPr lang="zh-CN" altLang="en-US" dirty="0" smtClean="0"/>
              <a:t>但这样写比较符合西方人的心理特征、思维特点。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鲁迅先生有句名言</a:t>
            </a:r>
            <a:r>
              <a:rPr lang="en-US" dirty="0" smtClean="0"/>
              <a:t>:</a:t>
            </a:r>
            <a:r>
              <a:rPr lang="zh-CN" altLang="en-US" dirty="0" smtClean="0"/>
              <a:t>世上本没有路</a:t>
            </a:r>
            <a:r>
              <a:rPr lang="en-US" dirty="0" smtClean="0"/>
              <a:t>,</a:t>
            </a:r>
            <a:r>
              <a:rPr lang="zh-CN" altLang="en-US" dirty="0" smtClean="0"/>
              <a:t>走的人多了便成了路。意在告诉我们</a:t>
            </a:r>
            <a:r>
              <a:rPr lang="en-US" dirty="0" smtClean="0"/>
              <a:t>:</a:t>
            </a:r>
            <a:r>
              <a:rPr lang="zh-CN" altLang="en-US" dirty="0" smtClean="0"/>
              <a:t>路都是我们开拓出来的</a:t>
            </a:r>
            <a:r>
              <a:rPr lang="en-US" dirty="0" smtClean="0"/>
              <a:t>,</a:t>
            </a:r>
            <a:r>
              <a:rPr lang="zh-CN" altLang="en-US" dirty="0" smtClean="0"/>
              <a:t>要勇于开拓。诗人弗罗斯特的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也有特别的意蕴。那么</a:t>
            </a:r>
            <a:r>
              <a:rPr lang="en-US" dirty="0" smtClean="0"/>
              <a:t>,</a:t>
            </a:r>
            <a:r>
              <a:rPr lang="zh-CN" altLang="en-US" dirty="0" smtClean="0"/>
              <a:t>他要告诉我们什么呢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287072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的作者是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国诗人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这首诗采用了象征的艺术手法。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738810" y="4214818"/>
            <a:ext cx="78581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美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7739074" y="4214818"/>
            <a:ext cx="192882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弗罗斯特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9" name="弗罗斯特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5024430" y="2000240"/>
            <a:ext cx="1743062" cy="2085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给下列加点字注音或根据拼音写出汉字。</a:t>
            </a:r>
          </a:p>
          <a:p>
            <a:r>
              <a:rPr lang="zh-CN" altLang="en-US" dirty="0" smtClean="0"/>
              <a:t>涉足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幽</a:t>
            </a:r>
            <a:r>
              <a:rPr lang="en-US" dirty="0" err="1" smtClean="0"/>
              <a:t>jì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err="1" smtClean="0"/>
              <a:t>cóng</a:t>
            </a:r>
            <a:r>
              <a:rPr lang="en-US" dirty="0" smtClean="0"/>
              <a:t>(		)</a:t>
            </a:r>
            <a:r>
              <a:rPr lang="zh-CN" altLang="en-US" dirty="0" smtClean="0"/>
              <a:t>林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污</a:t>
            </a:r>
            <a:r>
              <a:rPr lang="en-US" dirty="0" err="1" smtClean="0"/>
              <a:t>rǎn</a:t>
            </a:r>
            <a:r>
              <a:rPr lang="en-US" dirty="0" smtClean="0"/>
              <a:t>(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071570" cy="714380"/>
          </a:xfrm>
        </p:spPr>
        <p:txBody>
          <a:bodyPr/>
          <a:lstStyle/>
          <a:p>
            <a:pPr indent="0"/>
            <a:r>
              <a:rPr lang="en-US" dirty="0" err="1" smtClean="0"/>
              <a:t>shè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453190" y="1785926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2428868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738942" y="2428868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染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66844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89478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96144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818568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87500" y="1997075"/>
          <a:ext cx="9482138" cy="1323975"/>
        </p:xfrm>
        <a:graphic>
          <a:graphicData uri="http://schemas.openxmlformats.org/presentationml/2006/ole">
            <p:oleObj spid="_x0000_s1026" name="文档" r:id="rId3" imgW="9985033" imgH="141552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辨析形近字</a:t>
            </a:r>
            <a:r>
              <a:rPr lang="en-US" dirty="0" smtClean="0"/>
              <a:t>,</a:t>
            </a:r>
            <a:r>
              <a:rPr lang="zh-CN" altLang="en-US" dirty="0" smtClean="0"/>
              <a:t>给下列形近字注音并组词。</a:t>
            </a:r>
          </a:p>
          <a:p>
            <a:r>
              <a:rPr lang="en-US" dirty="0" smtClean="0"/>
              <a:t>	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166910" y="1928802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167570" y="1857364"/>
            <a:ext cx="135732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萋萋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166910" y="242886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381356" y="1928802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伫立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381356" y="2357430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贮藏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239008" y="242886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凄凉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881686" y="1857364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 ī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881686" y="242886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 pitchFamily="18" charset="0"/>
              </a:rPr>
              <a:t> ī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5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下列对诗歌的理解不合诗意的一项是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从诗歌中</a:t>
            </a:r>
            <a:r>
              <a:rPr lang="en-US" dirty="0" smtClean="0"/>
              <a:t>,</a:t>
            </a:r>
            <a:r>
              <a:rPr lang="zh-CN" altLang="en-US" dirty="0" smtClean="0"/>
              <a:t>我们可以看出诗人是位喜欢探索、勇于探索的智者。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诗歌中渗透出一丝淡淡的惆怅。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诗人依据自己的判断选择了其中的一条路</a:t>
            </a:r>
            <a:r>
              <a:rPr lang="en-US" dirty="0" smtClean="0"/>
              <a:t>,</a:t>
            </a:r>
            <a:r>
              <a:rPr lang="zh-CN" altLang="en-US" dirty="0" smtClean="0"/>
              <a:t>但他并不因为不能走另一条路而后悔自责。他领悟到这是人生的必然性</a:t>
            </a:r>
            <a:r>
              <a:rPr lang="en-US" dirty="0" smtClean="0"/>
              <a:t>,</a:t>
            </a:r>
            <a:r>
              <a:rPr lang="zh-CN" altLang="en-US" dirty="0" smtClean="0"/>
              <a:t>甚至是某种不可摆脱的局限性</a:t>
            </a:r>
            <a:r>
              <a:rPr lang="en-US" dirty="0" smtClean="0"/>
              <a:t>,</a:t>
            </a:r>
            <a:r>
              <a:rPr lang="zh-CN" altLang="en-US" dirty="0" smtClean="0"/>
              <a:t>因此只能以从容平静的心态去接受它。</a:t>
            </a:r>
          </a:p>
          <a:p>
            <a:r>
              <a:rPr lang="en-US" dirty="0" smtClean="0"/>
              <a:t>D.</a:t>
            </a:r>
            <a:r>
              <a:rPr lang="zh-CN" altLang="en-US" dirty="0" smtClean="0"/>
              <a:t>诗人告诉我们</a:t>
            </a:r>
            <a:r>
              <a:rPr lang="en-US" dirty="0" smtClean="0"/>
              <a:t>,</a:t>
            </a:r>
            <a:r>
              <a:rPr lang="zh-CN" altLang="en-US" dirty="0" smtClean="0"/>
              <a:t>他要从荒芜的土地上踏出一条路来</a:t>
            </a:r>
            <a:r>
              <a:rPr lang="en-US" dirty="0" smtClean="0"/>
              <a:t>,</a:t>
            </a:r>
            <a:r>
              <a:rPr lang="zh-CN" altLang="en-US" dirty="0" smtClean="0"/>
              <a:t>他坚信</a:t>
            </a:r>
            <a:r>
              <a:rPr lang="en-US" dirty="0" smtClean="0"/>
              <a:t>:</a:t>
            </a:r>
            <a:r>
              <a:rPr lang="zh-CN" altLang="en-US" dirty="0" smtClean="0"/>
              <a:t>世上本没有路</a:t>
            </a:r>
            <a:r>
              <a:rPr lang="en-US" dirty="0" smtClean="0"/>
              <a:t>,</a:t>
            </a:r>
            <a:r>
              <a:rPr lang="zh-CN" altLang="en-US" dirty="0" smtClean="0"/>
              <a:t>走的人多了</a:t>
            </a:r>
            <a:r>
              <a:rPr lang="en-US" dirty="0" smtClean="0"/>
              <a:t>,</a:t>
            </a:r>
            <a:r>
              <a:rPr lang="zh-CN" altLang="en-US" dirty="0" smtClean="0"/>
              <a:t>便成了路。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881950" y="1071546"/>
            <a:ext cx="1000132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D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题目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未选择的路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“</a:t>
            </a:r>
            <a:r>
              <a:rPr lang="zh-CN" altLang="en-US" dirty="0" smtClean="0"/>
              <a:t>路</a:t>
            </a:r>
            <a:r>
              <a:rPr lang="en-US" dirty="0" smtClean="0"/>
              <a:t>”</a:t>
            </a:r>
            <a:r>
              <a:rPr lang="zh-CN" altLang="en-US" dirty="0" smtClean="0"/>
              <a:t>的含意是什么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595406" y="1928802"/>
            <a:ext cx="950125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这首诗表面是写自然之路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实际是写人生道路。诗人所写的重点不是那条已选择的路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而是那条未选择的路。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</TotalTime>
  <Words>1030</Words>
  <Application>Microsoft Office PowerPoint</Application>
  <PresentationFormat>自定义</PresentationFormat>
  <Paragraphs>104</Paragraphs>
  <Slides>25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634</cp:revision>
  <dcterms:created xsi:type="dcterms:W3CDTF">2017-02-11T06:33:00Z</dcterms:created>
  <dcterms:modified xsi:type="dcterms:W3CDTF">2019-12-14T11:31:52Z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