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38"/>
  </p:notesMasterIdLst>
  <p:handoutMasterIdLst>
    <p:handoutMasterId r:id="rId39"/>
  </p:handoutMasterIdLst>
  <p:sldIdLst>
    <p:sldId id="371" r:id="rId3"/>
    <p:sldId id="429" r:id="rId4"/>
    <p:sldId id="444" r:id="rId5"/>
    <p:sldId id="486" r:id="rId6"/>
    <p:sldId id="428" r:id="rId7"/>
    <p:sldId id="445" r:id="rId8"/>
    <p:sldId id="443" r:id="rId9"/>
    <p:sldId id="455" r:id="rId10"/>
    <p:sldId id="487" r:id="rId11"/>
    <p:sldId id="456" r:id="rId12"/>
    <p:sldId id="397" r:id="rId13"/>
    <p:sldId id="458" r:id="rId14"/>
    <p:sldId id="488" r:id="rId15"/>
    <p:sldId id="489" r:id="rId16"/>
    <p:sldId id="490" r:id="rId17"/>
    <p:sldId id="491" r:id="rId18"/>
    <p:sldId id="492" r:id="rId19"/>
    <p:sldId id="493" r:id="rId20"/>
    <p:sldId id="496" r:id="rId21"/>
    <p:sldId id="494" r:id="rId22"/>
    <p:sldId id="495" r:id="rId23"/>
    <p:sldId id="485" r:id="rId24"/>
    <p:sldId id="470" r:id="rId25"/>
    <p:sldId id="471" r:id="rId26"/>
    <p:sldId id="472" r:id="rId27"/>
    <p:sldId id="474" r:id="rId28"/>
    <p:sldId id="497" r:id="rId29"/>
    <p:sldId id="498" r:id="rId30"/>
    <p:sldId id="499" r:id="rId31"/>
    <p:sldId id="500" r:id="rId32"/>
    <p:sldId id="501" r:id="rId33"/>
    <p:sldId id="475" r:id="rId34"/>
    <p:sldId id="453" r:id="rId35"/>
    <p:sldId id="476" r:id="rId36"/>
    <p:sldId id="395" r:id="rId37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0976" autoAdjust="0"/>
    <p:restoredTop sz="87474" autoAdjust="0"/>
  </p:normalViewPr>
  <p:slideViewPr>
    <p:cSldViewPr>
      <p:cViewPr>
        <p:scale>
          <a:sx n="40" d="100"/>
          <a:sy n="40" d="100"/>
        </p:scale>
        <p:origin x="-330" y="-528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第一单元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3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024298" y="4714884"/>
            <a:ext cx="46858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3.</a:t>
            </a:r>
            <a:r>
              <a:rPr lang="en-US" sz="3600" baseline="30000" dirty="0" smtClean="0"/>
              <a:t>*</a:t>
            </a:r>
            <a:r>
              <a:rPr lang="zh-CN" altLang="en-US" sz="3600" dirty="0" smtClean="0"/>
              <a:t>回忆鲁迅先生</a:t>
            </a:r>
            <a:r>
              <a:rPr lang="en-US" sz="3600" dirty="0" smtClean="0"/>
              <a:t>(</a:t>
            </a:r>
            <a:r>
              <a:rPr lang="zh-CN" altLang="en-US" sz="3600" dirty="0" smtClean="0"/>
              <a:t>节选</a:t>
            </a:r>
            <a:r>
              <a:rPr lang="en-US" sz="3600" dirty="0" smtClean="0"/>
              <a:t>)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2809852" y="471488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7" name="第1单元.eps" descr="id:21474953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09588" y="1643050"/>
            <a:ext cx="10358510" cy="1842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通读全文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</a:p>
          <a:p>
            <a:r>
              <a:rPr lang="zh-CN" altLang="en-US" dirty="0" smtClean="0"/>
              <a:t>本文是一篇回忆录</a:t>
            </a:r>
            <a:r>
              <a:rPr lang="en-US" dirty="0" smtClean="0"/>
              <a:t>,</a:t>
            </a:r>
            <a:r>
              <a:rPr lang="zh-CN" altLang="en-US" dirty="0" smtClean="0"/>
              <a:t>萧红以细腻的感觉捕捉鲁迅先生在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中的一些琐事</a:t>
            </a:r>
            <a:r>
              <a:rPr lang="en-US" dirty="0" smtClean="0"/>
              <a:t>,</a:t>
            </a:r>
            <a:r>
              <a:rPr lang="zh-CN" altLang="en-US" dirty="0" smtClean="0"/>
              <a:t>以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的形式组合在一起</a:t>
            </a:r>
            <a:r>
              <a:rPr lang="en-US" dirty="0" smtClean="0"/>
              <a:t>,</a:t>
            </a:r>
            <a:r>
              <a:rPr lang="zh-CN" altLang="en-US" dirty="0" smtClean="0"/>
              <a:t>展现出一个真实的、富有人情味的生活化的鲁迅形象。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9953652" y="1785926"/>
            <a:ext cx="1214446" cy="714380"/>
          </a:xfrm>
        </p:spPr>
        <p:txBody>
          <a:bodyPr/>
          <a:lstStyle/>
          <a:p>
            <a:pPr indent="0"/>
            <a:r>
              <a:rPr lang="zh-CN" altLang="en-US" dirty="0" smtClean="0"/>
              <a:t>日常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4952992" y="2357430"/>
            <a:ext cx="1928826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多个片段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1166778" y="2357430"/>
            <a:ext cx="1214446" cy="71438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生活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初读课文</a:t>
            </a:r>
            <a:r>
              <a:rPr lang="en-US" dirty="0" smtClean="0"/>
              <a:t>,</a:t>
            </a:r>
            <a:r>
              <a:rPr lang="zh-CN" altLang="en-US" dirty="0" smtClean="0"/>
              <a:t>梳理主要内容。</a:t>
            </a:r>
          </a:p>
          <a:p>
            <a:r>
              <a:rPr lang="zh-CN" altLang="en-US" dirty="0" smtClean="0"/>
              <a:t>自读课文</a:t>
            </a:r>
            <a:r>
              <a:rPr lang="en-US" dirty="0" smtClean="0"/>
              <a:t>,</a:t>
            </a:r>
            <a:r>
              <a:rPr lang="zh-CN" altLang="en-US" dirty="0" smtClean="0"/>
              <a:t>提炼每个片段的主要内容。</a:t>
            </a:r>
          </a:p>
          <a:p>
            <a:r>
              <a:rPr lang="zh-CN" altLang="en-US" dirty="0" smtClean="0"/>
              <a:t>范围主要内容</a:t>
            </a:r>
          </a:p>
          <a:p>
            <a:r>
              <a:rPr lang="zh-CN" altLang="en-US" dirty="0" smtClean="0"/>
              <a:t>第一片段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1</a:t>
            </a:r>
            <a:r>
              <a:rPr lang="zh-CN" altLang="en-US" dirty="0" smtClean="0"/>
              <a:t>段</a:t>
            </a:r>
            <a:r>
              <a:rPr lang="en-US" dirty="0" smtClean="0"/>
              <a:t>)	</a:t>
            </a:r>
            <a:r>
              <a:rPr lang="zh-CN" altLang="en-US" dirty="0" smtClean="0"/>
              <a:t>笑声明朗</a:t>
            </a:r>
          </a:p>
          <a:p>
            <a:r>
              <a:rPr lang="zh-CN" altLang="en-US" dirty="0" smtClean="0"/>
              <a:t>第二片段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2</a:t>
            </a:r>
            <a:r>
              <a:rPr lang="zh-CN" altLang="en-US" dirty="0" smtClean="0"/>
              <a:t>段</a:t>
            </a:r>
            <a:r>
              <a:rPr lang="en-US" dirty="0" smtClean="0"/>
              <a:t>)	</a:t>
            </a:r>
            <a:r>
              <a:rPr lang="zh-CN" altLang="en-US" dirty="0" smtClean="0"/>
              <a:t>走路轻捷</a:t>
            </a:r>
          </a:p>
          <a:p>
            <a:r>
              <a:rPr lang="zh-CN" altLang="en-US" dirty="0" smtClean="0"/>
              <a:t>第三片段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3~13</a:t>
            </a:r>
            <a:r>
              <a:rPr lang="zh-CN" altLang="en-US" dirty="0" smtClean="0"/>
              <a:t>段</a:t>
            </a:r>
            <a:r>
              <a:rPr lang="en-US" dirty="0" smtClean="0"/>
              <a:t>)	</a:t>
            </a:r>
            <a:r>
              <a:rPr lang="zh-CN" altLang="en-US" dirty="0" smtClean="0"/>
              <a:t>叮嘱许先生给晚归客人付车费</a:t>
            </a:r>
            <a:r>
              <a:rPr lang="en-US" dirty="0" smtClean="0"/>
              <a:t>,</a:t>
            </a:r>
            <a:r>
              <a:rPr lang="zh-CN" altLang="en-US" dirty="0" smtClean="0"/>
              <a:t>饮食习惯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第四片段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14~17</a:t>
            </a:r>
            <a:r>
              <a:rPr lang="zh-CN" altLang="en-US" dirty="0" smtClean="0"/>
              <a:t>段</a:t>
            </a:r>
            <a:r>
              <a:rPr lang="en-US" dirty="0" smtClean="0"/>
              <a:t>)</a:t>
            </a:r>
            <a:r>
              <a:rPr lang="zh-CN" altLang="en-US" dirty="0" smtClean="0"/>
              <a:t>　</a:t>
            </a:r>
          </a:p>
          <a:p>
            <a:r>
              <a:rPr lang="zh-CN" altLang="en-US" dirty="0" smtClean="0"/>
              <a:t>第五</a:t>
            </a:r>
            <a:r>
              <a:rPr lang="zh-CN" altLang="en-US" dirty="0" smtClean="0"/>
              <a:t>片段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18~23</a:t>
            </a:r>
            <a:r>
              <a:rPr lang="zh-CN" altLang="en-US" dirty="0" smtClean="0"/>
              <a:t>段</a:t>
            </a:r>
            <a:r>
              <a:rPr lang="en-US" dirty="0" smtClean="0"/>
              <a:t>)</a:t>
            </a:r>
            <a:r>
              <a:rPr lang="zh-CN" altLang="en-US" dirty="0" smtClean="0"/>
              <a:t>　</a:t>
            </a:r>
          </a:p>
          <a:p>
            <a:r>
              <a:rPr lang="zh-CN" altLang="en-US" dirty="0" smtClean="0"/>
              <a:t>第六片段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24~26</a:t>
            </a:r>
            <a:r>
              <a:rPr lang="zh-CN" altLang="en-US" dirty="0" smtClean="0"/>
              <a:t>段</a:t>
            </a:r>
            <a:r>
              <a:rPr lang="en-US" dirty="0" smtClean="0"/>
              <a:t>)</a:t>
            </a:r>
            <a:r>
              <a:rPr lang="zh-CN" altLang="en-US" dirty="0" smtClean="0"/>
              <a:t>　</a:t>
            </a:r>
          </a:p>
          <a:p>
            <a:r>
              <a:rPr lang="zh-CN" altLang="en-US" dirty="0" smtClean="0"/>
              <a:t>第七片段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27~30</a:t>
            </a:r>
            <a:r>
              <a:rPr lang="zh-CN" altLang="en-US" dirty="0" smtClean="0"/>
              <a:t>段</a:t>
            </a:r>
            <a:r>
              <a:rPr lang="en-US" dirty="0" smtClean="0"/>
              <a:t>)</a:t>
            </a:r>
            <a:r>
              <a:rPr lang="zh-CN" altLang="en-US" dirty="0" smtClean="0"/>
              <a:t>　</a:t>
            </a:r>
          </a:p>
          <a:p>
            <a:r>
              <a:rPr lang="zh-CN" altLang="en-US" dirty="0" smtClean="0"/>
              <a:t>第八片段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31~34</a:t>
            </a:r>
            <a:r>
              <a:rPr lang="zh-CN" altLang="en-US" dirty="0" smtClean="0"/>
              <a:t>段</a:t>
            </a:r>
            <a:r>
              <a:rPr lang="en-US" dirty="0" smtClean="0"/>
              <a:t>)</a:t>
            </a:r>
            <a:r>
              <a:rPr lang="zh-CN" altLang="en-US" dirty="0" smtClean="0"/>
              <a:t>　</a:t>
            </a:r>
          </a:p>
          <a:p>
            <a:r>
              <a:rPr lang="zh-CN" altLang="en-US" dirty="0" smtClean="0"/>
              <a:t>第九片段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35~40</a:t>
            </a:r>
            <a:r>
              <a:rPr lang="zh-CN" altLang="en-US" dirty="0" smtClean="0"/>
              <a:t>段</a:t>
            </a:r>
            <a:r>
              <a:rPr lang="en-US" dirty="0" smtClean="0"/>
              <a:t>)</a:t>
            </a:r>
            <a:r>
              <a:rPr lang="zh-CN" altLang="en-US" dirty="0" smtClean="0"/>
              <a:t>　</a:t>
            </a:r>
          </a:p>
          <a:p>
            <a:r>
              <a:rPr lang="zh-CN" altLang="en-US" dirty="0" smtClean="0"/>
              <a:t>第十片段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41~42</a:t>
            </a:r>
            <a:r>
              <a:rPr lang="zh-CN" altLang="en-US" dirty="0" smtClean="0"/>
              <a:t>段</a:t>
            </a:r>
            <a:r>
              <a:rPr lang="en-US" dirty="0" smtClean="0"/>
              <a:t>)</a:t>
            </a:r>
            <a:r>
              <a:rPr lang="zh-CN" altLang="en-US" dirty="0" smtClean="0"/>
              <a:t>　</a:t>
            </a:r>
            <a:endParaRPr lang="zh-CN" altLang="en-US" dirty="0"/>
          </a:p>
        </p:txBody>
      </p:sp>
      <p:sp>
        <p:nvSpPr>
          <p:cNvPr id="3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5333952" y="1142984"/>
            <a:ext cx="3405254" cy="857256"/>
          </a:xfrm>
        </p:spPr>
        <p:txBody>
          <a:bodyPr/>
          <a:lstStyle/>
          <a:p>
            <a:pPr indent="0"/>
            <a:r>
              <a:rPr lang="zh-CN" altLang="en-US" dirty="0" smtClean="0"/>
              <a:t>幽默招呼来客</a:t>
            </a:r>
            <a:r>
              <a:rPr lang="en-US" dirty="0" smtClean="0"/>
              <a:t> 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4"/>
          <p:cNvSpPr txBox="1">
            <a:spLocks/>
          </p:cNvSpPr>
          <p:nvPr/>
        </p:nvSpPr>
        <p:spPr>
          <a:xfrm>
            <a:off x="5310182" y="1785926"/>
            <a:ext cx="340525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久雨偶晴的造访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4"/>
          <p:cNvSpPr txBox="1">
            <a:spLocks/>
          </p:cNvSpPr>
          <p:nvPr/>
        </p:nvSpPr>
        <p:spPr>
          <a:xfrm>
            <a:off x="5405390" y="2428868"/>
            <a:ext cx="340525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对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青年来信的态度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4"/>
          <p:cNvSpPr txBox="1">
            <a:spLocks/>
          </p:cNvSpPr>
          <p:nvPr/>
        </p:nvSpPr>
        <p:spPr>
          <a:xfrm>
            <a:off x="5381620" y="3000372"/>
            <a:ext cx="340525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吝啬校样纸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4"/>
          <p:cNvSpPr txBox="1">
            <a:spLocks/>
          </p:cNvSpPr>
          <p:nvPr/>
        </p:nvSpPr>
        <p:spPr>
          <a:xfrm>
            <a:off x="5381620" y="3643314"/>
            <a:ext cx="340525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妻子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许先生的担当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4"/>
          <p:cNvSpPr txBox="1">
            <a:spLocks/>
          </p:cNvSpPr>
          <p:nvPr/>
        </p:nvSpPr>
        <p:spPr>
          <a:xfrm>
            <a:off x="5405390" y="4357694"/>
            <a:ext cx="340525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夜里看电影不坐车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4"/>
          <p:cNvSpPr txBox="1">
            <a:spLocks/>
          </p:cNvSpPr>
          <p:nvPr/>
        </p:nvSpPr>
        <p:spPr>
          <a:xfrm>
            <a:off x="5381620" y="5214950"/>
            <a:ext cx="3405254" cy="857256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不一样的休息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  <p:bldP spid="8" grpId="0" build="p"/>
      <p:bldP spid="9" grpId="0" build="p"/>
      <p:bldP spid="1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第十一片段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43~54</a:t>
            </a:r>
            <a:r>
              <a:rPr lang="zh-CN" altLang="en-US" dirty="0" smtClean="0"/>
              <a:t>段</a:t>
            </a:r>
            <a:r>
              <a:rPr lang="en-US" dirty="0" smtClean="0"/>
              <a:t>)</a:t>
            </a:r>
            <a:r>
              <a:rPr lang="zh-CN" altLang="en-US" dirty="0" smtClean="0"/>
              <a:t>　</a:t>
            </a:r>
          </a:p>
          <a:p>
            <a:r>
              <a:rPr lang="zh-CN" altLang="en-US" dirty="0" smtClean="0"/>
              <a:t>第十二片段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55~59</a:t>
            </a:r>
            <a:r>
              <a:rPr lang="zh-CN" altLang="en-US" dirty="0" smtClean="0"/>
              <a:t>段</a:t>
            </a:r>
            <a:r>
              <a:rPr lang="en-US" dirty="0" smtClean="0"/>
              <a:t>)</a:t>
            </a:r>
            <a:r>
              <a:rPr lang="zh-CN" altLang="en-US" dirty="0" smtClean="0"/>
              <a:t>　</a:t>
            </a:r>
          </a:p>
          <a:p>
            <a:r>
              <a:rPr lang="zh-CN" altLang="en-US" dirty="0" smtClean="0"/>
              <a:t>第十三片段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60~62</a:t>
            </a:r>
            <a:r>
              <a:rPr lang="zh-CN" altLang="en-US" dirty="0" smtClean="0"/>
              <a:t>段</a:t>
            </a:r>
            <a:r>
              <a:rPr lang="en-US" dirty="0" smtClean="0"/>
              <a:t>)</a:t>
            </a:r>
            <a:r>
              <a:rPr lang="zh-CN" altLang="en-US" dirty="0" smtClean="0"/>
              <a:t>　</a:t>
            </a:r>
          </a:p>
          <a:p>
            <a:r>
              <a:rPr lang="zh-CN" altLang="en-US" dirty="0" smtClean="0"/>
              <a:t>第十四片段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63~66</a:t>
            </a:r>
            <a:r>
              <a:rPr lang="zh-CN" altLang="en-US" dirty="0" smtClean="0"/>
              <a:t>段</a:t>
            </a:r>
            <a:r>
              <a:rPr lang="en-US" dirty="0" smtClean="0"/>
              <a:t>)</a:t>
            </a:r>
            <a:r>
              <a:rPr lang="zh-CN" altLang="en-US" dirty="0" smtClean="0"/>
              <a:t>　</a:t>
            </a:r>
            <a:endParaRPr lang="zh-CN" altLang="en-US" dirty="0"/>
          </a:p>
        </p:txBody>
      </p:sp>
      <p:sp>
        <p:nvSpPr>
          <p:cNvPr id="3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5762580" y="1142984"/>
            <a:ext cx="3405254" cy="714380"/>
          </a:xfrm>
        </p:spPr>
        <p:txBody>
          <a:bodyPr/>
          <a:lstStyle/>
          <a:p>
            <a:pPr indent="0"/>
            <a:r>
              <a:rPr lang="zh-CN" altLang="en-US" dirty="0" smtClean="0"/>
              <a:t>昼陪客人夜加班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4"/>
          <p:cNvSpPr txBox="1">
            <a:spLocks/>
          </p:cNvSpPr>
          <p:nvPr/>
        </p:nvSpPr>
        <p:spPr>
          <a:xfrm>
            <a:off x="5762580" y="1785926"/>
            <a:ext cx="340525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品尝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海婴的鱼丸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4"/>
          <p:cNvSpPr txBox="1">
            <a:spLocks/>
          </p:cNvSpPr>
          <p:nvPr/>
        </p:nvSpPr>
        <p:spPr>
          <a:xfrm>
            <a:off x="5738810" y="2357430"/>
            <a:ext cx="340525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包书也要亲自动手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4"/>
          <p:cNvSpPr txBox="1">
            <a:spLocks/>
          </p:cNvSpPr>
          <p:nvPr/>
        </p:nvSpPr>
        <p:spPr>
          <a:xfrm>
            <a:off x="5786478" y="3143248"/>
            <a:ext cx="5238744" cy="500090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身体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不好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更加惜时忘我地工作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根据课文叙述的事件</a:t>
            </a:r>
            <a:r>
              <a:rPr lang="en-US" dirty="0" smtClean="0"/>
              <a:t>,</a:t>
            </a:r>
            <a:r>
              <a:rPr lang="zh-CN" altLang="en-US" dirty="0" smtClean="0"/>
              <a:t>提炼出涉及鲁迅先生日常生活的几个方面的信息。</a:t>
            </a:r>
          </a:p>
          <a:p>
            <a:r>
              <a:rPr lang="zh-CN" altLang="en-US" dirty="0" smtClean="0"/>
              <a:t>饮食起居</a:t>
            </a:r>
            <a:r>
              <a:rPr lang="zh-CN" altLang="en-US" dirty="0" smtClean="0"/>
              <a:t>、</a:t>
            </a:r>
            <a:endParaRPr lang="zh-CN" altLang="en-US" dirty="0"/>
          </a:p>
        </p:txBody>
      </p:sp>
      <p:sp>
        <p:nvSpPr>
          <p:cNvPr id="3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3381356" y="2428868"/>
            <a:ext cx="6119898" cy="714380"/>
          </a:xfrm>
        </p:spPr>
        <p:txBody>
          <a:bodyPr/>
          <a:lstStyle/>
          <a:p>
            <a:pPr indent="0"/>
            <a:r>
              <a:rPr lang="zh-CN" altLang="en-US" dirty="0" smtClean="0"/>
              <a:t>待人接物、休闲娱乐、读书写作等。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品评关键语句</a:t>
            </a:r>
            <a:r>
              <a:rPr lang="en-US" dirty="0" smtClean="0"/>
              <a:t>,</a:t>
            </a:r>
            <a:r>
              <a:rPr lang="zh-CN" altLang="en-US" dirty="0" smtClean="0"/>
              <a:t>把握人物特征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作者用女性擅长的细心体察</a:t>
            </a:r>
            <a:r>
              <a:rPr lang="en-US" dirty="0" smtClean="0"/>
              <a:t>,</a:t>
            </a:r>
            <a:r>
              <a:rPr lang="zh-CN" altLang="en-US" dirty="0" smtClean="0"/>
              <a:t>敏锐地捕捉到了鲁迅先生许多有灵性的生活细节</a:t>
            </a:r>
            <a:r>
              <a:rPr lang="en-US" dirty="0" smtClean="0"/>
              <a:t>,</a:t>
            </a:r>
            <a:r>
              <a:rPr lang="zh-CN" altLang="en-US" dirty="0" smtClean="0"/>
              <a:t>表现出鲁迅的个性品质。请分析下面句子表现了鲁迅怎样的特点。</a:t>
            </a:r>
          </a:p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鲁迅先生的笑声是明朗的</a:t>
            </a:r>
            <a:r>
              <a:rPr lang="en-US" dirty="0" smtClean="0"/>
              <a:t>,</a:t>
            </a:r>
            <a:r>
              <a:rPr lang="zh-CN" altLang="en-US" dirty="0" smtClean="0"/>
              <a:t>是从心里的欢喜。若有人说了什么可笑的话</a:t>
            </a:r>
            <a:r>
              <a:rPr lang="en-US" dirty="0" smtClean="0"/>
              <a:t>,</a:t>
            </a:r>
            <a:r>
              <a:rPr lang="zh-CN" altLang="en-US" dirty="0" smtClean="0"/>
              <a:t>鲁迅先生笑得连烟卷都拿不住了</a:t>
            </a:r>
            <a:r>
              <a:rPr lang="en-US" dirty="0" smtClean="0"/>
              <a:t>,</a:t>
            </a:r>
            <a:r>
              <a:rPr lang="zh-CN" altLang="en-US" dirty="0" smtClean="0"/>
              <a:t>常常是笑得咳嗽起来。</a:t>
            </a:r>
          </a:p>
          <a:p>
            <a:r>
              <a:rPr lang="zh-CN" altLang="en-US" dirty="0" smtClean="0"/>
              <a:t>分析</a:t>
            </a:r>
            <a:r>
              <a:rPr lang="en-US" dirty="0" smtClean="0"/>
              <a:t>:</a:t>
            </a:r>
            <a:r>
              <a:rPr lang="zh-CN" altLang="en-US" dirty="0" smtClean="0"/>
              <a:t>通过对神态和动作的细致描写</a:t>
            </a:r>
            <a:r>
              <a:rPr lang="en-US" dirty="0" smtClean="0"/>
              <a:t>,</a:t>
            </a:r>
            <a:r>
              <a:rPr lang="zh-CN" altLang="en-US" dirty="0" smtClean="0"/>
              <a:t>表现出鲁迅先生乐观爽朗、平易近人的性格特点。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(1)</a:t>
            </a:r>
            <a:r>
              <a:rPr lang="zh-CN" altLang="en-US" dirty="0" smtClean="0"/>
              <a:t>鲁迅先生走路很轻捷</a:t>
            </a:r>
            <a:r>
              <a:rPr lang="en-US" dirty="0" smtClean="0"/>
              <a:t>,</a:t>
            </a:r>
            <a:r>
              <a:rPr lang="zh-CN" altLang="en-US" dirty="0" smtClean="0"/>
              <a:t>尤其使人记得清楚的</a:t>
            </a:r>
            <a:r>
              <a:rPr lang="en-US" dirty="0" smtClean="0"/>
              <a:t>,</a:t>
            </a:r>
            <a:r>
              <a:rPr lang="zh-CN" altLang="en-US" dirty="0" smtClean="0"/>
              <a:t>是他刚抓起帽子来往头上一扣</a:t>
            </a:r>
            <a:r>
              <a:rPr lang="en-US" dirty="0" smtClean="0"/>
              <a:t>,</a:t>
            </a:r>
            <a:r>
              <a:rPr lang="zh-CN" altLang="en-US" dirty="0" smtClean="0"/>
              <a:t>同时左腿就伸出去了</a:t>
            </a:r>
            <a:r>
              <a:rPr lang="en-US" dirty="0" smtClean="0"/>
              <a:t>,</a:t>
            </a:r>
            <a:r>
              <a:rPr lang="zh-CN" altLang="en-US" dirty="0" smtClean="0"/>
              <a:t>仿佛不顾一切地走去。</a:t>
            </a:r>
          </a:p>
          <a:p>
            <a:endParaRPr lang="zh-CN" altLang="en-US" dirty="0"/>
          </a:p>
        </p:txBody>
      </p:sp>
      <p:sp>
        <p:nvSpPr>
          <p:cNvPr id="3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715700" cy="714380"/>
          </a:xfrm>
        </p:spPr>
        <p:txBody>
          <a:bodyPr/>
          <a:lstStyle/>
          <a:p>
            <a:r>
              <a:rPr lang="zh-CN" altLang="en-US" dirty="0" smtClean="0"/>
              <a:t>通过对鲁迅先生动作的细致描写</a:t>
            </a:r>
            <a:r>
              <a:rPr lang="en-US" dirty="0" smtClean="0"/>
              <a:t>,</a:t>
            </a:r>
            <a:r>
              <a:rPr lang="zh-CN" altLang="en-US" dirty="0" smtClean="0"/>
              <a:t>表现出鲁迅一往无前、义无反顾的大无畏精神。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(2)</a:t>
            </a:r>
            <a:r>
              <a:rPr lang="zh-CN" altLang="en-US" dirty="0" smtClean="0"/>
              <a:t>鲁迅先生嘱咐许先生一定让坐小汽车回去</a:t>
            </a:r>
            <a:r>
              <a:rPr lang="en-US" dirty="0" smtClean="0"/>
              <a:t>,</a:t>
            </a:r>
            <a:r>
              <a:rPr lang="zh-CN" altLang="en-US" dirty="0" smtClean="0"/>
              <a:t>并且一定嘱咐许先生付钱。</a:t>
            </a:r>
          </a:p>
          <a:p>
            <a:endParaRPr lang="zh-CN" altLang="en-US" dirty="0"/>
          </a:p>
        </p:txBody>
      </p:sp>
      <p:sp>
        <p:nvSpPr>
          <p:cNvPr id="3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715700" cy="714380"/>
          </a:xfrm>
        </p:spPr>
        <p:txBody>
          <a:bodyPr/>
          <a:lstStyle/>
          <a:p>
            <a:r>
              <a:rPr lang="zh-CN" altLang="en-US" dirty="0" smtClean="0"/>
              <a:t>通过对鲁迅先生语言的描写</a:t>
            </a:r>
            <a:r>
              <a:rPr lang="en-US" dirty="0" smtClean="0"/>
              <a:t>,</a:t>
            </a:r>
            <a:r>
              <a:rPr lang="zh-CN" altLang="en-US" dirty="0" smtClean="0"/>
              <a:t>表现出鲁迅真诚待友、体贴而真挚、慷慨大方的特点。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(3)“</a:t>
            </a:r>
            <a:r>
              <a:rPr lang="zh-CN" altLang="en-US" dirty="0" smtClean="0"/>
              <a:t>好久不见</a:t>
            </a:r>
            <a:r>
              <a:rPr lang="en-US" dirty="0" smtClean="0"/>
              <a:t>,</a:t>
            </a:r>
            <a:r>
              <a:rPr lang="zh-CN" altLang="en-US" dirty="0" smtClean="0"/>
              <a:t>好久不见。</a:t>
            </a:r>
            <a:r>
              <a:rPr lang="en-US" dirty="0" smtClean="0"/>
              <a:t>”</a:t>
            </a:r>
            <a:r>
              <a:rPr lang="zh-CN" altLang="en-US" dirty="0" smtClean="0"/>
              <a:t>一边说着一边向我点头。</a:t>
            </a:r>
          </a:p>
          <a:p>
            <a:endParaRPr lang="zh-CN" altLang="en-US" dirty="0"/>
          </a:p>
        </p:txBody>
      </p:sp>
      <p:sp>
        <p:nvSpPr>
          <p:cNvPr id="3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952464" y="1785926"/>
            <a:ext cx="10715700" cy="714380"/>
          </a:xfrm>
        </p:spPr>
        <p:txBody>
          <a:bodyPr/>
          <a:lstStyle/>
          <a:p>
            <a:r>
              <a:rPr lang="zh-CN" altLang="en-US" dirty="0" smtClean="0"/>
              <a:t>刚刚我不是来过了吗</a:t>
            </a:r>
            <a:r>
              <a:rPr lang="en-US" dirty="0" smtClean="0"/>
              <a:t>?</a:t>
            </a:r>
            <a:r>
              <a:rPr lang="zh-CN" altLang="en-US" dirty="0" smtClean="0"/>
              <a:t>怎么会好久不见</a:t>
            </a:r>
            <a:r>
              <a:rPr lang="en-US" dirty="0" smtClean="0"/>
              <a:t>?</a:t>
            </a:r>
            <a:r>
              <a:rPr lang="zh-CN" altLang="en-US" dirty="0" smtClean="0"/>
              <a:t>就是上午我来的那次周先生忘记了</a:t>
            </a:r>
            <a:r>
              <a:rPr lang="en-US" dirty="0" smtClean="0"/>
              <a:t>,</a:t>
            </a:r>
            <a:r>
              <a:rPr lang="zh-CN" altLang="en-US" dirty="0" smtClean="0"/>
              <a:t>可是我也每天来呀</a:t>
            </a:r>
            <a:r>
              <a:rPr lang="en-US" dirty="0" smtClean="0"/>
              <a:t>……</a:t>
            </a:r>
            <a:r>
              <a:rPr lang="zh-CN" altLang="en-US" dirty="0" smtClean="0"/>
              <a:t>怎么都忘记了吗</a:t>
            </a:r>
            <a:r>
              <a:rPr lang="en-US" dirty="0" smtClean="0"/>
              <a:t>?</a:t>
            </a:r>
            <a:endParaRPr lang="zh-CN" altLang="en-US" dirty="0" smtClean="0"/>
          </a:p>
          <a:p>
            <a:r>
              <a:rPr lang="zh-CN" altLang="en-US" dirty="0" smtClean="0"/>
              <a:t>周先生转身坐在躺椅上才自己笑起来</a:t>
            </a:r>
            <a:r>
              <a:rPr lang="en-US" dirty="0" smtClean="0"/>
              <a:t>,</a:t>
            </a:r>
            <a:r>
              <a:rPr lang="zh-CN" altLang="en-US" dirty="0" smtClean="0"/>
              <a:t>他是在开着玩笑。</a:t>
            </a:r>
          </a:p>
          <a:p>
            <a:r>
              <a:rPr lang="zh-CN" altLang="en-US" dirty="0" smtClean="0"/>
              <a:t>通过对鲁迅先生语言、动作和神态的细致描写</a:t>
            </a:r>
            <a:r>
              <a:rPr lang="en-US" dirty="0" smtClean="0"/>
              <a:t>,</a:t>
            </a:r>
            <a:r>
              <a:rPr lang="zh-CN" altLang="en-US" dirty="0" smtClean="0"/>
              <a:t>表现了鲁迅幽默风趣、爱开玩笑的特点。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(4)</a:t>
            </a:r>
            <a:r>
              <a:rPr lang="zh-CN" altLang="en-US" dirty="0" smtClean="0"/>
              <a:t>许先生和鲁迅先生都笑着</a:t>
            </a:r>
            <a:r>
              <a:rPr lang="en-US" dirty="0" smtClean="0"/>
              <a:t>,</a:t>
            </a:r>
            <a:r>
              <a:rPr lang="zh-CN" altLang="en-US" dirty="0" smtClean="0"/>
              <a:t>一种对于冲破忧郁心境的展然的会心的笑。</a:t>
            </a:r>
          </a:p>
          <a:p>
            <a:endParaRPr lang="zh-CN" altLang="en-US" dirty="0"/>
          </a:p>
        </p:txBody>
      </p:sp>
      <p:sp>
        <p:nvSpPr>
          <p:cNvPr id="3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715700" cy="714380"/>
          </a:xfrm>
        </p:spPr>
        <p:txBody>
          <a:bodyPr/>
          <a:lstStyle/>
          <a:p>
            <a:r>
              <a:rPr lang="zh-CN" altLang="en-US" dirty="0" smtClean="0"/>
              <a:t>通过对许先生和鲁迅先生神态的细致描写</a:t>
            </a:r>
            <a:r>
              <a:rPr lang="en-US" dirty="0" smtClean="0"/>
              <a:t>,</a:t>
            </a:r>
            <a:r>
              <a:rPr lang="zh-CN" altLang="en-US" dirty="0" smtClean="0"/>
              <a:t>表现了他们和蔼可亲的特点。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595274" y="1643050"/>
            <a:ext cx="11144328" cy="507209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1.</a:t>
            </a:r>
            <a:r>
              <a:rPr lang="zh-CN" altLang="en-US" dirty="0" smtClean="0"/>
              <a:t>理解、积累文中的重点生字词</a:t>
            </a:r>
            <a:r>
              <a:rPr lang="en-US" dirty="0" smtClean="0"/>
              <a:t>;</a:t>
            </a:r>
            <a:r>
              <a:rPr lang="zh-CN" altLang="en-US" dirty="0" smtClean="0"/>
              <a:t>通览全篇</a:t>
            </a:r>
            <a:r>
              <a:rPr lang="en-US" dirty="0" smtClean="0"/>
              <a:t>,</a:t>
            </a:r>
            <a:r>
              <a:rPr lang="zh-CN" altLang="en-US" dirty="0" smtClean="0"/>
              <a:t>整体感知课文内容。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2.</a:t>
            </a:r>
            <a:r>
              <a:rPr lang="zh-CN" altLang="en-US" dirty="0" smtClean="0"/>
              <a:t>培养从文中提炼主要信息的能力。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3.</a:t>
            </a:r>
            <a:r>
              <a:rPr lang="zh-CN" altLang="en-US" dirty="0" smtClean="0"/>
              <a:t>精读课文</a:t>
            </a:r>
            <a:r>
              <a:rPr lang="en-US" dirty="0" smtClean="0"/>
              <a:t>,</a:t>
            </a:r>
            <a:r>
              <a:rPr lang="zh-CN" altLang="en-US" dirty="0" smtClean="0"/>
              <a:t>揣摩品味关键语句</a:t>
            </a:r>
            <a:r>
              <a:rPr lang="en-US" dirty="0" smtClean="0"/>
              <a:t>,</a:t>
            </a:r>
            <a:r>
              <a:rPr lang="zh-CN" altLang="en-US" dirty="0" smtClean="0"/>
              <a:t>体会日常生活中鲁迅先生可亲可敬的个性品质。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4.</a:t>
            </a:r>
            <a:r>
              <a:rPr lang="zh-CN" altLang="en-US" dirty="0" smtClean="0"/>
              <a:t>学习本文通过捕捉灵动传神的生活细节来表现人物性格的写作方法。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952464" y="4429132"/>
            <a:ext cx="10358510" cy="857256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1.</a:t>
            </a:r>
            <a:r>
              <a:rPr lang="zh-CN" altLang="en-US" dirty="0" smtClean="0"/>
              <a:t>学习本文善于从生活琐事中去展现人物性格的写作技巧。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2.</a:t>
            </a:r>
            <a:r>
              <a:rPr lang="zh-CN" altLang="en-US" dirty="0" smtClean="0"/>
              <a:t>了解鲁迅先生智慧、温和、平易近人的</a:t>
            </a:r>
            <a:r>
              <a:rPr lang="en-US" dirty="0" smtClean="0"/>
              <a:t>“</a:t>
            </a:r>
            <a:r>
              <a:rPr lang="zh-CN" altLang="en-US" dirty="0" smtClean="0"/>
              <a:t>另类</a:t>
            </a:r>
            <a:r>
              <a:rPr lang="en-US" dirty="0" smtClean="0"/>
              <a:t>”</a:t>
            </a:r>
            <a:r>
              <a:rPr lang="zh-CN" altLang="en-US" dirty="0" smtClean="0"/>
              <a:t>特点</a:t>
            </a:r>
            <a:r>
              <a:rPr lang="en-US" dirty="0" smtClean="0"/>
              <a:t>,</a:t>
            </a:r>
            <a:r>
              <a:rPr lang="zh-CN" altLang="en-US" dirty="0" smtClean="0"/>
              <a:t>体会鲁迅先生生活朴实、为人宽厚、待友真诚的美好品德。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(5)</a:t>
            </a:r>
            <a:r>
              <a:rPr lang="zh-CN" altLang="en-US" dirty="0" smtClean="0"/>
              <a:t>但他还是展读着每封由不同角落里投来的青年的信</a:t>
            </a:r>
            <a:r>
              <a:rPr lang="en-US" dirty="0" smtClean="0"/>
              <a:t>,</a:t>
            </a:r>
            <a:r>
              <a:rPr lang="zh-CN" altLang="en-US" dirty="0" smtClean="0"/>
              <a:t>眼睛不济时</a:t>
            </a:r>
            <a:r>
              <a:rPr lang="en-US" dirty="0" smtClean="0"/>
              <a:t>,</a:t>
            </a:r>
            <a:r>
              <a:rPr lang="zh-CN" altLang="en-US" dirty="0" smtClean="0"/>
              <a:t>便戴起眼镜来看</a:t>
            </a:r>
            <a:r>
              <a:rPr lang="en-US" dirty="0" smtClean="0"/>
              <a:t>,</a:t>
            </a:r>
            <a:r>
              <a:rPr lang="zh-CN" altLang="en-US" dirty="0" smtClean="0"/>
              <a:t>常常看到夜里很深的时光。</a:t>
            </a:r>
          </a:p>
          <a:p>
            <a:endParaRPr lang="zh-CN" altLang="en-US" dirty="0"/>
          </a:p>
        </p:txBody>
      </p:sp>
      <p:sp>
        <p:nvSpPr>
          <p:cNvPr id="3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715700" cy="714380"/>
          </a:xfrm>
        </p:spPr>
        <p:txBody>
          <a:bodyPr/>
          <a:lstStyle/>
          <a:p>
            <a:r>
              <a:rPr lang="zh-CN" altLang="en-US" dirty="0" smtClean="0"/>
              <a:t>通过对鲁迅先生动作和神态的细致描写</a:t>
            </a:r>
            <a:r>
              <a:rPr lang="en-US" dirty="0" smtClean="0"/>
              <a:t>,</a:t>
            </a:r>
            <a:r>
              <a:rPr lang="zh-CN" altLang="en-US" dirty="0" smtClean="0"/>
              <a:t>表现了鲁迅关心、宽容青年的特点。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四、活动</a:t>
            </a:r>
            <a:r>
              <a:rPr lang="en-US" dirty="0" smtClean="0"/>
              <a:t>:</a:t>
            </a:r>
            <a:r>
              <a:rPr lang="zh-CN" altLang="en-US" dirty="0" smtClean="0"/>
              <a:t>作者眼中的鲁迅先生有怎样的特点</a:t>
            </a:r>
            <a:r>
              <a:rPr lang="en-US" dirty="0" smtClean="0"/>
              <a:t>?</a:t>
            </a:r>
            <a:r>
              <a:rPr lang="zh-CN" altLang="en-US" dirty="0" smtClean="0"/>
              <a:t>是通过怎样的方法来表现的</a:t>
            </a:r>
            <a:r>
              <a:rPr lang="en-US" dirty="0" smtClean="0"/>
              <a:t>?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715700" cy="714380"/>
          </a:xfrm>
        </p:spPr>
        <p:txBody>
          <a:bodyPr/>
          <a:lstStyle/>
          <a:p>
            <a:r>
              <a:rPr lang="zh-CN" altLang="en-US" dirty="0" smtClean="0"/>
              <a:t>和蔼宽厚、平易近人、风趣幽默、惜时勤奋、一丝不苟、真挚待友。</a:t>
            </a:r>
          </a:p>
          <a:p>
            <a:r>
              <a:rPr lang="zh-CN" altLang="en-US" dirty="0" smtClean="0"/>
              <a:t>通过对日常生活的细节</a:t>
            </a:r>
            <a:r>
              <a:rPr lang="en-US" dirty="0" smtClean="0"/>
              <a:t>,</a:t>
            </a:r>
            <a:r>
              <a:rPr lang="zh-CN" altLang="en-US" dirty="0" smtClean="0"/>
              <a:t>如语言、动作、神态的细致描写来表现鲁迅先生。也通过写他人</a:t>
            </a:r>
            <a:r>
              <a:rPr lang="en-US" dirty="0" smtClean="0"/>
              <a:t>(</a:t>
            </a:r>
            <a:r>
              <a:rPr lang="zh-CN" altLang="en-US" dirty="0" smtClean="0"/>
              <a:t>如许先生</a:t>
            </a:r>
            <a:r>
              <a:rPr lang="en-US" dirty="0" smtClean="0"/>
              <a:t>)</a:t>
            </a:r>
            <a:r>
              <a:rPr lang="zh-CN" altLang="en-US" dirty="0" smtClean="0"/>
              <a:t>来侧面突出鲁迅先生的性格特点。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572824" cy="1857388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dirty="0" smtClean="0"/>
              <a:t>.</a:t>
            </a:r>
            <a:r>
              <a:rPr lang="en-US" dirty="0" smtClean="0"/>
              <a:t> </a:t>
            </a:r>
            <a:r>
              <a:rPr lang="zh-CN" altLang="en-US" dirty="0" smtClean="0"/>
              <a:t>课文</a:t>
            </a:r>
            <a:r>
              <a:rPr lang="zh-CN" altLang="en-US" dirty="0" smtClean="0"/>
              <a:t>为什么先从鲁迅的笑声写起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这表现了鲁迅先生乐观开朗的性格</a:t>
            </a:r>
            <a:r>
              <a:rPr lang="en-US" dirty="0" smtClean="0"/>
              <a:t>,</a:t>
            </a:r>
            <a:r>
              <a:rPr lang="zh-CN" altLang="en-US" dirty="0" smtClean="0"/>
              <a:t>让人觉得他亲切</a:t>
            </a:r>
            <a:r>
              <a:rPr lang="en-US" dirty="0" smtClean="0"/>
              <a:t>,</a:t>
            </a:r>
            <a:r>
              <a:rPr lang="zh-CN" altLang="en-US" dirty="0" smtClean="0"/>
              <a:t>瞬间拉近了伟人与读者之间的距离。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本文作者也用了不少的笔墨写鲁迅的妻子许先生</a:t>
            </a:r>
            <a:r>
              <a:rPr lang="en-US" dirty="0" smtClean="0"/>
              <a:t>,</a:t>
            </a:r>
            <a:r>
              <a:rPr lang="zh-CN" altLang="en-US" dirty="0" smtClean="0"/>
              <a:t>这是为什么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这是一种间接描写</a:t>
            </a:r>
            <a:r>
              <a:rPr lang="en-US" dirty="0" smtClean="0"/>
              <a:t>,</a:t>
            </a:r>
            <a:r>
              <a:rPr lang="zh-CN" altLang="en-US" dirty="0" smtClean="0"/>
              <a:t>或者说侧面描写。写许先生的担当</a:t>
            </a:r>
            <a:r>
              <a:rPr lang="en-US" dirty="0" smtClean="0"/>
              <a:t>,</a:t>
            </a:r>
            <a:r>
              <a:rPr lang="zh-CN" altLang="en-US" dirty="0" smtClean="0"/>
              <a:t>表现了鲁迅工作如山、不得休息</a:t>
            </a:r>
            <a:r>
              <a:rPr lang="en-US" dirty="0" smtClean="0"/>
              <a:t>,</a:t>
            </a:r>
            <a:r>
              <a:rPr lang="zh-CN" altLang="en-US" dirty="0" smtClean="0"/>
              <a:t>真实再现了生活片段</a:t>
            </a:r>
            <a:r>
              <a:rPr lang="en-US" dirty="0" smtClean="0"/>
              <a:t>,</a:t>
            </a:r>
            <a:r>
              <a:rPr lang="zh-CN" altLang="en-US" dirty="0" smtClean="0"/>
              <a:t>令人信服。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09588" y="500042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品析语句。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鲁迅先生出书的校样</a:t>
            </a:r>
            <a:r>
              <a:rPr lang="en-US" dirty="0" smtClean="0"/>
              <a:t>,</a:t>
            </a:r>
            <a:r>
              <a:rPr lang="zh-CN" altLang="en-US" dirty="0" smtClean="0"/>
              <a:t>都用来揩桌子</a:t>
            </a:r>
            <a:r>
              <a:rPr lang="en-US" dirty="0" smtClean="0"/>
              <a:t>,</a:t>
            </a:r>
            <a:r>
              <a:rPr lang="zh-CN" altLang="en-US" dirty="0" smtClean="0"/>
              <a:t>或做什么的。请客人在家里吃饭</a:t>
            </a:r>
            <a:r>
              <a:rPr lang="en-US" dirty="0" smtClean="0"/>
              <a:t>,</a:t>
            </a:r>
            <a:r>
              <a:rPr lang="zh-CN" altLang="en-US" dirty="0" smtClean="0"/>
              <a:t>吃到半道</a:t>
            </a:r>
            <a:r>
              <a:rPr lang="en-US" dirty="0" smtClean="0"/>
              <a:t>,</a:t>
            </a:r>
            <a:r>
              <a:rPr lang="zh-CN" altLang="en-US" dirty="0" smtClean="0"/>
              <a:t>鲁迅先生回身去拿来校样给大家分着</a:t>
            </a:r>
            <a:r>
              <a:rPr lang="en-US" dirty="0" smtClean="0"/>
              <a:t>,</a:t>
            </a:r>
            <a:r>
              <a:rPr lang="zh-CN" altLang="en-US" dirty="0" smtClean="0"/>
              <a:t>客人接到手里一看</a:t>
            </a:r>
            <a:r>
              <a:rPr lang="en-US" dirty="0" smtClean="0"/>
              <a:t>,</a:t>
            </a:r>
            <a:r>
              <a:rPr lang="zh-CN" altLang="en-US" dirty="0" smtClean="0"/>
              <a:t>这怎么可以</a:t>
            </a:r>
            <a:r>
              <a:rPr lang="en-US" dirty="0" smtClean="0"/>
              <a:t>?</a:t>
            </a:r>
            <a:r>
              <a:rPr lang="zh-CN" altLang="en-US" dirty="0" smtClean="0"/>
              <a:t>鲁迅先生说</a:t>
            </a:r>
            <a:r>
              <a:rPr lang="en-US" dirty="0" smtClean="0"/>
              <a:t>:</a:t>
            </a:r>
          </a:p>
          <a:p>
            <a:r>
              <a:rPr lang="en-US" dirty="0" smtClean="0"/>
              <a:t>“</a:t>
            </a:r>
            <a:r>
              <a:rPr lang="zh-CN" altLang="en-US" dirty="0" smtClean="0"/>
              <a:t>擦一擦</a:t>
            </a:r>
            <a:r>
              <a:rPr lang="en-US" dirty="0" smtClean="0"/>
              <a:t>,</a:t>
            </a:r>
            <a:r>
              <a:rPr lang="zh-CN" altLang="en-US" dirty="0" smtClean="0"/>
              <a:t>拿着鸡吃</a:t>
            </a:r>
            <a:r>
              <a:rPr lang="en-US" dirty="0" smtClean="0"/>
              <a:t>,</a:t>
            </a:r>
            <a:r>
              <a:rPr lang="zh-CN" altLang="en-US" dirty="0" smtClean="0"/>
              <a:t>手是腻的。</a:t>
            </a:r>
            <a:r>
              <a:rPr lang="en-US" dirty="0" smtClean="0"/>
              <a:t>”</a:t>
            </a:r>
            <a:endParaRPr lang="zh-CN" altLang="en-US" dirty="0" smtClean="0"/>
          </a:p>
          <a:p>
            <a:r>
              <a:rPr lang="zh-CN" altLang="en-US" dirty="0" smtClean="0"/>
              <a:t>到洗澡间去</a:t>
            </a:r>
            <a:r>
              <a:rPr lang="en-US" dirty="0" smtClean="0"/>
              <a:t>,</a:t>
            </a:r>
            <a:r>
              <a:rPr lang="zh-CN" altLang="en-US" dirty="0" smtClean="0"/>
              <a:t>那边也摆着校样纸。</a:t>
            </a:r>
          </a:p>
          <a:p>
            <a:r>
              <a:rPr lang="en-US" dirty="0" smtClean="0"/>
              <a:t>…………</a:t>
            </a:r>
            <a:endParaRPr lang="zh-CN" altLang="en-US" dirty="0" smtClean="0"/>
          </a:p>
          <a:p>
            <a:r>
              <a:rPr lang="zh-CN" altLang="en-US" dirty="0" smtClean="0"/>
              <a:t>夜里去看电影</a:t>
            </a:r>
            <a:r>
              <a:rPr lang="en-US" dirty="0" smtClean="0"/>
              <a:t>,</a:t>
            </a:r>
            <a:r>
              <a:rPr lang="zh-CN" altLang="en-US" dirty="0" smtClean="0"/>
              <a:t>施高塔路的汽车房只有一辆车</a:t>
            </a:r>
            <a:r>
              <a:rPr lang="en-US" dirty="0" smtClean="0"/>
              <a:t>,</a:t>
            </a:r>
            <a:r>
              <a:rPr lang="zh-CN" altLang="en-US" dirty="0" smtClean="0"/>
              <a:t>鲁迅先生一定不坐</a:t>
            </a:r>
            <a:r>
              <a:rPr lang="en-US" dirty="0" smtClean="0"/>
              <a:t>,</a:t>
            </a:r>
            <a:r>
              <a:rPr lang="zh-CN" altLang="en-US" dirty="0" smtClean="0"/>
              <a:t>一定让我们坐。</a:t>
            </a:r>
          </a:p>
          <a:p>
            <a:r>
              <a:rPr lang="en-US" dirty="0" smtClean="0"/>
              <a:t>…………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09588" y="78579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看完了电影出来</a:t>
            </a:r>
            <a:r>
              <a:rPr lang="en-US" dirty="0" smtClean="0"/>
              <a:t>,</a:t>
            </a:r>
            <a:r>
              <a:rPr lang="zh-CN" altLang="en-US" dirty="0" smtClean="0"/>
              <a:t>又只叫到一部汽车</a:t>
            </a:r>
            <a:r>
              <a:rPr lang="en-US" dirty="0" smtClean="0"/>
              <a:t>,</a:t>
            </a:r>
            <a:r>
              <a:rPr lang="zh-CN" altLang="en-US" dirty="0" smtClean="0"/>
              <a:t>鲁迅先生又一定不肯坐</a:t>
            </a:r>
            <a:r>
              <a:rPr lang="en-US" dirty="0" smtClean="0"/>
              <a:t>,</a:t>
            </a:r>
            <a:r>
              <a:rPr lang="zh-CN" altLang="en-US" dirty="0" smtClean="0"/>
              <a:t>让周建人先生的全家坐着先走了。</a:t>
            </a:r>
          </a:p>
          <a:p>
            <a:r>
              <a:rPr lang="zh-CN" altLang="en-US" dirty="0" smtClean="0"/>
              <a:t>通过对鲁迅先生动作、语言的细致描写</a:t>
            </a:r>
            <a:r>
              <a:rPr lang="en-US" dirty="0" smtClean="0"/>
              <a:t>,</a:t>
            </a:r>
            <a:r>
              <a:rPr lang="zh-CN" altLang="en-US" dirty="0" smtClean="0"/>
              <a:t>表现了鲁迅礼让别人、宁亏自己的精神。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鲁迅先生自己说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“</a:t>
            </a:r>
            <a:r>
              <a:rPr lang="zh-CN" altLang="en-US" dirty="0" smtClean="0"/>
              <a:t>坐在椅子上翻一翻书就是休息了。</a:t>
            </a:r>
            <a:r>
              <a:rPr lang="en-US" dirty="0" smtClean="0"/>
              <a:t>”</a:t>
            </a:r>
            <a:endParaRPr lang="zh-CN" altLang="en-US" dirty="0" smtClean="0"/>
          </a:p>
          <a:p>
            <a:r>
              <a:rPr lang="zh-CN" altLang="en-US" dirty="0" smtClean="0"/>
              <a:t>通过对鲁迅先生的语言描写</a:t>
            </a:r>
            <a:r>
              <a:rPr lang="en-US" dirty="0" smtClean="0"/>
              <a:t>,</a:t>
            </a:r>
            <a:r>
              <a:rPr lang="zh-CN" altLang="en-US" dirty="0" smtClean="0"/>
              <a:t>表现了鲁迅珍惜时间、忘我工作的精神。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666712" y="1071546"/>
            <a:ext cx="10858576" cy="5214974"/>
          </a:xfrm>
        </p:spPr>
        <p:txBody>
          <a:bodyPr/>
          <a:lstStyle/>
          <a:p>
            <a:r>
              <a:rPr lang="en-US" dirty="0" smtClean="0"/>
              <a:t>(3)</a:t>
            </a:r>
            <a:r>
              <a:rPr lang="zh-CN" altLang="en-US" dirty="0" smtClean="0"/>
              <a:t>客人一走</a:t>
            </a:r>
            <a:r>
              <a:rPr lang="en-US" dirty="0" smtClean="0"/>
              <a:t>,</a:t>
            </a:r>
            <a:r>
              <a:rPr lang="zh-CN" altLang="en-US" dirty="0" smtClean="0"/>
              <a:t>已经是下半夜了</a:t>
            </a:r>
            <a:r>
              <a:rPr lang="en-US" dirty="0" smtClean="0"/>
              <a:t>,</a:t>
            </a:r>
            <a:r>
              <a:rPr lang="zh-CN" altLang="en-US" dirty="0" smtClean="0"/>
              <a:t>本来已经是睡觉的时候了</a:t>
            </a:r>
            <a:r>
              <a:rPr lang="en-US" dirty="0" smtClean="0"/>
              <a:t>,</a:t>
            </a:r>
            <a:r>
              <a:rPr lang="zh-CN" altLang="en-US" dirty="0" smtClean="0"/>
              <a:t>可是鲁迅先生正要开始工作。</a:t>
            </a:r>
            <a:r>
              <a:rPr lang="en-US" dirty="0" smtClean="0"/>
              <a:t>……</a:t>
            </a:r>
            <a:endParaRPr lang="zh-CN" altLang="en-US" dirty="0" smtClean="0"/>
          </a:p>
          <a:p>
            <a:r>
              <a:rPr lang="zh-CN" altLang="en-US" dirty="0" smtClean="0"/>
              <a:t>全楼都寂静下去</a:t>
            </a:r>
            <a:r>
              <a:rPr lang="en-US" dirty="0" smtClean="0"/>
              <a:t>,</a:t>
            </a:r>
            <a:r>
              <a:rPr lang="zh-CN" altLang="en-US" dirty="0" smtClean="0"/>
              <a:t>窗外也是一点声音没有了</a:t>
            </a:r>
            <a:r>
              <a:rPr lang="en-US" dirty="0" smtClean="0"/>
              <a:t>,</a:t>
            </a:r>
            <a:r>
              <a:rPr lang="zh-CN" altLang="en-US" dirty="0" smtClean="0"/>
              <a:t>鲁迅先生站起来</a:t>
            </a:r>
            <a:r>
              <a:rPr lang="en-US" dirty="0" smtClean="0"/>
              <a:t>,</a:t>
            </a:r>
            <a:r>
              <a:rPr lang="zh-CN" altLang="en-US" dirty="0" smtClean="0"/>
              <a:t>坐到书桌边</a:t>
            </a:r>
            <a:r>
              <a:rPr lang="en-US" dirty="0" smtClean="0"/>
              <a:t>,</a:t>
            </a:r>
            <a:r>
              <a:rPr lang="zh-CN" altLang="en-US" dirty="0" smtClean="0"/>
              <a:t>在那绿色的台灯下开始写文章了。</a:t>
            </a:r>
          </a:p>
          <a:p>
            <a:r>
              <a:rPr lang="en-US" dirty="0" smtClean="0"/>
              <a:t>…………</a:t>
            </a:r>
            <a:endParaRPr lang="zh-CN" altLang="en-US" dirty="0" smtClean="0"/>
          </a:p>
          <a:p>
            <a:r>
              <a:rPr lang="zh-CN" altLang="en-US" dirty="0" smtClean="0"/>
              <a:t>人家都起来了</a:t>
            </a:r>
            <a:r>
              <a:rPr lang="en-US" dirty="0" smtClean="0"/>
              <a:t>,</a:t>
            </a:r>
            <a:r>
              <a:rPr lang="zh-CN" altLang="en-US" dirty="0" smtClean="0"/>
              <a:t>鲁迅先生才睡下。</a:t>
            </a:r>
          </a:p>
          <a:p>
            <a:r>
              <a:rPr lang="zh-CN" altLang="en-US" dirty="0" smtClean="0"/>
              <a:t>通过对鲁迅先生动作、行为的描写</a:t>
            </a:r>
            <a:r>
              <a:rPr lang="en-US" dirty="0" smtClean="0"/>
              <a:t>,</a:t>
            </a:r>
            <a:r>
              <a:rPr lang="zh-CN" altLang="en-US" dirty="0" smtClean="0"/>
              <a:t>表现出鲁迅惜时、勤奋的特点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666712" y="1285860"/>
            <a:ext cx="11072890" cy="5214974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dirty="0" smtClean="0"/>
              <a:t>4)</a:t>
            </a:r>
            <a:r>
              <a:rPr lang="zh-CN" altLang="en-US" dirty="0" smtClean="0"/>
              <a:t>别人都不注意</a:t>
            </a:r>
            <a:r>
              <a:rPr lang="en-US" dirty="0" smtClean="0"/>
              <a:t>,</a:t>
            </a:r>
            <a:r>
              <a:rPr lang="zh-CN" altLang="en-US" dirty="0" smtClean="0"/>
              <a:t>鲁迅先生把海婴碟里的拿来尝尝。果然是不新鲜的。鲁迅先生说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“</a:t>
            </a:r>
            <a:r>
              <a:rPr lang="zh-CN" altLang="en-US" dirty="0" smtClean="0"/>
              <a:t>他说不新鲜</a:t>
            </a:r>
            <a:r>
              <a:rPr lang="en-US" dirty="0" smtClean="0"/>
              <a:t>,</a:t>
            </a:r>
            <a:r>
              <a:rPr lang="zh-CN" altLang="en-US" dirty="0" smtClean="0"/>
              <a:t>一定也有他的道理</a:t>
            </a:r>
            <a:r>
              <a:rPr lang="en-US" dirty="0" smtClean="0"/>
              <a:t>,</a:t>
            </a:r>
            <a:r>
              <a:rPr lang="zh-CN" altLang="en-US" dirty="0" smtClean="0"/>
              <a:t>不加以查看就抹杀是不对的。</a:t>
            </a:r>
            <a:r>
              <a:rPr lang="en-US" dirty="0" smtClean="0"/>
              <a:t>”</a:t>
            </a:r>
            <a:endParaRPr lang="zh-CN" altLang="en-US" dirty="0" smtClean="0"/>
          </a:p>
          <a:p>
            <a:r>
              <a:rPr lang="zh-CN" altLang="en-US" dirty="0" smtClean="0"/>
              <a:t>通过对鲁迅先生动作、语言的细致描写</a:t>
            </a:r>
            <a:r>
              <a:rPr lang="en-US" dirty="0" smtClean="0"/>
              <a:t>,</a:t>
            </a:r>
            <a:r>
              <a:rPr lang="zh-CN" altLang="en-US" dirty="0" smtClean="0"/>
              <a:t>表现出鲁迅细心、不轻易否定、有家庭民主思想的特点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回忆录</a:t>
            </a:r>
            <a:r>
              <a:rPr lang="en-US" dirty="0" smtClean="0"/>
              <a:t>:</a:t>
            </a:r>
            <a:r>
              <a:rPr lang="zh-CN" altLang="en-US" dirty="0" smtClean="0"/>
              <a:t>主要是对回忆的整理和记录</a:t>
            </a:r>
            <a:r>
              <a:rPr lang="en-US" dirty="0" smtClean="0"/>
              <a:t>,</a:t>
            </a:r>
            <a:r>
              <a:rPr lang="zh-CN" altLang="en-US" dirty="0" smtClean="0"/>
              <a:t>和一般传记相比</a:t>
            </a:r>
            <a:r>
              <a:rPr lang="en-US" dirty="0" smtClean="0"/>
              <a:t>,</a:t>
            </a:r>
            <a:r>
              <a:rPr lang="zh-CN" altLang="en-US" dirty="0" smtClean="0"/>
              <a:t>不见得很连贯和完整</a:t>
            </a:r>
            <a:r>
              <a:rPr lang="en-US" dirty="0" smtClean="0"/>
              <a:t>,</a:t>
            </a:r>
            <a:r>
              <a:rPr lang="zh-CN" altLang="en-US" dirty="0" smtClean="0"/>
              <a:t>但作者常常带着某种感情来叙述</a:t>
            </a:r>
            <a:r>
              <a:rPr lang="en-US" dirty="0" smtClean="0"/>
              <a:t>,</a:t>
            </a:r>
            <a:r>
              <a:rPr lang="zh-CN" altLang="en-US" dirty="0" smtClean="0"/>
              <a:t>对某些事件或者生活细节的呈现可能更加生动、亲切。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创作背景</a:t>
            </a:r>
            <a:r>
              <a:rPr lang="en-US" dirty="0" smtClean="0"/>
              <a:t>:</a:t>
            </a:r>
            <a:r>
              <a:rPr lang="zh-CN" altLang="en-US" dirty="0" smtClean="0"/>
              <a:t>鲁迅说过</a:t>
            </a:r>
            <a:r>
              <a:rPr lang="en-US" dirty="0" smtClean="0"/>
              <a:t>:“</a:t>
            </a:r>
            <a:r>
              <a:rPr lang="zh-CN" altLang="en-US" dirty="0" smtClean="0"/>
              <a:t>想看好花</a:t>
            </a:r>
            <a:r>
              <a:rPr lang="en-US" dirty="0" smtClean="0"/>
              <a:t>,</a:t>
            </a:r>
            <a:r>
              <a:rPr lang="zh-CN" altLang="en-US" dirty="0" smtClean="0"/>
              <a:t>一定要有好土。</a:t>
            </a:r>
            <a:r>
              <a:rPr lang="en-US" dirty="0" smtClean="0"/>
              <a:t>”</a:t>
            </a:r>
            <a:r>
              <a:rPr lang="zh-CN" altLang="en-US" dirty="0" smtClean="0"/>
              <a:t>又曾表示</a:t>
            </a:r>
            <a:r>
              <a:rPr lang="en-US" dirty="0" smtClean="0"/>
              <a:t>:“</a:t>
            </a:r>
            <a:r>
              <a:rPr lang="zh-CN" altLang="en-US" dirty="0" smtClean="0"/>
              <a:t>只要能培一朵花</a:t>
            </a:r>
            <a:r>
              <a:rPr lang="en-US" dirty="0" smtClean="0"/>
              <a:t>,</a:t>
            </a:r>
            <a:r>
              <a:rPr lang="zh-CN" altLang="en-US" dirty="0" smtClean="0"/>
              <a:t>就不妨做会朽的腐草。</a:t>
            </a:r>
            <a:r>
              <a:rPr lang="en-US" dirty="0" smtClean="0"/>
              <a:t>”</a:t>
            </a:r>
            <a:r>
              <a:rPr lang="zh-CN" altLang="en-US" dirty="0" smtClean="0"/>
              <a:t>为了培育萧红这朵三四十年代中国女性文学园圃的奇葩</a:t>
            </a:r>
            <a:r>
              <a:rPr lang="en-US" dirty="0" smtClean="0"/>
              <a:t>,</a:t>
            </a:r>
            <a:r>
              <a:rPr lang="zh-CN" altLang="en-US" dirty="0" smtClean="0"/>
              <a:t>鲁迅甘作春泥</a:t>
            </a:r>
            <a:r>
              <a:rPr lang="en-US" dirty="0" smtClean="0"/>
              <a:t>,</a:t>
            </a:r>
            <a:r>
              <a:rPr lang="zh-CN" altLang="en-US" dirty="0" smtClean="0"/>
              <a:t>甘为人梯</a:t>
            </a:r>
            <a:r>
              <a:rPr lang="en-US" dirty="0" smtClean="0"/>
              <a:t>,</a:t>
            </a:r>
            <a:r>
              <a:rPr lang="zh-CN" altLang="en-US" dirty="0" smtClean="0"/>
              <a:t>在她的作品中倾注了大量心血。鲁迅去世之后</a:t>
            </a:r>
            <a:r>
              <a:rPr lang="en-US" dirty="0" smtClean="0"/>
              <a:t>,</a:t>
            </a:r>
            <a:r>
              <a:rPr lang="zh-CN" altLang="en-US" dirty="0" smtClean="0"/>
              <a:t>萧红从悲痛中振作起来</a:t>
            </a:r>
            <a:r>
              <a:rPr lang="en-US" dirty="0" smtClean="0"/>
              <a:t>,</a:t>
            </a:r>
            <a:r>
              <a:rPr lang="zh-CN" altLang="en-US" dirty="0" smtClean="0"/>
              <a:t>陆续出版和发表了许多名篇佳作。在众多的鲁迅回忆录中</a:t>
            </a:r>
            <a:r>
              <a:rPr lang="en-US" dirty="0" smtClean="0"/>
              <a:t>,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09588" y="1214422"/>
            <a:ext cx="10858576" cy="5214974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dirty="0" smtClean="0"/>
              <a:t>5)</a:t>
            </a:r>
            <a:r>
              <a:rPr lang="zh-CN" altLang="en-US" dirty="0" smtClean="0"/>
              <a:t>鲁迅先生包一个纸包也要包到整整齐齐</a:t>
            </a:r>
            <a:r>
              <a:rPr lang="en-US" dirty="0" smtClean="0"/>
              <a:t>,</a:t>
            </a:r>
            <a:r>
              <a:rPr lang="zh-CN" altLang="en-US" dirty="0" smtClean="0"/>
              <a:t>他常常把要寄出的书</a:t>
            </a:r>
            <a:r>
              <a:rPr lang="en-US" dirty="0" smtClean="0"/>
              <a:t>,</a:t>
            </a:r>
            <a:r>
              <a:rPr lang="zh-CN" altLang="en-US" dirty="0" smtClean="0"/>
              <a:t>从许先生手里拿过来自己包。许先生本来包得多么好</a:t>
            </a:r>
            <a:r>
              <a:rPr lang="en-US" dirty="0" smtClean="0"/>
              <a:t>,</a:t>
            </a:r>
            <a:r>
              <a:rPr lang="zh-CN" altLang="en-US" dirty="0" smtClean="0"/>
              <a:t>而鲁迅先生还要亲自动手。</a:t>
            </a:r>
          </a:p>
          <a:p>
            <a:r>
              <a:rPr lang="zh-CN" altLang="en-US" dirty="0" smtClean="0"/>
              <a:t>鲁迅先生把书包好了</a:t>
            </a:r>
            <a:r>
              <a:rPr lang="en-US" dirty="0" smtClean="0"/>
              <a:t>,</a:t>
            </a:r>
            <a:r>
              <a:rPr lang="zh-CN" altLang="en-US" dirty="0" smtClean="0"/>
              <a:t>用细绳捆上</a:t>
            </a:r>
            <a:r>
              <a:rPr lang="en-US" dirty="0" smtClean="0"/>
              <a:t>,</a:t>
            </a:r>
            <a:r>
              <a:rPr lang="zh-CN" altLang="en-US" dirty="0" smtClean="0"/>
              <a:t>那包方方正正的</a:t>
            </a:r>
            <a:r>
              <a:rPr lang="en-US" dirty="0" smtClean="0"/>
              <a:t>,</a:t>
            </a:r>
            <a:r>
              <a:rPr lang="zh-CN" altLang="en-US" dirty="0" smtClean="0"/>
              <a:t>连一个角也不准歪一点或扁一点</a:t>
            </a:r>
            <a:r>
              <a:rPr lang="en-US" dirty="0" smtClean="0"/>
              <a:t>,</a:t>
            </a:r>
            <a:r>
              <a:rPr lang="zh-CN" altLang="en-US" dirty="0" smtClean="0"/>
              <a:t>而后拿着剪刀</a:t>
            </a:r>
            <a:r>
              <a:rPr lang="en-US" dirty="0" smtClean="0"/>
              <a:t>,</a:t>
            </a:r>
            <a:r>
              <a:rPr lang="zh-CN" altLang="en-US" dirty="0" smtClean="0"/>
              <a:t>把捆书的那绳头都剪得整整齐齐。</a:t>
            </a:r>
          </a:p>
          <a:p>
            <a:r>
              <a:rPr lang="zh-CN" altLang="en-US" dirty="0" smtClean="0"/>
              <a:t>通过对鲁迅先生细致的动作描写</a:t>
            </a:r>
            <a:r>
              <a:rPr lang="en-US" dirty="0" smtClean="0"/>
              <a:t>,</a:t>
            </a:r>
            <a:r>
              <a:rPr lang="zh-CN" altLang="en-US" dirty="0" smtClean="0"/>
              <a:t>表现出鲁迅认真、一丝不苟的特点。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09588" y="1214422"/>
            <a:ext cx="10858576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看了这篇文章后</a:t>
            </a:r>
            <a:r>
              <a:rPr lang="en-US" dirty="0" smtClean="0"/>
              <a:t>,</a:t>
            </a:r>
            <a:r>
              <a:rPr lang="zh-CN" altLang="en-US" dirty="0" smtClean="0"/>
              <a:t>有人认为</a:t>
            </a:r>
            <a:r>
              <a:rPr lang="en-US" dirty="0" smtClean="0"/>
              <a:t>:</a:t>
            </a:r>
            <a:r>
              <a:rPr lang="zh-CN" altLang="en-US" dirty="0" smtClean="0"/>
              <a:t>这些片段太琐碎</a:t>
            </a:r>
            <a:r>
              <a:rPr lang="en-US" dirty="0" smtClean="0"/>
              <a:t>,</a:t>
            </a:r>
            <a:r>
              <a:rPr lang="zh-CN" altLang="en-US" dirty="0" smtClean="0"/>
              <a:t>不值得写</a:t>
            </a:r>
            <a:r>
              <a:rPr lang="en-US" dirty="0" smtClean="0"/>
              <a:t>,</a:t>
            </a:r>
            <a:r>
              <a:rPr lang="zh-CN" altLang="en-US" dirty="0" smtClean="0"/>
              <a:t>它们之间也没有内在的逻辑关系</a:t>
            </a:r>
            <a:r>
              <a:rPr lang="en-US" dirty="0" smtClean="0"/>
              <a:t>,</a:t>
            </a:r>
            <a:r>
              <a:rPr lang="zh-CN" altLang="en-US" dirty="0" smtClean="0"/>
              <a:t>整篇文章显得很散。可是这篇文章却是公认的鲁迅回忆录中的珍品</a:t>
            </a:r>
            <a:r>
              <a:rPr lang="en-US" dirty="0" smtClean="0"/>
              <a:t>,</a:t>
            </a:r>
            <a:r>
              <a:rPr lang="zh-CN" altLang="en-US" dirty="0" smtClean="0"/>
              <a:t>是现代文学怀人散文的典范。请你说说你的看法和理由。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66712" y="1071546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同意后者。本文内容表面上驳杂、琐碎</a:t>
            </a:r>
            <a:r>
              <a:rPr lang="en-US" dirty="0" smtClean="0"/>
              <a:t>,</a:t>
            </a:r>
            <a:r>
              <a:rPr lang="zh-CN" altLang="en-US" dirty="0" smtClean="0"/>
              <a:t>涉及鲁迅生活中的饮食起居、待人接物、读书写作、休闲娱乐等各个方面</a:t>
            </a:r>
            <a:r>
              <a:rPr lang="en-US" dirty="0" smtClean="0"/>
              <a:t>,</a:t>
            </a:r>
            <a:r>
              <a:rPr lang="zh-CN" altLang="en-US" dirty="0" smtClean="0"/>
              <a:t>也没有严格的逻辑顺序</a:t>
            </a:r>
            <a:r>
              <a:rPr lang="en-US" dirty="0" smtClean="0"/>
              <a:t>,</a:t>
            </a:r>
            <a:r>
              <a:rPr lang="zh-CN" altLang="en-US" dirty="0" smtClean="0"/>
              <a:t>实际上这种手法是散文化的写作方法</a:t>
            </a:r>
            <a:r>
              <a:rPr lang="en-US" dirty="0" smtClean="0"/>
              <a:t>,</a:t>
            </a:r>
            <a:r>
              <a:rPr lang="zh-CN" altLang="en-US" dirty="0" smtClean="0"/>
              <a:t>即</a:t>
            </a:r>
            <a:r>
              <a:rPr lang="en-US" dirty="0" smtClean="0"/>
              <a:t>“</a:t>
            </a:r>
            <a:r>
              <a:rPr lang="zh-CN" altLang="en-US" dirty="0" smtClean="0"/>
              <a:t>形散而神不散</a:t>
            </a:r>
            <a:r>
              <a:rPr lang="en-US" dirty="0" smtClean="0"/>
              <a:t>”</a:t>
            </a:r>
            <a:r>
              <a:rPr lang="zh-CN" altLang="en-US" dirty="0" smtClean="0"/>
              <a:t>。作者捕捉了鲁迅生活的许多细节</a:t>
            </a:r>
            <a:r>
              <a:rPr lang="en-US" dirty="0" smtClean="0"/>
              <a:t>,</a:t>
            </a:r>
            <a:r>
              <a:rPr lang="zh-CN" altLang="en-US" dirty="0" smtClean="0"/>
              <a:t>随意写来</a:t>
            </a:r>
            <a:r>
              <a:rPr lang="en-US" dirty="0" smtClean="0"/>
              <a:t>,</a:t>
            </a:r>
            <a:r>
              <a:rPr lang="zh-CN" altLang="en-US" dirty="0" smtClean="0"/>
              <a:t>就像一些印象的片段回放</a:t>
            </a:r>
            <a:r>
              <a:rPr lang="en-US" dirty="0" smtClean="0"/>
              <a:t>,</a:t>
            </a:r>
            <a:r>
              <a:rPr lang="zh-CN" altLang="en-US" dirty="0" smtClean="0"/>
              <a:t>但这些印象组合起来</a:t>
            </a:r>
            <a:r>
              <a:rPr lang="en-US" dirty="0" smtClean="0"/>
              <a:t>,</a:t>
            </a:r>
            <a:r>
              <a:rPr lang="zh-CN" altLang="en-US" dirty="0" smtClean="0"/>
              <a:t>突显一个生活化、人情味十足的鲁迅</a:t>
            </a:r>
            <a:r>
              <a:rPr lang="en-US" dirty="0" smtClean="0"/>
              <a:t>,</a:t>
            </a:r>
            <a:r>
              <a:rPr lang="zh-CN" altLang="en-US" dirty="0" smtClean="0"/>
              <a:t>即本文的</a:t>
            </a:r>
            <a:r>
              <a:rPr lang="en-US" dirty="0" smtClean="0"/>
              <a:t>“</a:t>
            </a:r>
            <a:r>
              <a:rPr lang="zh-CN" altLang="en-US" dirty="0" smtClean="0"/>
              <a:t>神</a:t>
            </a:r>
            <a:r>
              <a:rPr lang="en-US" dirty="0" smtClean="0"/>
              <a:t>”</a:t>
            </a:r>
            <a:r>
              <a:rPr lang="zh-CN" altLang="en-US" dirty="0" smtClean="0"/>
              <a:t>。回忆鲁迅</a:t>
            </a:r>
            <a:r>
              <a:rPr lang="en-US" dirty="0" smtClean="0"/>
              <a:t>,</a:t>
            </a:r>
            <a:r>
              <a:rPr lang="zh-CN" altLang="en-US" dirty="0" smtClean="0"/>
              <a:t>作者心底的感情如喷涌的泉水、飞湍的激流</a:t>
            </a:r>
            <a:r>
              <a:rPr lang="en-US" dirty="0" smtClean="0"/>
              <a:t>,</a:t>
            </a:r>
            <a:r>
              <a:rPr lang="zh-CN" altLang="en-US" dirty="0" smtClean="0"/>
              <a:t>尽情倾泻挥洒</a:t>
            </a:r>
            <a:r>
              <a:rPr lang="en-US" dirty="0" smtClean="0"/>
              <a:t>,</a:t>
            </a:r>
            <a:r>
              <a:rPr lang="zh-CN" altLang="en-US" dirty="0" smtClean="0"/>
              <a:t>她用感情的红线将素材的珍珠贯穿起来</a:t>
            </a:r>
            <a:r>
              <a:rPr lang="en-US" dirty="0" smtClean="0"/>
              <a:t>,</a:t>
            </a:r>
            <a:r>
              <a:rPr lang="zh-CN" altLang="en-US" dirty="0" smtClean="0"/>
              <a:t>充分展现了日常生活中的一个伟大的文学家、思想家、革命家的精神风貌。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601663" y="1925638"/>
          <a:ext cx="11550650" cy="4162425"/>
        </p:xfrm>
        <a:graphic>
          <a:graphicData uri="http://schemas.openxmlformats.org/presentationml/2006/ole">
            <p:oleObj spid="_x0000_s21506" name="文档" r:id="rId3" imgW="9316467" imgH="3368160" progId="Word.Document.12">
              <p:embed/>
            </p:oleObj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</a:p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9596462" y="3071810"/>
            <a:ext cx="2286016" cy="500066"/>
          </a:xfrm>
        </p:spPr>
        <p:txBody>
          <a:bodyPr/>
          <a:lstStyle/>
          <a:p>
            <a:r>
              <a:rPr lang="zh-CN" altLang="en-US" dirty="0" smtClean="0"/>
              <a:t>可敬的长者</a:t>
            </a:r>
            <a:endParaRPr lang="zh-CN" altLang="en-US" dirty="0"/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3167042" y="3286124"/>
            <a:ext cx="5857916" cy="57150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走路轻捷、吃鱼丸、随意处理校样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文本占位符 3"/>
          <p:cNvSpPr txBox="1">
            <a:spLocks/>
          </p:cNvSpPr>
          <p:nvPr/>
        </p:nvSpPr>
        <p:spPr>
          <a:xfrm>
            <a:off x="9596462" y="4572008"/>
            <a:ext cx="2286016" cy="71438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敬业的伟人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8" name="文本占位符 3"/>
          <p:cNvSpPr txBox="1">
            <a:spLocks/>
          </p:cNvSpPr>
          <p:nvPr/>
        </p:nvSpPr>
        <p:spPr>
          <a:xfrm>
            <a:off x="3167042" y="4572008"/>
            <a:ext cx="5857916" cy="57150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阅读来信、认真对待包纸包等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1504" y="1928802"/>
            <a:ext cx="615553" cy="502958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回忆鲁迅先生（节选）</a:t>
            </a:r>
            <a:endParaRPr lang="zh-CN" altLang="en-US" sz="2800" b="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build="p"/>
      <p:bldP spid="10" grpId="0"/>
      <p:bldP spid="17" grpId="0" build="p"/>
      <p:bldP spid="1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01386" cy="1857388"/>
          </a:xfrm>
        </p:spPr>
        <p:txBody>
          <a:bodyPr/>
          <a:lstStyle/>
          <a:p>
            <a:r>
              <a:rPr lang="zh-CN" altLang="en-US" dirty="0" smtClean="0"/>
              <a:t>萧</a:t>
            </a:r>
            <a:r>
              <a:rPr lang="zh-CN" altLang="en-US" dirty="0" smtClean="0"/>
              <a:t>红的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回忆鲁迅先生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一枝独秀。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回忆鲁迅先生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不仅是鲁迅回忆录中的珍品</a:t>
            </a:r>
            <a:r>
              <a:rPr lang="en-US" dirty="0" smtClean="0"/>
              <a:t>,</a:t>
            </a:r>
            <a:r>
              <a:rPr lang="zh-CN" altLang="en-US" dirty="0" smtClean="0"/>
              <a:t>而且是中国现代怀人散文的典范</a:t>
            </a:r>
            <a:r>
              <a:rPr lang="en-US" dirty="0" smtClean="0"/>
              <a:t>,</a:t>
            </a:r>
            <a:r>
              <a:rPr lang="zh-CN" altLang="en-US" dirty="0" smtClean="0"/>
              <a:t>是敬献于鲁迅墓前的一个永不凋谢的花环。由于作者萧红是鲁迅先生的学生</a:t>
            </a:r>
            <a:r>
              <a:rPr lang="en-US" dirty="0" smtClean="0"/>
              <a:t>,</a:t>
            </a:r>
            <a:r>
              <a:rPr lang="zh-CN" altLang="en-US" dirty="0" smtClean="0"/>
              <a:t>跟回忆对象鲁迅有着直接交往</a:t>
            </a:r>
            <a:r>
              <a:rPr lang="en-US" dirty="0" smtClean="0"/>
              <a:t>,</a:t>
            </a:r>
            <a:r>
              <a:rPr lang="zh-CN" altLang="en-US" dirty="0" smtClean="0"/>
              <a:t>对回忆对象充满着缅怀崇敬之情</a:t>
            </a:r>
            <a:r>
              <a:rPr lang="en-US" dirty="0" smtClean="0"/>
              <a:t>,</a:t>
            </a:r>
            <a:r>
              <a:rPr lang="zh-CN" altLang="en-US" dirty="0" smtClean="0"/>
              <a:t>素材又来自亲历、亲闻</a:t>
            </a:r>
            <a:r>
              <a:rPr lang="en-US" dirty="0" smtClean="0"/>
              <a:t>,</a:t>
            </a:r>
            <a:r>
              <a:rPr lang="zh-CN" altLang="en-US" dirty="0" smtClean="0"/>
              <a:t>因此作品不仅富于史传性</a:t>
            </a:r>
            <a:r>
              <a:rPr lang="en-US" dirty="0" smtClean="0"/>
              <a:t>,</a:t>
            </a:r>
            <a:r>
              <a:rPr lang="zh-CN" altLang="en-US" dirty="0" smtClean="0"/>
              <a:t>而且富于文学性。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0358510" cy="4357718"/>
          </a:xfrm>
        </p:spPr>
        <p:txBody>
          <a:bodyPr/>
          <a:lstStyle/>
          <a:p>
            <a:r>
              <a:rPr lang="zh-CN" altLang="en-US" dirty="0" smtClean="0"/>
              <a:t>提起鲁迅</a:t>
            </a:r>
            <a:r>
              <a:rPr lang="en-US" dirty="0" smtClean="0"/>
              <a:t>,</a:t>
            </a:r>
            <a:r>
              <a:rPr lang="zh-CN" altLang="en-US" dirty="0" smtClean="0"/>
              <a:t>恐怕不少同学会联想起</a:t>
            </a:r>
            <a:r>
              <a:rPr lang="en-US" dirty="0" smtClean="0"/>
              <a:t>“</a:t>
            </a:r>
            <a:r>
              <a:rPr lang="zh-CN" altLang="en-US" dirty="0" smtClean="0"/>
              <a:t>深邃</a:t>
            </a:r>
            <a:r>
              <a:rPr lang="en-US" dirty="0" smtClean="0"/>
              <a:t>”“</a:t>
            </a:r>
            <a:r>
              <a:rPr lang="zh-CN" altLang="en-US" dirty="0" smtClean="0"/>
              <a:t>沉重</a:t>
            </a:r>
            <a:r>
              <a:rPr lang="en-US" dirty="0" smtClean="0"/>
              <a:t>”“</a:t>
            </a:r>
            <a:r>
              <a:rPr lang="zh-CN" altLang="en-US" dirty="0" smtClean="0"/>
              <a:t>严厉</a:t>
            </a:r>
            <a:r>
              <a:rPr lang="en-US" dirty="0" smtClean="0"/>
              <a:t>”“</a:t>
            </a:r>
            <a:r>
              <a:rPr lang="zh-CN" altLang="en-US" dirty="0" smtClean="0"/>
              <a:t>倔强</a:t>
            </a:r>
            <a:r>
              <a:rPr lang="en-US" dirty="0" smtClean="0"/>
              <a:t>”“</a:t>
            </a:r>
            <a:r>
              <a:rPr lang="zh-CN" altLang="en-US" dirty="0" smtClean="0"/>
              <a:t>浓黑的一字须</a:t>
            </a:r>
            <a:r>
              <a:rPr lang="en-US" dirty="0" smtClean="0"/>
              <a:t>,</a:t>
            </a:r>
            <a:r>
              <a:rPr lang="zh-CN" altLang="en-US" dirty="0" smtClean="0"/>
              <a:t>根根向上的头发</a:t>
            </a:r>
            <a:r>
              <a:rPr lang="en-US" dirty="0" smtClean="0"/>
              <a:t>,</a:t>
            </a:r>
            <a:r>
              <a:rPr lang="zh-CN" altLang="en-US" dirty="0" smtClean="0"/>
              <a:t>面目严肃冷峻</a:t>
            </a:r>
            <a:r>
              <a:rPr lang="en-US" dirty="0" smtClean="0"/>
              <a:t>”</a:t>
            </a:r>
            <a:r>
              <a:rPr lang="zh-CN" altLang="en-US" dirty="0" smtClean="0"/>
              <a:t>等字眼</a:t>
            </a:r>
            <a:r>
              <a:rPr lang="en-US" dirty="0" smtClean="0"/>
              <a:t>,</a:t>
            </a:r>
            <a:r>
              <a:rPr lang="zh-CN" altLang="en-US" dirty="0" smtClean="0"/>
              <a:t>这是鲁迅留给我们的印象。日常生活中的鲁迅也是这样的吗</a:t>
            </a:r>
            <a:r>
              <a:rPr lang="en-US" dirty="0" smtClean="0"/>
              <a:t>?</a:t>
            </a:r>
            <a:r>
              <a:rPr lang="zh-CN" altLang="en-US" dirty="0" smtClean="0"/>
              <a:t>今天</a:t>
            </a:r>
            <a:r>
              <a:rPr lang="en-US" dirty="0" smtClean="0"/>
              <a:t>,</a:t>
            </a:r>
            <a:r>
              <a:rPr lang="zh-CN" altLang="en-US" dirty="0" smtClean="0"/>
              <a:t>让我们一起走进萧红的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回忆鲁迅先生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去看看生活中的鲁迅。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787006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阅读下面小资料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</a:p>
          <a:p>
            <a:r>
              <a:rPr lang="zh-CN" altLang="en-US" dirty="0" smtClean="0"/>
              <a:t>萧红</a:t>
            </a:r>
            <a:r>
              <a:rPr lang="en-US" dirty="0" smtClean="0"/>
              <a:t>(1911-1942),</a:t>
            </a:r>
            <a:r>
              <a:rPr lang="zh-CN" altLang="en-US" dirty="0" smtClean="0"/>
              <a:t>本名张秀环</a:t>
            </a:r>
            <a:r>
              <a:rPr lang="en-US" dirty="0" smtClean="0"/>
              <a:t>,</a:t>
            </a:r>
            <a:r>
              <a:rPr lang="zh-CN" altLang="en-US" dirty="0" smtClean="0"/>
              <a:t>后由外祖父改名张迺莹</a:t>
            </a:r>
            <a:r>
              <a:rPr lang="en-US" dirty="0" smtClean="0"/>
              <a:t>,“</a:t>
            </a:r>
            <a:r>
              <a:rPr lang="zh-CN" altLang="en-US" dirty="0" smtClean="0"/>
              <a:t>萧红</a:t>
            </a:r>
            <a:r>
              <a:rPr lang="en-US" dirty="0" smtClean="0"/>
              <a:t>”</a:t>
            </a:r>
            <a:r>
              <a:rPr lang="zh-CN" altLang="en-US" dirty="0" smtClean="0"/>
              <a:t>是她发表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生死场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时使用的笔名</a:t>
            </a:r>
            <a:r>
              <a:rPr lang="en-US" dirty="0" smtClean="0"/>
              <a:t>,</a:t>
            </a:r>
            <a:r>
              <a:rPr lang="zh-CN" altLang="en-US" dirty="0" smtClean="0"/>
              <a:t>另有悄吟、玲玲、田娣等笔名</a:t>
            </a:r>
            <a:r>
              <a:rPr lang="en-US" dirty="0" smtClean="0"/>
              <a:t>,</a:t>
            </a:r>
            <a:r>
              <a:rPr lang="zh-CN" altLang="en-US" dirty="0" smtClean="0"/>
              <a:t>黑龙江呼兰</a:t>
            </a:r>
            <a:r>
              <a:rPr lang="en-US" dirty="0" smtClean="0"/>
              <a:t>(</a:t>
            </a:r>
            <a:r>
              <a:rPr lang="zh-CN" altLang="en-US" dirty="0" smtClean="0"/>
              <a:t>今属哈尔滨</a:t>
            </a:r>
            <a:r>
              <a:rPr lang="en-US" dirty="0" smtClean="0"/>
              <a:t>)</a:t>
            </a:r>
            <a:r>
              <a:rPr lang="zh-CN" altLang="en-US" dirty="0" smtClean="0"/>
              <a:t>人</a:t>
            </a:r>
            <a:r>
              <a:rPr lang="en-US" dirty="0" smtClean="0"/>
              <a:t>,</a:t>
            </a:r>
            <a:r>
              <a:rPr lang="zh-CN" altLang="en-US" dirty="0" smtClean="0"/>
              <a:t>主要作品有长篇小说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en-US" altLang="zh-CN" dirty="0" smtClean="0"/>
              <a:t>》《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</a:t>
            </a:r>
            <a:r>
              <a:rPr lang="zh-CN" altLang="en-US" u="sng" dirty="0" smtClean="0"/>
              <a:t>　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散文集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</a:t>
            </a:r>
            <a:r>
              <a:rPr lang="zh-CN" altLang="en-US" u="sng" dirty="0" smtClean="0"/>
              <a:t>　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等。</a:t>
            </a:r>
            <a:r>
              <a:rPr lang="en-US" dirty="0" smtClean="0"/>
              <a:t> </a:t>
            </a:r>
            <a:endParaRPr lang="en-US" altLang="zh-CN" dirty="0" smtClean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1452530" y="3571876"/>
            <a:ext cx="1714512" cy="642942"/>
          </a:xfrm>
        </p:spPr>
        <p:txBody>
          <a:bodyPr/>
          <a:lstStyle/>
          <a:p>
            <a:r>
              <a:rPr lang="zh-CN" altLang="en-US" dirty="0" smtClean="0"/>
              <a:t>呼兰河传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占位符 7"/>
          <p:cNvSpPr txBox="1">
            <a:spLocks/>
          </p:cNvSpPr>
          <p:nvPr/>
        </p:nvSpPr>
        <p:spPr>
          <a:xfrm>
            <a:off x="3809984" y="3571876"/>
            <a:ext cx="135732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生死场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13" name="萧红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10453718" y="1857364"/>
            <a:ext cx="1666844" cy="1974549"/>
          </a:xfrm>
          <a:prstGeom prst="rect">
            <a:avLst/>
          </a:prstGeom>
        </p:spPr>
      </p:pic>
      <p:sp>
        <p:nvSpPr>
          <p:cNvPr id="14" name="文本占位符 7"/>
          <p:cNvSpPr txBox="1">
            <a:spLocks/>
          </p:cNvSpPr>
          <p:nvPr/>
        </p:nvSpPr>
        <p:spPr>
          <a:xfrm>
            <a:off x="6953256" y="3571876"/>
            <a:ext cx="135732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牛车上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给下列加点的字注音。</a:t>
            </a:r>
          </a:p>
          <a:p>
            <a:r>
              <a:rPr lang="zh-CN" altLang="en-US" dirty="0" smtClean="0"/>
              <a:t>深恶痛绝</a:t>
            </a:r>
            <a:r>
              <a:rPr lang="en-US" dirty="0" smtClean="0"/>
              <a:t>(          )</a:t>
            </a:r>
            <a:r>
              <a:rPr lang="zh-CN" altLang="en-US" dirty="0" smtClean="0"/>
              <a:t>　</a:t>
            </a:r>
            <a:r>
              <a:rPr lang="en-US" altLang="zh-CN" dirty="0" smtClean="0"/>
              <a:t>			</a:t>
            </a:r>
            <a:r>
              <a:rPr lang="zh-CN" altLang="en-US" dirty="0" smtClean="0"/>
              <a:t>不济</a:t>
            </a:r>
            <a:r>
              <a:rPr lang="en-US" dirty="0" smtClean="0"/>
              <a:t>(     )</a:t>
            </a:r>
            <a:endParaRPr lang="zh-CN" altLang="en-US" dirty="0" smtClean="0"/>
          </a:p>
          <a:p>
            <a:r>
              <a:rPr lang="zh-CN" altLang="en-US" dirty="0" smtClean="0"/>
              <a:t>校样</a:t>
            </a:r>
            <a:r>
              <a:rPr lang="en-US" dirty="0" smtClean="0"/>
              <a:t>(        )</a:t>
            </a:r>
            <a:r>
              <a:rPr lang="en-US" dirty="0" smtClean="0"/>
              <a:t>	</a:t>
            </a:r>
            <a:r>
              <a:rPr lang="en-US" dirty="0" smtClean="0"/>
              <a:t>			</a:t>
            </a:r>
            <a:r>
              <a:rPr lang="zh-CN" altLang="en-US" dirty="0" smtClean="0"/>
              <a:t>揩</a:t>
            </a:r>
            <a:r>
              <a:rPr lang="zh-CN" altLang="en-US" dirty="0" smtClean="0"/>
              <a:t>桌子</a:t>
            </a:r>
            <a:r>
              <a:rPr lang="en-US" dirty="0" smtClean="0"/>
              <a:t>(       )</a:t>
            </a:r>
            <a:endParaRPr lang="zh-CN" altLang="en-US" dirty="0" smtClean="0"/>
          </a:p>
          <a:p>
            <a:r>
              <a:rPr lang="zh-CN" altLang="en-US" dirty="0" smtClean="0"/>
              <a:t>阖眼</a:t>
            </a:r>
            <a:r>
              <a:rPr lang="en-US" dirty="0" smtClean="0"/>
              <a:t>(        )</a:t>
            </a:r>
            <a:r>
              <a:rPr lang="en-US" dirty="0" smtClean="0"/>
              <a:t>	</a:t>
            </a:r>
            <a:r>
              <a:rPr lang="en-US" dirty="0" smtClean="0"/>
              <a:t>			</a:t>
            </a:r>
            <a:r>
              <a:rPr lang="zh-CN" altLang="en-US" dirty="0" smtClean="0"/>
              <a:t>舀</a:t>
            </a:r>
            <a:r>
              <a:rPr lang="zh-CN" altLang="en-US" dirty="0" smtClean="0"/>
              <a:t>水</a:t>
            </a:r>
            <a:r>
              <a:rPr lang="en-US" dirty="0" smtClean="0"/>
              <a:t>(       )</a:t>
            </a:r>
            <a:endParaRPr lang="zh-CN" altLang="en-US" dirty="0" smtClean="0"/>
          </a:p>
          <a:p>
            <a:r>
              <a:rPr lang="zh-CN" altLang="en-US" dirty="0" smtClean="0"/>
              <a:t>咳嗽</a:t>
            </a:r>
            <a:r>
              <a:rPr lang="en-US" dirty="0" smtClean="0"/>
              <a:t>(      )(      )</a:t>
            </a:r>
            <a:r>
              <a:rPr lang="en-US" dirty="0" smtClean="0"/>
              <a:t>	</a:t>
            </a:r>
            <a:r>
              <a:rPr lang="en-US" dirty="0" smtClean="0"/>
              <a:t>		</a:t>
            </a:r>
            <a:r>
              <a:rPr lang="zh-CN" altLang="en-US" dirty="0" smtClean="0"/>
              <a:t>调羹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疙瘩</a:t>
            </a:r>
            <a:r>
              <a:rPr lang="en-US" dirty="0" smtClean="0"/>
              <a:t>(       )(      )</a:t>
            </a:r>
            <a:r>
              <a:rPr lang="en-US" dirty="0" smtClean="0"/>
              <a:t>	</a:t>
            </a:r>
            <a:r>
              <a:rPr lang="en-US" dirty="0" smtClean="0"/>
              <a:t>		</a:t>
            </a:r>
            <a:r>
              <a:rPr lang="zh-CN" altLang="en-US" dirty="0" smtClean="0"/>
              <a:t>吩咐</a:t>
            </a:r>
            <a:r>
              <a:rPr lang="en-US" dirty="0" smtClean="0"/>
              <a:t>(        )(       )</a:t>
            </a:r>
          </a:p>
          <a:p>
            <a:r>
              <a:rPr lang="zh-CN" altLang="en-US" dirty="0" smtClean="0"/>
              <a:t>拓展</a:t>
            </a:r>
            <a:r>
              <a:rPr lang="en-US" dirty="0" smtClean="0"/>
              <a:t>:</a:t>
            </a:r>
            <a:r>
              <a:rPr lang="zh-CN" altLang="en-US" dirty="0" smtClean="0"/>
              <a:t>标出文中其他你读不准的字</a:t>
            </a:r>
            <a:r>
              <a:rPr lang="en-US" dirty="0" smtClean="0"/>
              <a:t>,</a:t>
            </a:r>
            <a:r>
              <a:rPr lang="zh-CN" altLang="en-US" dirty="0" smtClean="0"/>
              <a:t>通过查工具书解决</a:t>
            </a:r>
            <a:r>
              <a:rPr lang="en-US" dirty="0" smtClean="0"/>
              <a:t>,</a:t>
            </a:r>
            <a:r>
              <a:rPr lang="zh-CN" altLang="en-US" dirty="0" smtClean="0"/>
              <a:t>写在下面横线上。</a:t>
            </a:r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309918" y="1785926"/>
            <a:ext cx="714380" cy="714380"/>
          </a:xfrm>
        </p:spPr>
        <p:txBody>
          <a:bodyPr/>
          <a:lstStyle/>
          <a:p>
            <a:pPr indent="0"/>
            <a:r>
              <a:rPr lang="en-US" sz="2400" dirty="0" err="1" smtClean="0"/>
              <a:t>wù</a:t>
            </a:r>
            <a:endParaRPr lang="zh-CN" altLang="en-US" sz="2400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7358114" y="1857364"/>
            <a:ext cx="109534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jì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524100" y="2428868"/>
            <a:ext cx="928694" cy="571504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jiào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595538" y="3071810"/>
            <a:ext cx="109534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hé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7215238" y="3071810"/>
            <a:ext cx="109534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yǎo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7667636" y="2428868"/>
            <a:ext cx="1000132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kāi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2524100" y="3786190"/>
            <a:ext cx="109534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ké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3214710" y="3786190"/>
            <a:ext cx="109534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sou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7239008" y="3714752"/>
            <a:ext cx="100013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gēng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3381356" y="4357694"/>
            <a:ext cx="1000132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dɑ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2524100" y="4357694"/>
            <a:ext cx="1000132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gē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7310446" y="4357694"/>
            <a:ext cx="71438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fēn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032354" y="221229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453190" y="478406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6810380" y="221229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6453190" y="285523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1666844" y="285523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6381752" y="350043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1675164" y="414338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6818700" y="478406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6818700" y="414338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1666844" y="349817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9" name="文本占位符 2"/>
          <p:cNvSpPr txBox="1">
            <a:spLocks/>
          </p:cNvSpPr>
          <p:nvPr/>
        </p:nvSpPr>
        <p:spPr>
          <a:xfrm>
            <a:off x="8382016" y="4357694"/>
            <a:ext cx="100013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fù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024034" y="414338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1" name="矩形 30"/>
          <p:cNvSpPr/>
          <p:nvPr/>
        </p:nvSpPr>
        <p:spPr>
          <a:xfrm>
            <a:off x="1666844" y="478632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2" name="矩形 31"/>
          <p:cNvSpPr/>
          <p:nvPr/>
        </p:nvSpPr>
        <p:spPr>
          <a:xfrm>
            <a:off x="2015714" y="478632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解释下列词语并造句。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深恶痛绝　解释</a:t>
            </a:r>
            <a:r>
              <a:rPr lang="en-US" dirty="0" smtClean="0"/>
              <a:t>——</a:t>
            </a:r>
            <a:endParaRPr lang="zh-CN" altLang="en-US" dirty="0" smtClean="0"/>
          </a:p>
          <a:p>
            <a:endParaRPr lang="en-US" dirty="0" smtClean="0"/>
          </a:p>
          <a:p>
            <a:r>
              <a:rPr lang="en-US" dirty="0" smtClean="0"/>
              <a:t>	</a:t>
            </a:r>
            <a:r>
              <a:rPr lang="zh-CN" altLang="en-US" dirty="0" smtClean="0"/>
              <a:t>造句</a:t>
            </a:r>
            <a:r>
              <a:rPr lang="en-US" dirty="0" smtClean="0"/>
              <a:t>——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不济　解释</a:t>
            </a:r>
            <a:r>
              <a:rPr lang="en-US" dirty="0" smtClean="0"/>
              <a:t>——</a:t>
            </a:r>
            <a:endParaRPr lang="zh-CN" altLang="en-US" dirty="0" smtClean="0"/>
          </a:p>
          <a:p>
            <a:r>
              <a:rPr lang="en-US" dirty="0" smtClean="0"/>
              <a:t>	</a:t>
            </a:r>
            <a:r>
              <a:rPr lang="zh-CN" altLang="en-US" dirty="0" smtClean="0"/>
              <a:t>造句</a:t>
            </a:r>
            <a:r>
              <a:rPr lang="en-US" dirty="0" smtClean="0"/>
              <a:t>——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校样　解释</a:t>
            </a:r>
            <a:r>
              <a:rPr lang="en-US" dirty="0" smtClean="0"/>
              <a:t>——</a:t>
            </a:r>
            <a:endParaRPr lang="zh-CN" altLang="en-US" dirty="0" smtClean="0"/>
          </a:p>
          <a:p>
            <a:r>
              <a:rPr lang="en-US" dirty="0" smtClean="0"/>
              <a:t>	</a:t>
            </a:r>
            <a:r>
              <a:rPr lang="zh-CN" altLang="en-US" dirty="0" smtClean="0"/>
              <a:t>造句</a:t>
            </a:r>
            <a:r>
              <a:rPr lang="en-US" dirty="0" smtClean="0"/>
              <a:t>——</a:t>
            </a:r>
            <a:endParaRPr lang="zh-CN" altLang="en-US" dirty="0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309654" y="2500306"/>
            <a:ext cx="9906112" cy="714380"/>
          </a:xfrm>
        </p:spPr>
        <p:txBody>
          <a:bodyPr/>
          <a:lstStyle/>
          <a:p>
            <a:pPr indent="0"/>
            <a:r>
              <a:rPr lang="zh-CN" altLang="en-US" dirty="0" smtClean="0"/>
              <a:t>指对某人或某事物极端厌恶痛恨。恶</a:t>
            </a:r>
            <a:r>
              <a:rPr lang="en-US" dirty="0" smtClean="0"/>
              <a:t>,</a:t>
            </a:r>
            <a:r>
              <a:rPr lang="zh-CN" altLang="en-US" dirty="0" smtClean="0"/>
              <a:t>厌恶。痛</a:t>
            </a:r>
            <a:r>
              <a:rPr lang="en-US" dirty="0" smtClean="0"/>
              <a:t>,</a:t>
            </a:r>
            <a:r>
              <a:rPr lang="zh-CN" altLang="en-US" dirty="0" smtClean="0"/>
              <a:t>痛恨。绝</a:t>
            </a:r>
            <a:r>
              <a:rPr lang="en-US" dirty="0" smtClean="0"/>
              <a:t>,</a:t>
            </a:r>
            <a:r>
              <a:rPr lang="zh-CN" altLang="en-US" dirty="0" smtClean="0"/>
              <a:t>极。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4095736" y="5000636"/>
            <a:ext cx="661996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根据原稿排版后印出供校对用的样张。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881290" y="3071810"/>
            <a:ext cx="5929354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冯玉祥对不遵守时间的人深恶痛绝。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4095736" y="3714752"/>
            <a:ext cx="6000792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指差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不好。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2809852" y="5786454"/>
            <a:ext cx="6715172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我还有二十页小册子的校样就做完了。</a:t>
            </a: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2738414" y="4500570"/>
            <a:ext cx="6715172" cy="571504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几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个兄弟中他是最不济的一个。</a:t>
            </a:r>
            <a:endParaRPr lang="zh-CN" altLang="en-US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142984"/>
            <a:ext cx="10858576" cy="5214974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dirty="0" smtClean="0"/>
              <a:t>4)</a:t>
            </a:r>
            <a:r>
              <a:rPr lang="zh-CN" altLang="en-US" dirty="0" smtClean="0"/>
              <a:t>展读　解释</a:t>
            </a:r>
            <a:r>
              <a:rPr lang="en-US" dirty="0" smtClean="0"/>
              <a:t>——</a:t>
            </a:r>
            <a:endParaRPr lang="zh-CN" altLang="en-US" dirty="0" smtClean="0"/>
          </a:p>
          <a:p>
            <a:r>
              <a:rPr lang="en-US" dirty="0" smtClean="0"/>
              <a:t>	</a:t>
            </a:r>
            <a:r>
              <a:rPr lang="zh-CN" altLang="en-US" dirty="0" smtClean="0"/>
              <a:t>造句</a:t>
            </a:r>
            <a:r>
              <a:rPr lang="en-US" dirty="0" smtClean="0"/>
              <a:t>——</a:t>
            </a:r>
            <a:endParaRPr lang="en-US" altLang="zh-CN" u="sng" dirty="0" smtClean="0"/>
          </a:p>
          <a:p>
            <a:r>
              <a:rPr lang="zh-CN" altLang="en-US" dirty="0" smtClean="0"/>
              <a:t>拓展</a:t>
            </a:r>
            <a:r>
              <a:rPr lang="en-US" dirty="0" smtClean="0"/>
              <a:t>:</a:t>
            </a:r>
            <a:r>
              <a:rPr lang="zh-CN" altLang="en-US" dirty="0" smtClean="0"/>
              <a:t>如还有其他不理解的词语</a:t>
            </a:r>
            <a:r>
              <a:rPr lang="en-US" dirty="0" smtClean="0"/>
              <a:t>,</a:t>
            </a:r>
            <a:r>
              <a:rPr lang="zh-CN" altLang="en-US" dirty="0" smtClean="0"/>
              <a:t>请写在下面并通过查工具书解决。</a:t>
            </a:r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095736" y="1142984"/>
            <a:ext cx="1595406" cy="714380"/>
          </a:xfrm>
        </p:spPr>
        <p:txBody>
          <a:bodyPr/>
          <a:lstStyle/>
          <a:p>
            <a:pPr indent="0"/>
            <a:r>
              <a:rPr lang="zh-CN" altLang="en-US" dirty="0" smtClean="0"/>
              <a:t>阅读。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809852" y="1785926"/>
            <a:ext cx="9024958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家里来了客人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我赶快到无人的空室里开始展读了。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2631</TotalTime>
  <Words>2255</Words>
  <Application>Microsoft Office PowerPoint</Application>
  <PresentationFormat>自定义</PresentationFormat>
  <Paragraphs>192</Paragraphs>
  <Slides>35</Slides>
  <Notes>4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38" baseType="lpstr">
      <vt:lpstr>1_Office 主题</vt:lpstr>
      <vt:lpstr>章</vt:lpstr>
      <vt:lpstr>Microsoft Office Word 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610</cp:revision>
  <dcterms:created xsi:type="dcterms:W3CDTF">2017-02-11T06:33:00Z</dcterms:created>
  <dcterms:modified xsi:type="dcterms:W3CDTF">2019-12-12T05:40:44Z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