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Default Extension="wav" ContentType="audio/wav"/>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docProps/custom.xml" ContentType="application/vnd.openxmlformats-officedocument.custom-properties+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Default Extension="png" ContentType="image/png"/>
  <Override PartName="/ppt/slideLayouts/slideLayout7.xml" ContentType="application/vnd.openxmlformats-officedocument.presentationml.slideLayout+xml"/>
  <Override PartName="/ppt/theme/theme4.xml" ContentType="application/vnd.openxmlformats-officedocument.theme+xml"/>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Layouts/slideLayout3.xml" ContentType="application/vnd.openxmlformats-officedocument.presentationml.slideLayout+xml"/>
  <Default Extension="jpeg" ContentType="image/jpe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9" r:id="rId1"/>
    <p:sldMasterId id="2147483673" r:id="rId2"/>
  </p:sldMasterIdLst>
  <p:notesMasterIdLst>
    <p:notesMasterId r:id="rId36"/>
  </p:notesMasterIdLst>
  <p:handoutMasterIdLst>
    <p:handoutMasterId r:id="rId37"/>
  </p:handoutMasterIdLst>
  <p:sldIdLst>
    <p:sldId id="371" r:id="rId3"/>
    <p:sldId id="429" r:id="rId4"/>
    <p:sldId id="444" r:id="rId5"/>
    <p:sldId id="428" r:id="rId6"/>
    <p:sldId id="445" r:id="rId7"/>
    <p:sldId id="454" r:id="rId8"/>
    <p:sldId id="443" r:id="rId9"/>
    <p:sldId id="455" r:id="rId10"/>
    <p:sldId id="456" r:id="rId11"/>
    <p:sldId id="447" r:id="rId12"/>
    <p:sldId id="397" r:id="rId13"/>
    <p:sldId id="457" r:id="rId14"/>
    <p:sldId id="458" r:id="rId15"/>
    <p:sldId id="459" r:id="rId16"/>
    <p:sldId id="460" r:id="rId17"/>
    <p:sldId id="461" r:id="rId18"/>
    <p:sldId id="462" r:id="rId19"/>
    <p:sldId id="463" r:id="rId20"/>
    <p:sldId id="464" r:id="rId21"/>
    <p:sldId id="465" r:id="rId22"/>
    <p:sldId id="466" r:id="rId23"/>
    <p:sldId id="467" r:id="rId24"/>
    <p:sldId id="468" r:id="rId25"/>
    <p:sldId id="469" r:id="rId26"/>
    <p:sldId id="470" r:id="rId27"/>
    <p:sldId id="471" r:id="rId28"/>
    <p:sldId id="472" r:id="rId29"/>
    <p:sldId id="473" r:id="rId30"/>
    <p:sldId id="474" r:id="rId31"/>
    <p:sldId id="475" r:id="rId32"/>
    <p:sldId id="453" r:id="rId33"/>
    <p:sldId id="476" r:id="rId34"/>
    <p:sldId id="395" r:id="rId35"/>
  </p:sldIdLst>
  <p:sldSz cx="12192000" cy="6858000"/>
  <p:notesSz cx="6858000" cy="9144000"/>
  <p:defaultTextStyle>
    <a:defPPr>
      <a:defRPr lang="zh-CN"/>
    </a:defPPr>
    <a:lvl1pPr algn="l" rtl="0" fontAlgn="base">
      <a:spcBef>
        <a:spcPct val="0"/>
      </a:spcBef>
      <a:spcAft>
        <a:spcPct val="0"/>
      </a:spcAft>
      <a:defRPr sz="2200" b="1" kern="1200">
        <a:solidFill>
          <a:srgbClr val="000000"/>
        </a:solidFill>
        <a:latin typeface="Times New Roman" pitchFamily="18" charset="0"/>
        <a:ea typeface="微软雅黑" pitchFamily="34" charset="-122"/>
        <a:cs typeface="+mn-cs"/>
      </a:defRPr>
    </a:lvl1pPr>
    <a:lvl2pPr marL="457200" algn="l" rtl="0" fontAlgn="base">
      <a:spcBef>
        <a:spcPct val="0"/>
      </a:spcBef>
      <a:spcAft>
        <a:spcPct val="0"/>
      </a:spcAft>
      <a:defRPr sz="2200" b="1" kern="1200">
        <a:solidFill>
          <a:srgbClr val="000000"/>
        </a:solidFill>
        <a:latin typeface="Times New Roman" pitchFamily="18" charset="0"/>
        <a:ea typeface="微软雅黑" pitchFamily="34" charset="-122"/>
        <a:cs typeface="+mn-cs"/>
      </a:defRPr>
    </a:lvl2pPr>
    <a:lvl3pPr marL="914400" algn="l" rtl="0" fontAlgn="base">
      <a:spcBef>
        <a:spcPct val="0"/>
      </a:spcBef>
      <a:spcAft>
        <a:spcPct val="0"/>
      </a:spcAft>
      <a:defRPr sz="2200" b="1" kern="1200">
        <a:solidFill>
          <a:srgbClr val="000000"/>
        </a:solidFill>
        <a:latin typeface="Times New Roman" pitchFamily="18" charset="0"/>
        <a:ea typeface="微软雅黑" pitchFamily="34" charset="-122"/>
        <a:cs typeface="+mn-cs"/>
      </a:defRPr>
    </a:lvl3pPr>
    <a:lvl4pPr marL="1371600" algn="l" rtl="0" fontAlgn="base">
      <a:spcBef>
        <a:spcPct val="0"/>
      </a:spcBef>
      <a:spcAft>
        <a:spcPct val="0"/>
      </a:spcAft>
      <a:defRPr sz="2200" b="1" kern="1200">
        <a:solidFill>
          <a:srgbClr val="000000"/>
        </a:solidFill>
        <a:latin typeface="Times New Roman" pitchFamily="18" charset="0"/>
        <a:ea typeface="微软雅黑" pitchFamily="34" charset="-122"/>
        <a:cs typeface="+mn-cs"/>
      </a:defRPr>
    </a:lvl4pPr>
    <a:lvl5pPr marL="1828800" algn="l" rtl="0" fontAlgn="base">
      <a:spcBef>
        <a:spcPct val="0"/>
      </a:spcBef>
      <a:spcAft>
        <a:spcPct val="0"/>
      </a:spcAft>
      <a:defRPr sz="2200" b="1" kern="1200">
        <a:solidFill>
          <a:srgbClr val="000000"/>
        </a:solidFill>
        <a:latin typeface="Times New Roman" pitchFamily="18" charset="0"/>
        <a:ea typeface="微软雅黑" pitchFamily="34" charset="-122"/>
        <a:cs typeface="+mn-cs"/>
      </a:defRPr>
    </a:lvl5pPr>
    <a:lvl6pPr marL="2286000" algn="l" defTabSz="914400" rtl="0" eaLnBrk="1" latinLnBrk="0" hangingPunct="1">
      <a:defRPr sz="2200" b="1" kern="1200">
        <a:solidFill>
          <a:srgbClr val="000000"/>
        </a:solidFill>
        <a:latin typeface="Times New Roman" pitchFamily="18" charset="0"/>
        <a:ea typeface="微软雅黑" pitchFamily="34" charset="-122"/>
        <a:cs typeface="+mn-cs"/>
      </a:defRPr>
    </a:lvl6pPr>
    <a:lvl7pPr marL="2743200" algn="l" defTabSz="914400" rtl="0" eaLnBrk="1" latinLnBrk="0" hangingPunct="1">
      <a:defRPr sz="2200" b="1" kern="1200">
        <a:solidFill>
          <a:srgbClr val="000000"/>
        </a:solidFill>
        <a:latin typeface="Times New Roman" pitchFamily="18" charset="0"/>
        <a:ea typeface="微软雅黑" pitchFamily="34" charset="-122"/>
        <a:cs typeface="+mn-cs"/>
      </a:defRPr>
    </a:lvl7pPr>
    <a:lvl8pPr marL="3200400" algn="l" defTabSz="914400" rtl="0" eaLnBrk="1" latinLnBrk="0" hangingPunct="1">
      <a:defRPr sz="2200" b="1" kern="1200">
        <a:solidFill>
          <a:srgbClr val="000000"/>
        </a:solidFill>
        <a:latin typeface="Times New Roman" pitchFamily="18" charset="0"/>
        <a:ea typeface="微软雅黑" pitchFamily="34" charset="-122"/>
        <a:cs typeface="+mn-cs"/>
      </a:defRPr>
    </a:lvl8pPr>
    <a:lvl9pPr marL="3657600" algn="l" defTabSz="914400" rtl="0" eaLnBrk="1" latinLnBrk="0" hangingPunct="1">
      <a:defRPr sz="2200" b="1" kern="1200">
        <a:solidFill>
          <a:srgbClr val="000000"/>
        </a:solidFill>
        <a:latin typeface="Times New Roman" pitchFamily="18" charset="0"/>
        <a:ea typeface="微软雅黑" pitchFamily="34" charset="-122"/>
        <a:cs typeface="+mn-cs"/>
      </a:defRPr>
    </a:lvl9pPr>
  </p:defaultTextStyle>
  <p:extLst>
    <p:ext uri="{EFAFB233-063F-42B5-8137-9DF3F51BA10A}">
      <p15:sldGuideLst xmlns:p15="http://schemas.microsoft.com/office/powerpoint/2012/main" xmlns="">
        <p15:guide id="1" orient="horz" pos="2205">
          <p15:clr>
            <a:srgbClr val="A4A3A4"/>
          </p15:clr>
        </p15:guide>
        <p15:guide id="2" pos="3840">
          <p15:clr>
            <a:srgbClr val="A4A3A4"/>
          </p15:clr>
        </p15:guide>
      </p15:sldGuideLst>
    </p:ext>
    <p:ext uri="{2D200454-40CA-4A62-9FC3-DE9A4176ACB9}">
      <p15:notesGuideLst xmlns:p15="http://schemas.microsoft.com/office/powerpoint/2012/main" xmlns="">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useTimings="0">
    <p:present/>
    <p:sldAll/>
    <p:penClr>
      <a:srgbClr val="FF0000"/>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0000FF"/>
    <a:srgbClr val="FFFFFF"/>
    <a:srgbClr val="B608C8"/>
    <a:srgbClr val="EE8012"/>
    <a:srgbClr val="EB9415"/>
    <a:srgbClr val="35CBC4"/>
    <a:srgbClr val="558335"/>
    <a:srgbClr val="EB6FC8"/>
    <a:srgbClr val="000000"/>
    <a:srgbClr val="C9C9C9"/>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18603FDC-E32A-4AB5-989C-0864C3EAD2B8}" styleName="主题样式 2 - 强调 2">
    <a:tblBg>
      <a:fillRef idx="3">
        <a:schemeClr val="accent2"/>
      </a:fillRef>
      <a:effectRef idx="3">
        <a:schemeClr val="accent2"/>
      </a:effectRef>
    </a:tblBg>
    <a:wholeTbl>
      <a:tcTxStyle>
        <a:fontRef idx="minor">
          <a:scrgbClr r="0" g="0" b="0"/>
        </a:fontRef>
        <a:schemeClr val="lt1"/>
      </a:tcTxStyle>
      <a:tcStyle>
        <a:tcBdr>
          <a:left>
            <a:lnRef idx="1">
              <a:schemeClr val="accent2">
                <a:tint val="50000"/>
              </a:schemeClr>
            </a:lnRef>
          </a:left>
          <a:right>
            <a:lnRef idx="1">
              <a:schemeClr val="accent2">
                <a:tint val="50000"/>
              </a:schemeClr>
            </a:lnRef>
          </a:right>
          <a:top>
            <a:lnRef idx="1">
              <a:schemeClr val="accent2">
                <a:tint val="50000"/>
              </a:schemeClr>
            </a:lnRef>
          </a:top>
          <a:bottom>
            <a:lnRef idx="1">
              <a:schemeClr val="accent2">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7DF18680-E054-41AD-8BC1-D1AEF772440D}" styleName="中度样式 2 - 强调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vertBarState="minimized">
    <p:restoredLeft sz="15308" autoAdjust="0"/>
    <p:restoredTop sz="94660"/>
  </p:normalViewPr>
  <p:slideViewPr>
    <p:cSldViewPr>
      <p:cViewPr>
        <p:scale>
          <a:sx n="40" d="100"/>
          <a:sy n="40" d="100"/>
        </p:scale>
        <p:origin x="-252" y="-414"/>
      </p:cViewPr>
      <p:guideLst>
        <p:guide orient="horz" pos="2205"/>
        <p:guide pos="3840"/>
      </p:guideLst>
    </p:cSldViewPr>
  </p:slideViewPr>
  <p:notesTextViewPr>
    <p:cViewPr>
      <p:scale>
        <a:sx n="100" d="100"/>
        <a:sy n="100" d="100"/>
      </p:scale>
      <p:origin x="0" y="0"/>
    </p:cViewPr>
  </p:notesTextViewPr>
  <p:notesViewPr>
    <p:cSldViewPr>
      <p:cViewPr varScale="1">
        <p:scale>
          <a:sx n="41" d="100"/>
          <a:sy n="41" d="100"/>
        </p:scale>
        <p:origin x="-1782" y="-114"/>
      </p:cViewPr>
      <p:guideLst>
        <p:guide orient="horz" pos="2880"/>
        <p:guide pos="2160"/>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viewProps" Target="viewProps.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handoutMaster" Target="handoutMasters/handoutMaster1.xml"/><Relationship Id="rId40"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b="0" smtClean="0">
                <a:solidFill>
                  <a:schemeClr val="tx1"/>
                </a:solidFill>
                <a:latin typeface="+mn-lt"/>
                <a:ea typeface="+mn-ea"/>
              </a:defRPr>
            </a:lvl1pPr>
          </a:lstStyle>
          <a:p>
            <a:pPr>
              <a:defRPr/>
            </a:pPr>
            <a:fld id="{367A1F79-9674-45EB-B8A6-1351A6753A23}" type="datetimeFigureOut">
              <a:rPr lang="zh-CN" altLang="en-US"/>
              <a:pPr>
                <a:defRPr/>
              </a:pPr>
              <a:t>2019/12/12</a:t>
            </a:fld>
            <a:endParaRPr lang="zh-CN" altLang="en-US"/>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b="0">
                <a:solidFill>
                  <a:schemeClr val="tx1"/>
                </a:solidFill>
                <a:latin typeface="+mn-lt"/>
                <a:ea typeface="+mn-ea"/>
              </a:defRPr>
            </a:lvl1pPr>
          </a:lstStyle>
          <a:p>
            <a:pPr>
              <a:defRPr/>
            </a:pPr>
            <a:endParaRPr lang="zh-CN" altLang="en-US"/>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b="0" smtClean="0">
                <a:solidFill>
                  <a:schemeClr val="tx1"/>
                </a:solidFill>
                <a:latin typeface="+mn-lt"/>
                <a:ea typeface="+mn-ea"/>
              </a:defRPr>
            </a:lvl1pPr>
          </a:lstStyle>
          <a:p>
            <a:pPr>
              <a:defRPr/>
            </a:pPr>
            <a:fld id="{74A824B8-E200-4359-8853-E0F6A88E97BD}"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fontAlgn="auto">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fontAlgn="auto">
              <a:spcBef>
                <a:spcPts val="0"/>
              </a:spcBef>
              <a:spcAft>
                <a:spcPts val="0"/>
              </a:spcAft>
              <a:defRPr sz="1200" b="0" smtClean="0">
                <a:solidFill>
                  <a:schemeClr val="tx1"/>
                </a:solidFill>
                <a:latin typeface="+mn-lt"/>
                <a:ea typeface="+mn-ea"/>
              </a:defRPr>
            </a:lvl1pPr>
          </a:lstStyle>
          <a:p>
            <a:pPr>
              <a:defRPr/>
            </a:pPr>
            <a:fld id="{A6695BAE-1F34-42A7-8D3E-D1B8CD91B1BA}" type="datetimeFigureOut">
              <a:rPr lang="zh-CN" altLang="en-US"/>
              <a:pPr>
                <a:defRPr/>
              </a:pPr>
              <a:t>2019/12/12</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pPr lvl="0"/>
            <a:endParaRPr lang="zh-CN" altLang="en-US" noProof="0"/>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fontAlgn="auto">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fontAlgn="auto">
              <a:spcBef>
                <a:spcPts val="0"/>
              </a:spcBef>
              <a:spcAft>
                <a:spcPts val="0"/>
              </a:spcAft>
              <a:defRPr sz="1200" b="0" smtClean="0">
                <a:solidFill>
                  <a:schemeClr val="tx1"/>
                </a:solidFill>
                <a:latin typeface="+mn-lt"/>
                <a:ea typeface="+mn-ea"/>
              </a:defRPr>
            </a:lvl1pPr>
          </a:lstStyle>
          <a:p>
            <a:pPr>
              <a:defRPr/>
            </a:pPr>
            <a:fld id="{751922F9-717D-48C6-9265-54BFA63D79CE}"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pPr>
              <a:defRPr/>
            </a:pPr>
            <a:fld id="{751922F9-717D-48C6-9265-54BFA63D79CE}" type="slidenum">
              <a:rPr lang="zh-CN" altLang="en-US" smtClean="0"/>
              <a:pPr>
                <a:defRPr/>
              </a:pPr>
              <a:t>7</a:t>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幻灯片图像占位符 1"/>
          <p:cNvSpPr>
            <a:spLocks noGrp="1" noRot="1" noChangeAspect="1" noTextEdit="1"/>
          </p:cNvSpPr>
          <p:nvPr>
            <p:ph type="sldImg"/>
          </p:nvPr>
        </p:nvSpPr>
        <p:spPr bwMode="auto">
          <a:noFill/>
          <a:ln>
            <a:solidFill>
              <a:srgbClr val="000000"/>
            </a:solidFill>
            <a:miter lim="800000"/>
            <a:headEnd/>
            <a:tailEnd/>
          </a:ln>
        </p:spPr>
      </p:sp>
      <p:sp>
        <p:nvSpPr>
          <p:cNvPr id="86019" name="备注占位符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zh-CN" altLang="en-US"/>
          </a:p>
        </p:txBody>
      </p:sp>
      <p:sp>
        <p:nvSpPr>
          <p:cNvPr id="86020" name="灯片编号占位符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14CAB7FD-21D3-41BA-B92E-E96B567A9861}" type="slidenum">
              <a:rPr lang="zh-CN" altLang="en-US"/>
              <a:pPr fontAlgn="base">
                <a:spcBef>
                  <a:spcPct val="0"/>
                </a:spcBef>
                <a:spcAft>
                  <a:spcPct val="0"/>
                </a:spcAft>
              </a:pPr>
              <a:t>33</a:t>
            </a:fld>
            <a:endParaRPr lang="en-US" altLang="zh-CN"/>
          </a:p>
        </p:txBody>
      </p:sp>
    </p:spTree>
    <p:extLst>
      <p:ext uri="{BB962C8B-B14F-4D97-AF65-F5344CB8AC3E}">
        <p14:creationId xmlns:p14="http://schemas.microsoft.com/office/powerpoint/2010/main" xmlns="" val="353928800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cSld>
  <p:clrMapOvr>
    <a:masterClrMapping/>
  </p:clrMapOvr>
  <p:transition spd="slow"/>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xmlns="" val="114890478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学习目标">
    <p:spTree>
      <p:nvGrpSpPr>
        <p:cNvPr id="1" name=""/>
        <p:cNvGrpSpPr/>
        <p:nvPr/>
      </p:nvGrpSpPr>
      <p:grpSpPr>
        <a:xfrm>
          <a:off x="0" y="0"/>
          <a:ext cx="0" cy="0"/>
          <a:chOff x="0" y="0"/>
          <a:chExt cx="0" cy="0"/>
        </a:xfrm>
      </p:grpSpPr>
      <p:sp>
        <p:nvSpPr>
          <p:cNvPr id="3" name="文本占位符 2">
            <a:extLst>
              <a:ext uri="{FF2B5EF4-FFF2-40B4-BE49-F238E27FC236}">
                <a16:creationId xmlns:a16="http://schemas.microsoft.com/office/drawing/2014/main" xmlns="" id="{6AB94056-D083-4FA4-BDFC-94B0CDBF2131}"/>
              </a:ext>
            </a:extLst>
          </p:cNvPr>
          <p:cNvSpPr>
            <a:spLocks noGrp="1"/>
          </p:cNvSpPr>
          <p:nvPr>
            <p:ph type="body" sz="quarter" idx="10"/>
          </p:nvPr>
        </p:nvSpPr>
        <p:spPr>
          <a:xfrm>
            <a:off x="666712" y="1571612"/>
            <a:ext cx="10930014" cy="4643470"/>
          </a:xfrm>
          <a:prstGeom prst="round2SameRect">
            <a:avLst/>
          </a:prstGeom>
          <a:ln/>
        </p:spPr>
        <p:style>
          <a:lnRef idx="2">
            <a:schemeClr val="dk1"/>
          </a:lnRef>
          <a:fillRef idx="1">
            <a:schemeClr val="lt1"/>
          </a:fillRef>
          <a:effectRef idx="0">
            <a:schemeClr val="dk1"/>
          </a:effectRef>
          <a:fontRef idx="none"/>
        </p:style>
        <p:txBody>
          <a:bodyPr/>
          <a:lstStyle>
            <a:lvl1pPr marL="0" indent="720000" hangingPunct="0">
              <a:lnSpc>
                <a:spcPct val="150000"/>
              </a:lnSpc>
              <a:spcBef>
                <a:spcPts val="0"/>
              </a:spcBef>
              <a:buFontTx/>
              <a:buNone/>
              <a:defRPr sz="2800" baseline="0">
                <a:effectLst/>
                <a:latin typeface="华文细黑" pitchFamily="2" charset="-122"/>
                <a:ea typeface="华文细黑" pitchFamily="2" charset="-122"/>
              </a:defRPr>
            </a:lvl1pPr>
          </a:lstStyle>
          <a:p>
            <a:pPr lvl="0"/>
            <a:r>
              <a:rPr lang="zh-CN" altLang="en-US" dirty="0"/>
              <a:t>单击此处编辑母版文本样式</a:t>
            </a:r>
          </a:p>
        </p:txBody>
      </p:sp>
      <p:sp>
        <p:nvSpPr>
          <p:cNvPr id="4" name="下箭头标注 3"/>
          <p:cNvSpPr/>
          <p:nvPr userDrawn="1"/>
        </p:nvSpPr>
        <p:spPr>
          <a:xfrm>
            <a:off x="881026" y="785794"/>
            <a:ext cx="2071702" cy="801529"/>
          </a:xfrm>
          <a:prstGeom prst="downArrowCallout">
            <a:avLst/>
          </a:prstGeom>
          <a:solidFill>
            <a:schemeClr val="accent1">
              <a:lumMod val="75000"/>
            </a:schemeClr>
          </a:solidFill>
        </p:spPr>
        <p:txBody>
          <a:bodyPr wrap="square">
            <a:spAutoFit/>
          </a:bodyPr>
          <a:lstStyle/>
          <a:p>
            <a:pPr algn="ctr"/>
            <a:r>
              <a:rPr lang="zh-CN" altLang="en-US" sz="2800" dirty="0" smtClean="0">
                <a:solidFill>
                  <a:srgbClr val="FFFFFF"/>
                </a:solidFill>
                <a:effectLst>
                  <a:outerShdw blurRad="38100" dist="38100" dir="2700000" algn="tl">
                    <a:srgbClr val="000000">
                      <a:alpha val="43137"/>
                    </a:srgbClr>
                  </a:outerShdw>
                </a:effectLst>
              </a:rPr>
              <a:t>学习目标</a:t>
            </a:r>
            <a:endParaRPr lang="zh-CN" altLang="en-US" sz="2800" dirty="0">
              <a:solidFill>
                <a:srgbClr val="FFFFFF"/>
              </a:solidFill>
              <a:effectLst>
                <a:outerShdw blurRad="38100" dist="38100" dir="2700000" algn="tl">
                  <a:srgbClr val="000000">
                    <a:alpha val="43137"/>
                  </a:srgbClr>
                </a:outerShdw>
              </a:effectLst>
            </a:endParaRPr>
          </a:p>
        </p:txBody>
      </p:sp>
      <p:sp>
        <p:nvSpPr>
          <p:cNvPr id="5" name="文本占位符 2">
            <a:extLst>
              <a:ext uri="{FF2B5EF4-FFF2-40B4-BE49-F238E27FC236}">
                <a16:creationId xmlns:a16="http://schemas.microsoft.com/office/drawing/2014/main" xmlns="" id="{6AB94056-D083-4FA4-BDFC-94B0CDBF2131}"/>
              </a:ext>
            </a:extLst>
          </p:cNvPr>
          <p:cNvSpPr>
            <a:spLocks noGrp="1"/>
          </p:cNvSpPr>
          <p:nvPr>
            <p:ph type="body" sz="quarter" idx="11"/>
          </p:nvPr>
        </p:nvSpPr>
        <p:spPr>
          <a:xfrm>
            <a:off x="881026" y="4214818"/>
            <a:ext cx="10358510" cy="857256"/>
          </a:xfrm>
          <a:prstGeom prst="rect">
            <a:avLst/>
          </a:prstGeom>
        </p:spPr>
        <p:txBody>
          <a:bodyPr/>
          <a:lstStyle>
            <a:lvl1pPr marL="0" indent="720000" hangingPunct="0">
              <a:lnSpc>
                <a:spcPct val="150000"/>
              </a:lnSpc>
              <a:spcBef>
                <a:spcPts val="0"/>
              </a:spcBef>
              <a:buFontTx/>
              <a:buNone/>
              <a:defRPr sz="2800" b="0" baseline="0">
                <a:solidFill>
                  <a:srgbClr val="FF0000"/>
                </a:solidFill>
                <a:latin typeface="华文细黑" pitchFamily="2" charset="-122"/>
                <a:ea typeface="华文细黑" pitchFamily="2" charset="-122"/>
              </a:defRPr>
            </a:lvl1pPr>
          </a:lstStyle>
          <a:p>
            <a:pPr lvl="0"/>
            <a:r>
              <a:rPr lang="zh-CN" altLang="en-US" dirty="0"/>
              <a:t>单击此处编辑母版文本样式</a:t>
            </a:r>
          </a:p>
        </p:txBody>
      </p:sp>
    </p:spTree>
    <p:extLst>
      <p:ext uri="{BB962C8B-B14F-4D97-AF65-F5344CB8AC3E}">
        <p14:creationId xmlns:p14="http://schemas.microsoft.com/office/powerpoint/2010/main" xmlns="" val="1897912753"/>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无标题">
    <p:spTree>
      <p:nvGrpSpPr>
        <p:cNvPr id="1" name=""/>
        <p:cNvGrpSpPr/>
        <p:nvPr/>
      </p:nvGrpSpPr>
      <p:grpSpPr>
        <a:xfrm>
          <a:off x="0" y="0"/>
          <a:ext cx="0" cy="0"/>
          <a:chOff x="0" y="0"/>
          <a:chExt cx="0" cy="0"/>
        </a:xfrm>
      </p:grpSpPr>
      <p:sp>
        <p:nvSpPr>
          <p:cNvPr id="3" name="文本占位符 2">
            <a:extLst>
              <a:ext uri="{FF2B5EF4-FFF2-40B4-BE49-F238E27FC236}">
                <a16:creationId xmlns:a16="http://schemas.microsoft.com/office/drawing/2014/main" xmlns="" id="{6AB94056-D083-4FA4-BDFC-94B0CDBF2131}"/>
              </a:ext>
            </a:extLst>
          </p:cNvPr>
          <p:cNvSpPr>
            <a:spLocks noGrp="1"/>
          </p:cNvSpPr>
          <p:nvPr>
            <p:ph type="body" sz="quarter" idx="10"/>
          </p:nvPr>
        </p:nvSpPr>
        <p:spPr>
          <a:xfrm>
            <a:off x="881026" y="1142984"/>
            <a:ext cx="10358510" cy="785818"/>
          </a:xfrm>
          <a:prstGeom prst="rect">
            <a:avLst/>
          </a:prstGeom>
        </p:spPr>
        <p:txBody>
          <a:bodyPr/>
          <a:lstStyle>
            <a:lvl1pPr marL="0" indent="720000" hangingPunct="0">
              <a:lnSpc>
                <a:spcPct val="150000"/>
              </a:lnSpc>
              <a:spcBef>
                <a:spcPts val="0"/>
              </a:spcBef>
              <a:buFontTx/>
              <a:buNone/>
              <a:defRPr sz="2800" baseline="0">
                <a:solidFill>
                  <a:srgbClr val="0000FF"/>
                </a:solidFill>
                <a:latin typeface="黑体" pitchFamily="49" charset="-122"/>
                <a:ea typeface="黑体" pitchFamily="49" charset="-122"/>
              </a:defRPr>
            </a:lvl1pPr>
          </a:lstStyle>
          <a:p>
            <a:pPr lvl="0"/>
            <a:r>
              <a:rPr lang="zh-CN" altLang="en-US" dirty="0"/>
              <a:t>单击此处编辑母版文本样式</a:t>
            </a:r>
          </a:p>
        </p:txBody>
      </p:sp>
      <p:sp>
        <p:nvSpPr>
          <p:cNvPr id="4" name="文本占位符 2">
            <a:extLst>
              <a:ext uri="{FF2B5EF4-FFF2-40B4-BE49-F238E27FC236}">
                <a16:creationId xmlns:a16="http://schemas.microsoft.com/office/drawing/2014/main" xmlns="" id="{6AB94056-D083-4FA4-BDFC-94B0CDBF2131}"/>
              </a:ext>
            </a:extLst>
          </p:cNvPr>
          <p:cNvSpPr>
            <a:spLocks noGrp="1"/>
          </p:cNvSpPr>
          <p:nvPr>
            <p:ph type="body" sz="quarter" idx="11"/>
          </p:nvPr>
        </p:nvSpPr>
        <p:spPr>
          <a:xfrm>
            <a:off x="881026" y="1785926"/>
            <a:ext cx="10358510" cy="1857388"/>
          </a:xfrm>
          <a:prstGeom prst="rect">
            <a:avLst/>
          </a:prstGeom>
        </p:spPr>
        <p:txBody>
          <a:bodyPr/>
          <a:lstStyle>
            <a:lvl1pPr marL="0" indent="720000" hangingPunct="0">
              <a:lnSpc>
                <a:spcPct val="150000"/>
              </a:lnSpc>
              <a:spcBef>
                <a:spcPts val="0"/>
              </a:spcBef>
              <a:buFontTx/>
              <a:buNone/>
              <a:defRPr sz="2800" baseline="0">
                <a:latin typeface="华文细黑" pitchFamily="2" charset="-122"/>
                <a:ea typeface="华文细黑" pitchFamily="2" charset="-122"/>
              </a:defRPr>
            </a:lvl1pPr>
          </a:lstStyle>
          <a:p>
            <a:pPr lvl="0"/>
            <a:r>
              <a:rPr lang="zh-CN" altLang="en-US" dirty="0"/>
              <a:t>单击此处编辑母版文本样式</a:t>
            </a:r>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4_无标题">
    <p:spTree>
      <p:nvGrpSpPr>
        <p:cNvPr id="1" name=""/>
        <p:cNvGrpSpPr/>
        <p:nvPr/>
      </p:nvGrpSpPr>
      <p:grpSpPr>
        <a:xfrm>
          <a:off x="0" y="0"/>
          <a:ext cx="0" cy="0"/>
          <a:chOff x="0" y="0"/>
          <a:chExt cx="0" cy="0"/>
        </a:xfrm>
      </p:grpSpPr>
      <p:sp>
        <p:nvSpPr>
          <p:cNvPr id="3" name="文本占位符 2">
            <a:extLst>
              <a:ext uri="{FF2B5EF4-FFF2-40B4-BE49-F238E27FC236}">
                <a16:creationId xmlns:a16="http://schemas.microsoft.com/office/drawing/2014/main" xmlns="" id="{6AB94056-D083-4FA4-BDFC-94B0CDBF2131}"/>
              </a:ext>
            </a:extLst>
          </p:cNvPr>
          <p:cNvSpPr>
            <a:spLocks noGrp="1"/>
          </p:cNvSpPr>
          <p:nvPr>
            <p:ph type="body" sz="quarter" idx="10"/>
          </p:nvPr>
        </p:nvSpPr>
        <p:spPr>
          <a:xfrm>
            <a:off x="881026" y="1142984"/>
            <a:ext cx="10358510" cy="785818"/>
          </a:xfrm>
          <a:prstGeom prst="rect">
            <a:avLst/>
          </a:prstGeom>
        </p:spPr>
        <p:txBody>
          <a:bodyPr/>
          <a:lstStyle>
            <a:lvl1pPr marL="0" indent="720000" hangingPunct="0">
              <a:lnSpc>
                <a:spcPct val="150000"/>
              </a:lnSpc>
              <a:spcBef>
                <a:spcPts val="0"/>
              </a:spcBef>
              <a:buFontTx/>
              <a:buNone/>
              <a:defRPr sz="2800" baseline="0">
                <a:solidFill>
                  <a:srgbClr val="0000FF"/>
                </a:solidFill>
                <a:latin typeface="黑体" pitchFamily="49" charset="-122"/>
                <a:ea typeface="黑体" pitchFamily="49" charset="-122"/>
              </a:defRPr>
            </a:lvl1pPr>
          </a:lstStyle>
          <a:p>
            <a:pPr lvl="0"/>
            <a:r>
              <a:rPr lang="zh-CN" altLang="en-US" dirty="0"/>
              <a:t>单击此处编辑母版文本样式</a:t>
            </a:r>
          </a:p>
        </p:txBody>
      </p:sp>
      <p:sp>
        <p:nvSpPr>
          <p:cNvPr id="4" name="文本占位符 2">
            <a:extLst>
              <a:ext uri="{FF2B5EF4-FFF2-40B4-BE49-F238E27FC236}">
                <a16:creationId xmlns:a16="http://schemas.microsoft.com/office/drawing/2014/main" xmlns="" id="{6AB94056-D083-4FA4-BDFC-94B0CDBF2131}"/>
              </a:ext>
            </a:extLst>
          </p:cNvPr>
          <p:cNvSpPr>
            <a:spLocks noGrp="1"/>
          </p:cNvSpPr>
          <p:nvPr>
            <p:ph type="body" sz="quarter" idx="11"/>
          </p:nvPr>
        </p:nvSpPr>
        <p:spPr>
          <a:xfrm>
            <a:off x="881026" y="1785926"/>
            <a:ext cx="10358510" cy="1857388"/>
          </a:xfrm>
          <a:prstGeom prst="rect">
            <a:avLst/>
          </a:prstGeom>
        </p:spPr>
        <p:txBody>
          <a:bodyPr/>
          <a:lstStyle>
            <a:lvl1pPr marL="0" indent="720000" hangingPunct="0">
              <a:lnSpc>
                <a:spcPct val="150000"/>
              </a:lnSpc>
              <a:spcBef>
                <a:spcPts val="0"/>
              </a:spcBef>
              <a:buFontTx/>
              <a:buNone/>
              <a:defRPr sz="2800" baseline="0">
                <a:latin typeface="华文细黑" pitchFamily="2" charset="-122"/>
                <a:ea typeface="华文细黑" pitchFamily="2" charset="-122"/>
              </a:defRPr>
            </a:lvl1pPr>
          </a:lstStyle>
          <a:p>
            <a:pPr lvl="0"/>
            <a:r>
              <a:rPr lang="zh-CN" altLang="en-US" dirty="0"/>
              <a:t>单击此处编辑母版文本样式</a:t>
            </a:r>
          </a:p>
        </p:txBody>
      </p:sp>
      <p:sp>
        <p:nvSpPr>
          <p:cNvPr id="5" name="文本占位符 2">
            <a:extLst>
              <a:ext uri="{FF2B5EF4-FFF2-40B4-BE49-F238E27FC236}">
                <a16:creationId xmlns:a16="http://schemas.microsoft.com/office/drawing/2014/main" xmlns="" id="{6AB94056-D083-4FA4-BDFC-94B0CDBF2131}"/>
              </a:ext>
            </a:extLst>
          </p:cNvPr>
          <p:cNvSpPr>
            <a:spLocks noGrp="1"/>
          </p:cNvSpPr>
          <p:nvPr>
            <p:ph type="body" sz="quarter" idx="12"/>
          </p:nvPr>
        </p:nvSpPr>
        <p:spPr>
          <a:xfrm>
            <a:off x="881026" y="2714620"/>
            <a:ext cx="10358510" cy="1857388"/>
          </a:xfrm>
          <a:prstGeom prst="rect">
            <a:avLst/>
          </a:prstGeom>
        </p:spPr>
        <p:txBody>
          <a:bodyPr/>
          <a:lstStyle>
            <a:lvl1pPr marL="0" indent="0" hangingPunct="0">
              <a:lnSpc>
                <a:spcPct val="150000"/>
              </a:lnSpc>
              <a:spcBef>
                <a:spcPts val="0"/>
              </a:spcBef>
              <a:buFontTx/>
              <a:buNone/>
              <a:defRPr sz="2800" b="1" baseline="0">
                <a:solidFill>
                  <a:srgbClr val="FF0000"/>
                </a:solidFill>
                <a:latin typeface="华文细黑" pitchFamily="2" charset="-122"/>
                <a:ea typeface="华文细黑" pitchFamily="2" charset="-122"/>
              </a:defRPr>
            </a:lvl1pPr>
          </a:lstStyle>
          <a:p>
            <a:pPr lvl="0"/>
            <a:r>
              <a:rPr lang="zh-CN" altLang="en-US" dirty="0"/>
              <a:t>单击此处编辑母版文本样式</a:t>
            </a:r>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预习导学">
    <p:spTree>
      <p:nvGrpSpPr>
        <p:cNvPr id="1" name=""/>
        <p:cNvGrpSpPr/>
        <p:nvPr/>
      </p:nvGrpSpPr>
      <p:grpSpPr>
        <a:xfrm>
          <a:off x="0" y="0"/>
          <a:ext cx="0" cy="0"/>
          <a:chOff x="0" y="0"/>
          <a:chExt cx="0" cy="0"/>
        </a:xfrm>
      </p:grpSpPr>
      <p:sp>
        <p:nvSpPr>
          <p:cNvPr id="3" name="文本占位符 2">
            <a:extLst>
              <a:ext uri="{FF2B5EF4-FFF2-40B4-BE49-F238E27FC236}">
                <a16:creationId xmlns:a16="http://schemas.microsoft.com/office/drawing/2014/main" xmlns="" id="{6AB94056-D083-4FA4-BDFC-94B0CDBF2131}"/>
              </a:ext>
            </a:extLst>
          </p:cNvPr>
          <p:cNvSpPr>
            <a:spLocks noGrp="1"/>
          </p:cNvSpPr>
          <p:nvPr>
            <p:ph type="body" sz="quarter" idx="10"/>
          </p:nvPr>
        </p:nvSpPr>
        <p:spPr>
          <a:xfrm>
            <a:off x="881026" y="1643050"/>
            <a:ext cx="10358510" cy="4357718"/>
          </a:xfrm>
          <a:prstGeom prst="rect">
            <a:avLst/>
          </a:prstGeom>
        </p:spPr>
        <p:txBody>
          <a:bodyPr/>
          <a:lstStyle>
            <a:lvl1pPr marL="0" indent="720000" hangingPunct="0">
              <a:lnSpc>
                <a:spcPct val="150000"/>
              </a:lnSpc>
              <a:spcBef>
                <a:spcPts val="0"/>
              </a:spcBef>
              <a:buFontTx/>
              <a:buNone/>
              <a:defRPr sz="2800" b="0" baseline="0">
                <a:latin typeface="华文细黑" pitchFamily="2" charset="-122"/>
                <a:ea typeface="华文细黑" pitchFamily="2" charset="-122"/>
              </a:defRPr>
            </a:lvl1pPr>
          </a:lstStyle>
          <a:p>
            <a:pPr lvl="0"/>
            <a:r>
              <a:rPr lang="zh-CN" altLang="en-US" dirty="0"/>
              <a:t>单击此处编辑母版文本样式</a:t>
            </a:r>
          </a:p>
        </p:txBody>
      </p:sp>
      <p:sp>
        <p:nvSpPr>
          <p:cNvPr id="8" name="下箭头标注 7"/>
          <p:cNvSpPr/>
          <p:nvPr userDrawn="1"/>
        </p:nvSpPr>
        <p:spPr>
          <a:xfrm>
            <a:off x="881026" y="785794"/>
            <a:ext cx="2071702" cy="801529"/>
          </a:xfrm>
          <a:prstGeom prst="downArrowCallout">
            <a:avLst/>
          </a:prstGeom>
          <a:solidFill>
            <a:schemeClr val="accent1">
              <a:lumMod val="75000"/>
            </a:schemeClr>
          </a:solidFill>
        </p:spPr>
        <p:txBody>
          <a:bodyPr wrap="square">
            <a:spAutoFit/>
          </a:bodyPr>
          <a:lstStyle/>
          <a:p>
            <a:pPr algn="ctr"/>
            <a:r>
              <a:rPr lang="zh-CN" altLang="en-US" sz="2800" dirty="0" smtClean="0">
                <a:solidFill>
                  <a:srgbClr val="FFFFFF"/>
                </a:solidFill>
                <a:effectLst>
                  <a:outerShdw blurRad="38100" dist="38100" dir="2700000" algn="tl">
                    <a:srgbClr val="000000">
                      <a:alpha val="43137"/>
                    </a:srgbClr>
                  </a:outerShdw>
                </a:effectLst>
              </a:rPr>
              <a:t>预习导学</a:t>
            </a:r>
            <a:endParaRPr lang="zh-CN" altLang="en-US" sz="2800" dirty="0">
              <a:solidFill>
                <a:srgbClr val="FFFFFF"/>
              </a:solidFill>
              <a:effectLst>
                <a:outerShdw blurRad="38100" dist="38100" dir="2700000" algn="tl">
                  <a:srgbClr val="000000">
                    <a:alpha val="43137"/>
                  </a:srgbClr>
                </a:outerShdw>
              </a:effectLst>
            </a:endParaRPr>
          </a:p>
        </p:txBody>
      </p:sp>
      <p:sp>
        <p:nvSpPr>
          <p:cNvPr id="5" name="文本占位符 2">
            <a:extLst>
              <a:ext uri="{FF2B5EF4-FFF2-40B4-BE49-F238E27FC236}">
                <a16:creationId xmlns:a16="http://schemas.microsoft.com/office/drawing/2014/main" xmlns="" id="{6AB94056-D083-4FA4-BDFC-94B0CDBF2131}"/>
              </a:ext>
            </a:extLst>
          </p:cNvPr>
          <p:cNvSpPr>
            <a:spLocks noGrp="1"/>
          </p:cNvSpPr>
          <p:nvPr>
            <p:ph type="body" sz="quarter" idx="11"/>
          </p:nvPr>
        </p:nvSpPr>
        <p:spPr>
          <a:xfrm>
            <a:off x="881026" y="2571744"/>
            <a:ext cx="10358510" cy="857256"/>
          </a:xfrm>
          <a:prstGeom prst="rect">
            <a:avLst/>
          </a:prstGeom>
        </p:spPr>
        <p:txBody>
          <a:bodyPr/>
          <a:lstStyle>
            <a:lvl1pPr marL="0" indent="0" hangingPunct="0">
              <a:lnSpc>
                <a:spcPct val="150000"/>
              </a:lnSpc>
              <a:spcBef>
                <a:spcPts val="0"/>
              </a:spcBef>
              <a:buFontTx/>
              <a:buNone/>
              <a:defRPr sz="2800" b="1" baseline="0">
                <a:solidFill>
                  <a:srgbClr val="FF0000"/>
                </a:solidFill>
                <a:latin typeface="华文细黑" pitchFamily="2" charset="-122"/>
                <a:ea typeface="华文细黑" pitchFamily="2" charset="-122"/>
              </a:defRPr>
            </a:lvl1pPr>
          </a:lstStyle>
          <a:p>
            <a:pPr lvl="0"/>
            <a:r>
              <a:rPr lang="zh-CN" altLang="en-US" dirty="0"/>
              <a:t>单击此处编辑母版文本样式</a:t>
            </a:r>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探究新知">
    <p:spTree>
      <p:nvGrpSpPr>
        <p:cNvPr id="1" name=""/>
        <p:cNvGrpSpPr/>
        <p:nvPr/>
      </p:nvGrpSpPr>
      <p:grpSpPr>
        <a:xfrm>
          <a:off x="0" y="0"/>
          <a:ext cx="0" cy="0"/>
          <a:chOff x="0" y="0"/>
          <a:chExt cx="0" cy="0"/>
        </a:xfrm>
      </p:grpSpPr>
      <p:sp>
        <p:nvSpPr>
          <p:cNvPr id="3" name="文本占位符 2">
            <a:extLst>
              <a:ext uri="{FF2B5EF4-FFF2-40B4-BE49-F238E27FC236}">
                <a16:creationId xmlns:a16="http://schemas.microsoft.com/office/drawing/2014/main" xmlns="" id="{6AB94056-D083-4FA4-BDFC-94B0CDBF2131}"/>
              </a:ext>
            </a:extLst>
          </p:cNvPr>
          <p:cNvSpPr>
            <a:spLocks noGrp="1"/>
          </p:cNvSpPr>
          <p:nvPr>
            <p:ph type="body" sz="quarter" idx="10"/>
          </p:nvPr>
        </p:nvSpPr>
        <p:spPr>
          <a:xfrm>
            <a:off x="881026" y="1643050"/>
            <a:ext cx="10358510" cy="4357718"/>
          </a:xfrm>
          <a:prstGeom prst="rect">
            <a:avLst/>
          </a:prstGeom>
        </p:spPr>
        <p:txBody>
          <a:bodyPr/>
          <a:lstStyle>
            <a:lvl1pPr marL="0" indent="720000" hangingPunct="0">
              <a:lnSpc>
                <a:spcPct val="150000"/>
              </a:lnSpc>
              <a:spcBef>
                <a:spcPts val="0"/>
              </a:spcBef>
              <a:buFontTx/>
              <a:buNone/>
              <a:defRPr sz="2800" baseline="0">
                <a:latin typeface="华文细黑" pitchFamily="2" charset="-122"/>
                <a:ea typeface="华文细黑" pitchFamily="2" charset="-122"/>
              </a:defRPr>
            </a:lvl1pPr>
          </a:lstStyle>
          <a:p>
            <a:pPr lvl="0"/>
            <a:r>
              <a:rPr lang="zh-CN" altLang="en-US" dirty="0"/>
              <a:t>单击此处编辑母版文本样式</a:t>
            </a:r>
          </a:p>
        </p:txBody>
      </p:sp>
      <p:sp>
        <p:nvSpPr>
          <p:cNvPr id="7" name="下箭头标注 6"/>
          <p:cNvSpPr/>
          <p:nvPr userDrawn="1"/>
        </p:nvSpPr>
        <p:spPr>
          <a:xfrm>
            <a:off x="881026" y="785794"/>
            <a:ext cx="2071702" cy="801529"/>
          </a:xfrm>
          <a:prstGeom prst="downArrowCallout">
            <a:avLst/>
          </a:prstGeom>
          <a:solidFill>
            <a:schemeClr val="accent1">
              <a:lumMod val="75000"/>
            </a:schemeClr>
          </a:solidFill>
        </p:spPr>
        <p:txBody>
          <a:bodyPr wrap="square">
            <a:spAutoFit/>
          </a:bodyPr>
          <a:lstStyle/>
          <a:p>
            <a:pPr algn="ctr"/>
            <a:r>
              <a:rPr lang="zh-CN" altLang="en-US" sz="2800" dirty="0" smtClean="0">
                <a:solidFill>
                  <a:srgbClr val="FFFFFF"/>
                </a:solidFill>
                <a:effectLst>
                  <a:outerShdw blurRad="38100" dist="38100" dir="2700000" algn="tl">
                    <a:srgbClr val="000000">
                      <a:alpha val="43137"/>
                    </a:srgbClr>
                  </a:outerShdw>
                </a:effectLst>
              </a:rPr>
              <a:t>合作探究</a:t>
            </a:r>
            <a:endParaRPr lang="zh-CN" altLang="en-US" sz="2800" dirty="0">
              <a:solidFill>
                <a:srgbClr val="FFFFFF"/>
              </a:solidFill>
              <a:effectLst>
                <a:outerShdw blurRad="38100" dist="38100" dir="2700000" algn="tl">
                  <a:srgbClr val="000000">
                    <a:alpha val="43137"/>
                  </a:srgbClr>
                </a:outerShdw>
              </a:effectLst>
            </a:endParaRPr>
          </a:p>
        </p:txBody>
      </p:sp>
      <p:sp>
        <p:nvSpPr>
          <p:cNvPr id="4" name="文本占位符 2">
            <a:extLst>
              <a:ext uri="{FF2B5EF4-FFF2-40B4-BE49-F238E27FC236}">
                <a16:creationId xmlns:a16="http://schemas.microsoft.com/office/drawing/2014/main" xmlns="" id="{6AB94056-D083-4FA4-BDFC-94B0CDBF2131}"/>
              </a:ext>
            </a:extLst>
          </p:cNvPr>
          <p:cNvSpPr>
            <a:spLocks noGrp="1"/>
          </p:cNvSpPr>
          <p:nvPr>
            <p:ph type="body" sz="quarter" idx="11"/>
          </p:nvPr>
        </p:nvSpPr>
        <p:spPr>
          <a:xfrm>
            <a:off x="881026" y="2428868"/>
            <a:ext cx="10358510" cy="785818"/>
          </a:xfrm>
          <a:prstGeom prst="rect">
            <a:avLst/>
          </a:prstGeom>
        </p:spPr>
        <p:txBody>
          <a:bodyPr/>
          <a:lstStyle>
            <a:lvl1pPr marL="0" indent="0" hangingPunct="0">
              <a:lnSpc>
                <a:spcPct val="150000"/>
              </a:lnSpc>
              <a:spcBef>
                <a:spcPts val="0"/>
              </a:spcBef>
              <a:buFontTx/>
              <a:buNone/>
              <a:defRPr sz="2800" b="1" baseline="0">
                <a:solidFill>
                  <a:srgbClr val="FF0000"/>
                </a:solidFill>
                <a:latin typeface="华文细黑" pitchFamily="2" charset="-122"/>
                <a:ea typeface="华文细黑" pitchFamily="2" charset="-122"/>
              </a:defRPr>
            </a:lvl1pPr>
          </a:lstStyle>
          <a:p>
            <a:pPr lvl="0"/>
            <a:r>
              <a:rPr lang="zh-CN" altLang="en-US" dirty="0"/>
              <a:t>单击此处编辑母版文本样式</a:t>
            </a:r>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无标题">
    <p:spTree>
      <p:nvGrpSpPr>
        <p:cNvPr id="1" name=""/>
        <p:cNvGrpSpPr/>
        <p:nvPr/>
      </p:nvGrpSpPr>
      <p:grpSpPr>
        <a:xfrm>
          <a:off x="0" y="0"/>
          <a:ext cx="0" cy="0"/>
          <a:chOff x="0" y="0"/>
          <a:chExt cx="0" cy="0"/>
        </a:xfrm>
      </p:grpSpPr>
      <p:sp>
        <p:nvSpPr>
          <p:cNvPr id="3" name="文本占位符 2">
            <a:extLst>
              <a:ext uri="{FF2B5EF4-FFF2-40B4-BE49-F238E27FC236}">
                <a16:creationId xmlns:a16="http://schemas.microsoft.com/office/drawing/2014/main" xmlns="" id="{6AB94056-D083-4FA4-BDFC-94B0CDBF2131}"/>
              </a:ext>
            </a:extLst>
          </p:cNvPr>
          <p:cNvSpPr>
            <a:spLocks noGrp="1"/>
          </p:cNvSpPr>
          <p:nvPr>
            <p:ph type="body" sz="quarter" idx="10"/>
          </p:nvPr>
        </p:nvSpPr>
        <p:spPr>
          <a:xfrm>
            <a:off x="881026" y="1142984"/>
            <a:ext cx="10358510" cy="5214974"/>
          </a:xfrm>
          <a:prstGeom prst="rect">
            <a:avLst/>
          </a:prstGeom>
        </p:spPr>
        <p:txBody>
          <a:bodyPr/>
          <a:lstStyle>
            <a:lvl1pPr marL="0" indent="720000" hangingPunct="0">
              <a:lnSpc>
                <a:spcPct val="150000"/>
              </a:lnSpc>
              <a:spcBef>
                <a:spcPts val="0"/>
              </a:spcBef>
              <a:buFontTx/>
              <a:buNone/>
              <a:defRPr sz="2800" baseline="0">
                <a:latin typeface="华文细黑" pitchFamily="2" charset="-122"/>
                <a:ea typeface="华文细黑" pitchFamily="2" charset="-122"/>
              </a:defRPr>
            </a:lvl1pPr>
          </a:lstStyle>
          <a:p>
            <a:pPr lvl="0"/>
            <a:r>
              <a:rPr lang="zh-CN" altLang="en-US" dirty="0"/>
              <a:t>单击此处编辑母版文本样式</a:t>
            </a:r>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_无标题">
    <p:spTree>
      <p:nvGrpSpPr>
        <p:cNvPr id="1" name=""/>
        <p:cNvGrpSpPr/>
        <p:nvPr/>
      </p:nvGrpSpPr>
      <p:grpSpPr>
        <a:xfrm>
          <a:off x="0" y="0"/>
          <a:ext cx="0" cy="0"/>
          <a:chOff x="0" y="0"/>
          <a:chExt cx="0" cy="0"/>
        </a:xfrm>
      </p:grpSpPr>
      <p:sp>
        <p:nvSpPr>
          <p:cNvPr id="3" name="文本占位符 2">
            <a:extLst>
              <a:ext uri="{FF2B5EF4-FFF2-40B4-BE49-F238E27FC236}">
                <a16:creationId xmlns:a16="http://schemas.microsoft.com/office/drawing/2014/main" xmlns="" id="{6AB94056-D083-4FA4-BDFC-94B0CDBF2131}"/>
              </a:ext>
            </a:extLst>
          </p:cNvPr>
          <p:cNvSpPr>
            <a:spLocks noGrp="1"/>
          </p:cNvSpPr>
          <p:nvPr>
            <p:ph type="body" sz="quarter" idx="10"/>
          </p:nvPr>
        </p:nvSpPr>
        <p:spPr>
          <a:xfrm>
            <a:off x="881026" y="1142984"/>
            <a:ext cx="10358510" cy="5214974"/>
          </a:xfrm>
          <a:prstGeom prst="rect">
            <a:avLst/>
          </a:prstGeom>
        </p:spPr>
        <p:txBody>
          <a:bodyPr/>
          <a:lstStyle>
            <a:lvl1pPr marL="0" indent="720000" hangingPunct="0">
              <a:lnSpc>
                <a:spcPct val="150000"/>
              </a:lnSpc>
              <a:spcBef>
                <a:spcPts val="0"/>
              </a:spcBef>
              <a:buFontTx/>
              <a:buNone/>
              <a:defRPr sz="2800" baseline="0">
                <a:latin typeface="华文细黑" pitchFamily="2" charset="-122"/>
                <a:ea typeface="华文细黑" pitchFamily="2" charset="-122"/>
              </a:defRPr>
            </a:lvl1pPr>
          </a:lstStyle>
          <a:p>
            <a:pPr lvl="0"/>
            <a:r>
              <a:rPr lang="zh-CN" altLang="en-US" dirty="0"/>
              <a:t>单击此处编辑母版文本样式</a:t>
            </a:r>
          </a:p>
        </p:txBody>
      </p:sp>
      <p:sp>
        <p:nvSpPr>
          <p:cNvPr id="4" name="文本占位符 2">
            <a:extLst>
              <a:ext uri="{FF2B5EF4-FFF2-40B4-BE49-F238E27FC236}">
                <a16:creationId xmlns:a16="http://schemas.microsoft.com/office/drawing/2014/main" xmlns="" id="{6AB94056-D083-4FA4-BDFC-94B0CDBF2131}"/>
              </a:ext>
            </a:extLst>
          </p:cNvPr>
          <p:cNvSpPr>
            <a:spLocks noGrp="1"/>
          </p:cNvSpPr>
          <p:nvPr>
            <p:ph type="body" sz="quarter" idx="11"/>
          </p:nvPr>
        </p:nvSpPr>
        <p:spPr>
          <a:xfrm>
            <a:off x="881026" y="2071678"/>
            <a:ext cx="10358510" cy="857256"/>
          </a:xfrm>
          <a:prstGeom prst="rect">
            <a:avLst/>
          </a:prstGeom>
        </p:spPr>
        <p:txBody>
          <a:bodyPr/>
          <a:lstStyle>
            <a:lvl1pPr marL="0" indent="720000" hangingPunct="0">
              <a:lnSpc>
                <a:spcPct val="150000"/>
              </a:lnSpc>
              <a:spcBef>
                <a:spcPts val="0"/>
              </a:spcBef>
              <a:buFontTx/>
              <a:buNone/>
              <a:defRPr sz="2800" b="1" baseline="0">
                <a:solidFill>
                  <a:srgbClr val="FF0000"/>
                </a:solidFill>
                <a:latin typeface="华文细黑" pitchFamily="2" charset="-122"/>
                <a:ea typeface="华文细黑" pitchFamily="2" charset="-122"/>
              </a:defRPr>
            </a:lvl1pPr>
          </a:lstStyle>
          <a:p>
            <a:pPr lvl="0"/>
            <a:r>
              <a:rPr lang="zh-CN" altLang="en-US" dirty="0"/>
              <a:t>单击此处编辑母版文本样式</a:t>
            </a:r>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8" Type="http://schemas.openxmlformats.org/officeDocument/2006/relationships/theme" Target="../theme/theme2.xml"/><Relationship Id="rId3" Type="http://schemas.openxmlformats.org/officeDocument/2006/relationships/slideLayout" Target="../slideLayouts/slideLayout5.xml"/><Relationship Id="rId7" Type="http://schemas.openxmlformats.org/officeDocument/2006/relationships/slideLayout" Target="../slideLayouts/slideLayout9.xml"/><Relationship Id="rId2" Type="http://schemas.openxmlformats.org/officeDocument/2006/relationships/slideLayout" Target="../slideLayouts/slideLayout4.xml"/><Relationship Id="rId1" Type="http://schemas.openxmlformats.org/officeDocument/2006/relationships/slideLayout" Target="../slideLayouts/slideLayout3.xml"/><Relationship Id="rId6" Type="http://schemas.openxmlformats.org/officeDocument/2006/relationships/slideLayout" Target="../slideLayouts/slideLayout8.xml"/><Relationship Id="rId5" Type="http://schemas.openxmlformats.org/officeDocument/2006/relationships/slideLayout" Target="../slideLayouts/slideLayout7.xml"/><Relationship Id="rId4" Type="http://schemas.openxmlformats.org/officeDocument/2006/relationships/slideLayout" Target="../slideLayouts/slideLayout6.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2"/>
        </a:solidFill>
        <a:effectLst/>
      </p:bgPr>
    </p:bg>
    <p:spTree>
      <p:nvGrpSpPr>
        <p:cNvPr id="1" name=""/>
        <p:cNvGrpSpPr/>
        <p:nvPr/>
      </p:nvGrpSpPr>
      <p:grpSpPr>
        <a:xfrm>
          <a:off x="0" y="0"/>
          <a:ext cx="0" cy="0"/>
          <a:chOff x="0" y="0"/>
          <a:chExt cx="0" cy="0"/>
        </a:xfrm>
      </p:grpSpPr>
      <p:pic>
        <p:nvPicPr>
          <p:cNvPr id="89090" name="Picture 1"/>
          <p:cNvPicPr>
            <a:picLocks noChangeAspect="1" noChangeArrowheads="1"/>
          </p:cNvPicPr>
          <p:nvPr userDrawn="1"/>
        </p:nvPicPr>
        <p:blipFill>
          <a:blip r:embed="rId4" cstate="print"/>
          <a:srcRect/>
          <a:stretch>
            <a:fillRect/>
          </a:stretch>
        </p:blipFill>
        <p:spPr bwMode="auto">
          <a:xfrm>
            <a:off x="0" y="0"/>
            <a:ext cx="12192000" cy="6858000"/>
          </a:xfrm>
          <a:prstGeom prst="rect">
            <a:avLst/>
          </a:prstGeom>
          <a:noFill/>
          <a:ln w="9525">
            <a:noFill/>
            <a:miter lim="800000"/>
            <a:headEnd/>
            <a:tailEnd/>
          </a:ln>
        </p:spPr>
      </p:pic>
      <p:sp>
        <p:nvSpPr>
          <p:cNvPr id="89091" name="Slide Number Placeholder 5"/>
          <p:cNvSpPr txBox="1">
            <a:spLocks noChangeArrowheads="1"/>
          </p:cNvSpPr>
          <p:nvPr userDrawn="1"/>
        </p:nvSpPr>
        <p:spPr bwMode="auto">
          <a:xfrm>
            <a:off x="11641138" y="6453188"/>
            <a:ext cx="407987" cy="404812"/>
          </a:xfrm>
          <a:prstGeom prst="rect">
            <a:avLst/>
          </a:prstGeom>
          <a:noFill/>
          <a:ln w="9525">
            <a:noFill/>
            <a:miter lim="800000"/>
            <a:headEnd/>
            <a:tailEnd/>
          </a:ln>
        </p:spPr>
        <p:txBody>
          <a:bodyPr lIns="0" tIns="0" rIns="0" bIns="45709" anchor="ctr"/>
          <a:lstStyle/>
          <a:p>
            <a:pPr algn="ctr">
              <a:buFont typeface="Arial" pitchFamily="34" charset="0"/>
              <a:buNone/>
            </a:pPr>
            <a:fld id="{D422CB99-868B-43A7-BE81-7449AC7F803D}" type="slidenum">
              <a:rPr lang="en-US" altLang="zh-CN" sz="1200" b="0">
                <a:solidFill>
                  <a:srgbClr val="F9FBFA"/>
                </a:solidFill>
                <a:latin typeface="微软雅黑" pitchFamily="34" charset="-122"/>
              </a:rPr>
              <a:pPr algn="ctr">
                <a:buFont typeface="Arial" pitchFamily="34" charset="0"/>
                <a:buNone/>
              </a:pPr>
              <a:t>‹#›</a:t>
            </a:fld>
            <a:endParaRPr lang="en-US" altLang="zh-CN" sz="1200" b="0">
              <a:solidFill>
                <a:srgbClr val="F9FBFA"/>
              </a:solidFill>
              <a:latin typeface="微软雅黑" pitchFamily="34" charset="-122"/>
            </a:endParaRPr>
          </a:p>
        </p:txBody>
      </p:sp>
      <p:sp>
        <p:nvSpPr>
          <p:cNvPr id="89092" name="Slide Number Placeholder 5"/>
          <p:cNvSpPr txBox="1">
            <a:spLocks noChangeArrowheads="1"/>
          </p:cNvSpPr>
          <p:nvPr userDrawn="1"/>
        </p:nvSpPr>
        <p:spPr bwMode="auto">
          <a:xfrm>
            <a:off x="11641138" y="6453188"/>
            <a:ext cx="407987" cy="404812"/>
          </a:xfrm>
          <a:prstGeom prst="rect">
            <a:avLst/>
          </a:prstGeom>
          <a:noFill/>
          <a:ln w="9525">
            <a:noFill/>
            <a:miter lim="800000"/>
            <a:headEnd/>
            <a:tailEnd/>
          </a:ln>
        </p:spPr>
        <p:txBody>
          <a:bodyPr lIns="0" tIns="0" rIns="0" bIns="45709" anchor="ctr"/>
          <a:lstStyle/>
          <a:p>
            <a:pPr algn="ctr">
              <a:buFont typeface="Arial" pitchFamily="34" charset="0"/>
              <a:buNone/>
            </a:pPr>
            <a:fld id="{DAC4F539-E542-443C-8D1B-154377A4059F}" type="slidenum">
              <a:rPr lang="en-US" altLang="zh-CN" sz="1200" b="0">
                <a:solidFill>
                  <a:srgbClr val="F9FBFA"/>
                </a:solidFill>
                <a:latin typeface="微软雅黑" pitchFamily="34" charset="-122"/>
              </a:rPr>
              <a:pPr algn="ctr">
                <a:buFont typeface="Arial" pitchFamily="34" charset="0"/>
                <a:buNone/>
              </a:pPr>
              <a:t>‹#›</a:t>
            </a:fld>
            <a:endParaRPr lang="en-US" altLang="zh-CN" sz="1200" b="0">
              <a:solidFill>
                <a:srgbClr val="F9FBFA"/>
              </a:solidFill>
              <a:latin typeface="微软雅黑" pitchFamily="34" charset="-122"/>
            </a:endParaRPr>
          </a:p>
        </p:txBody>
      </p:sp>
    </p:spTree>
  </p:cSld>
  <p:clrMap bg1="dk2" tx1="lt1" bg2="dk1" tx2="lt2" accent1="accent1" accent2="accent2" accent3="accent3" accent4="accent4" accent5="accent5" accent6="accent6" hlink="hlink" folHlink="folHlink"/>
  <p:sldLayoutIdLst>
    <p:sldLayoutId id="2147483657" r:id="rId1"/>
    <p:sldLayoutId id="2147483690" r:id="rId2"/>
  </p:sldLayoutIdLst>
  <p:transition spd="slow"/>
  <p:hf hdr="0" ftr="0" dt="0"/>
  <p:txStyles>
    <p:titleStyle>
      <a:lvl1pPr algn="ctr" rtl="0" fontAlgn="base">
        <a:spcBef>
          <a:spcPct val="0"/>
        </a:spcBef>
        <a:spcAft>
          <a:spcPct val="0"/>
        </a:spcAft>
        <a:defRPr sz="4400">
          <a:solidFill>
            <a:schemeClr val="tx1"/>
          </a:solidFill>
          <a:latin typeface="+mj-lt"/>
          <a:ea typeface="+mj-ea"/>
          <a:cs typeface="+mj-cs"/>
        </a:defRPr>
      </a:lvl1pPr>
      <a:lvl2pPr algn="ctr" rtl="0" fontAlgn="base">
        <a:spcBef>
          <a:spcPct val="0"/>
        </a:spcBef>
        <a:spcAft>
          <a:spcPct val="0"/>
        </a:spcAft>
        <a:defRPr sz="4400">
          <a:solidFill>
            <a:schemeClr val="tx1"/>
          </a:solidFill>
          <a:latin typeface="Arial" pitchFamily="34" charset="0"/>
          <a:ea typeface="宋体" pitchFamily="2" charset="-122"/>
        </a:defRPr>
      </a:lvl2pPr>
      <a:lvl3pPr algn="ctr" rtl="0" fontAlgn="base">
        <a:spcBef>
          <a:spcPct val="0"/>
        </a:spcBef>
        <a:spcAft>
          <a:spcPct val="0"/>
        </a:spcAft>
        <a:defRPr sz="4400">
          <a:solidFill>
            <a:schemeClr val="tx1"/>
          </a:solidFill>
          <a:latin typeface="Arial" pitchFamily="34" charset="0"/>
          <a:ea typeface="宋体" pitchFamily="2" charset="-122"/>
        </a:defRPr>
      </a:lvl3pPr>
      <a:lvl4pPr algn="ctr" rtl="0" fontAlgn="base">
        <a:spcBef>
          <a:spcPct val="0"/>
        </a:spcBef>
        <a:spcAft>
          <a:spcPct val="0"/>
        </a:spcAft>
        <a:defRPr sz="4400">
          <a:solidFill>
            <a:schemeClr val="tx1"/>
          </a:solidFill>
          <a:latin typeface="Arial" pitchFamily="34" charset="0"/>
          <a:ea typeface="宋体" pitchFamily="2" charset="-122"/>
        </a:defRPr>
      </a:lvl4pPr>
      <a:lvl5pPr algn="ctr" rtl="0" fontAlgn="base">
        <a:spcBef>
          <a:spcPct val="0"/>
        </a:spcBef>
        <a:spcAft>
          <a:spcPct val="0"/>
        </a:spcAft>
        <a:defRPr sz="4400">
          <a:solidFill>
            <a:schemeClr val="tx1"/>
          </a:solidFill>
          <a:latin typeface="Arial" pitchFamily="34" charset="0"/>
          <a:ea typeface="宋体" pitchFamily="2" charset="-122"/>
        </a:defRPr>
      </a:lvl5pPr>
      <a:lvl6pPr marL="457200" algn="ctr" rtl="0" fontAlgn="base">
        <a:spcBef>
          <a:spcPct val="0"/>
        </a:spcBef>
        <a:spcAft>
          <a:spcPct val="0"/>
        </a:spcAft>
        <a:defRPr sz="4400">
          <a:solidFill>
            <a:schemeClr val="tx1"/>
          </a:solidFill>
          <a:latin typeface="Arial" pitchFamily="34" charset="0"/>
          <a:ea typeface="宋体" pitchFamily="2" charset="-122"/>
        </a:defRPr>
      </a:lvl6pPr>
      <a:lvl7pPr marL="914400" algn="ctr" rtl="0" fontAlgn="base">
        <a:spcBef>
          <a:spcPct val="0"/>
        </a:spcBef>
        <a:spcAft>
          <a:spcPct val="0"/>
        </a:spcAft>
        <a:defRPr sz="4400">
          <a:solidFill>
            <a:schemeClr val="tx1"/>
          </a:solidFill>
          <a:latin typeface="Arial" pitchFamily="34" charset="0"/>
          <a:ea typeface="宋体" pitchFamily="2" charset="-122"/>
        </a:defRPr>
      </a:lvl7pPr>
      <a:lvl8pPr marL="1371600" algn="ctr" rtl="0" fontAlgn="base">
        <a:spcBef>
          <a:spcPct val="0"/>
        </a:spcBef>
        <a:spcAft>
          <a:spcPct val="0"/>
        </a:spcAft>
        <a:defRPr sz="4400">
          <a:solidFill>
            <a:schemeClr val="tx1"/>
          </a:solidFill>
          <a:latin typeface="Arial" pitchFamily="34" charset="0"/>
          <a:ea typeface="宋体" pitchFamily="2" charset="-122"/>
        </a:defRPr>
      </a:lvl8pPr>
      <a:lvl9pPr marL="1828800" algn="ctr" rtl="0" fontAlgn="base">
        <a:spcBef>
          <a:spcPct val="0"/>
        </a:spcBef>
        <a:spcAft>
          <a:spcPct val="0"/>
        </a:spcAft>
        <a:defRPr sz="4400">
          <a:solidFill>
            <a:schemeClr val="tx1"/>
          </a:solidFill>
          <a:latin typeface="Arial" pitchFamily="34" charset="0"/>
          <a:ea typeface="宋体" pitchFamily="2" charset="-122"/>
        </a:defRPr>
      </a:lvl9pPr>
    </p:titleStyle>
    <p:bodyStyle>
      <a:lvl1pPr marL="342900" indent="-342900" algn="l" rtl="0" fontAlgn="base">
        <a:spcBef>
          <a:spcPct val="20000"/>
        </a:spcBef>
        <a:spcAft>
          <a:spcPct val="0"/>
        </a:spcAft>
        <a:buFont typeface="Arial" pitchFamily="34" charset="0"/>
        <a:buChar char="•"/>
        <a:defRPr sz="3200">
          <a:solidFill>
            <a:schemeClr val="tx1"/>
          </a:solidFill>
          <a:latin typeface="+mn-lt"/>
          <a:ea typeface="+mn-ea"/>
          <a:cs typeface="+mn-cs"/>
        </a:defRPr>
      </a:lvl1pPr>
      <a:lvl2pPr marL="742950" indent="-285750" algn="l" rtl="0" fontAlgn="base">
        <a:spcBef>
          <a:spcPct val="20000"/>
        </a:spcBef>
        <a:spcAft>
          <a:spcPct val="0"/>
        </a:spcAft>
        <a:buFont typeface="Arial" pitchFamily="34" charset="0"/>
        <a:buChar char="–"/>
        <a:defRPr sz="2800">
          <a:solidFill>
            <a:schemeClr val="tx1"/>
          </a:solidFill>
          <a:latin typeface="+mn-lt"/>
          <a:ea typeface="+mn-ea"/>
        </a:defRPr>
      </a:lvl2pPr>
      <a:lvl3pPr marL="1143000" indent="-228600" algn="l" rtl="0" fontAlgn="base">
        <a:spcBef>
          <a:spcPct val="20000"/>
        </a:spcBef>
        <a:spcAft>
          <a:spcPct val="0"/>
        </a:spcAft>
        <a:buFont typeface="Arial" pitchFamily="34" charset="0"/>
        <a:buChar char="•"/>
        <a:defRPr sz="2400">
          <a:solidFill>
            <a:schemeClr val="tx1"/>
          </a:solidFill>
          <a:latin typeface="+mn-lt"/>
          <a:ea typeface="+mn-ea"/>
        </a:defRPr>
      </a:lvl3pPr>
      <a:lvl4pPr marL="1600200" indent="-228600" algn="l" rtl="0" fontAlgn="base">
        <a:spcBef>
          <a:spcPct val="20000"/>
        </a:spcBef>
        <a:spcAft>
          <a:spcPct val="0"/>
        </a:spcAft>
        <a:buFont typeface="Arial" pitchFamily="34" charset="0"/>
        <a:buChar char="–"/>
        <a:defRPr sz="2000">
          <a:solidFill>
            <a:schemeClr val="tx1"/>
          </a:solidFill>
          <a:latin typeface="+mn-lt"/>
          <a:ea typeface="+mn-ea"/>
        </a:defRPr>
      </a:lvl4pPr>
      <a:lvl5pPr marL="2057400" indent="-228600" algn="l" rtl="0" fontAlgn="base">
        <a:spcBef>
          <a:spcPct val="20000"/>
        </a:spcBef>
        <a:spcAft>
          <a:spcPct val="0"/>
        </a:spcAft>
        <a:buFont typeface="Arial" pitchFamily="34" charset="0"/>
        <a:buChar char="»"/>
        <a:defRPr sz="2000">
          <a:solidFill>
            <a:schemeClr val="tx1"/>
          </a:solidFill>
          <a:latin typeface="+mn-lt"/>
          <a:ea typeface="+mn-ea"/>
        </a:defRPr>
      </a:lvl5pPr>
      <a:lvl6pPr marL="2514600" indent="-228600" algn="l" rtl="0" fontAlgn="base">
        <a:spcBef>
          <a:spcPct val="20000"/>
        </a:spcBef>
        <a:spcAft>
          <a:spcPct val="0"/>
        </a:spcAft>
        <a:buFont typeface="Arial" pitchFamily="34" charset="0"/>
        <a:buChar char="»"/>
        <a:defRPr sz="2000">
          <a:solidFill>
            <a:schemeClr val="tx1"/>
          </a:solidFill>
          <a:latin typeface="+mn-lt"/>
          <a:ea typeface="+mn-ea"/>
        </a:defRPr>
      </a:lvl6pPr>
      <a:lvl7pPr marL="2971800" indent="-228600" algn="l" rtl="0" fontAlgn="base">
        <a:spcBef>
          <a:spcPct val="20000"/>
        </a:spcBef>
        <a:spcAft>
          <a:spcPct val="0"/>
        </a:spcAft>
        <a:buFont typeface="Arial" pitchFamily="34" charset="0"/>
        <a:buChar char="»"/>
        <a:defRPr sz="2000">
          <a:solidFill>
            <a:schemeClr val="tx1"/>
          </a:solidFill>
          <a:latin typeface="+mn-lt"/>
          <a:ea typeface="+mn-ea"/>
        </a:defRPr>
      </a:lvl7pPr>
      <a:lvl8pPr marL="3429000" indent="-228600" algn="l" rtl="0" fontAlgn="base">
        <a:spcBef>
          <a:spcPct val="20000"/>
        </a:spcBef>
        <a:spcAft>
          <a:spcPct val="0"/>
        </a:spcAft>
        <a:buFont typeface="Arial" pitchFamily="34" charset="0"/>
        <a:buChar char="»"/>
        <a:defRPr sz="2000">
          <a:solidFill>
            <a:schemeClr val="tx1"/>
          </a:solidFill>
          <a:latin typeface="+mn-lt"/>
          <a:ea typeface="+mn-ea"/>
        </a:defRPr>
      </a:lvl8pPr>
      <a:lvl9pPr marL="3886200" indent="-228600" algn="l" rtl="0" fontAlgn="base">
        <a:spcBef>
          <a:spcPct val="20000"/>
        </a:spcBef>
        <a:spcAft>
          <a:spcPct val="0"/>
        </a:spcAft>
        <a:buFont typeface="Arial" pitchFamily="34" charset="0"/>
        <a:buChar char="»"/>
        <a:defRPr sz="20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6" name="Rectangle 5">
            <a:extLst>
              <a:ext uri="{FF2B5EF4-FFF2-40B4-BE49-F238E27FC236}">
                <a16:creationId xmlns:a16="http://schemas.microsoft.com/office/drawing/2014/main" xmlns="" id="{90C972B7-75CB-4FE4-A103-D9FCE618E341}"/>
              </a:ext>
            </a:extLst>
          </p:cNvPr>
          <p:cNvSpPr>
            <a:spLocks noChangeArrowheads="1"/>
          </p:cNvSpPr>
          <p:nvPr userDrawn="1"/>
        </p:nvSpPr>
        <p:spPr bwMode="auto">
          <a:xfrm rot="-5400000">
            <a:off x="10285380" y="19160"/>
            <a:ext cx="1059087" cy="1008063"/>
          </a:xfrm>
          <a:custGeom>
            <a:avLst/>
            <a:gdLst/>
            <a:ahLst/>
            <a:cxnLst>
              <a:cxn ang="0">
                <a:pos x="29842" y="0"/>
              </a:cxn>
              <a:cxn ang="0">
                <a:pos x="4732299" y="0"/>
              </a:cxn>
              <a:cxn ang="0">
                <a:pos x="4732299" y="655200"/>
              </a:cxn>
              <a:cxn ang="0">
                <a:pos x="0" y="655200"/>
              </a:cxn>
              <a:cxn ang="0">
                <a:pos x="0" y="651669"/>
              </a:cxn>
              <a:cxn ang="0">
                <a:pos x="25384" y="651669"/>
              </a:cxn>
              <a:cxn ang="0">
                <a:pos x="393662" y="323851"/>
              </a:cxn>
            </a:cxnLst>
            <a:rect l="0" t="0" r="r" b="b"/>
            <a:pathLst>
              <a:path w="4732299" h="655200">
                <a:moveTo>
                  <a:pt x="29842" y="0"/>
                </a:moveTo>
                <a:lnTo>
                  <a:pt x="4732299" y="0"/>
                </a:lnTo>
                <a:lnTo>
                  <a:pt x="4732299" y="655200"/>
                </a:lnTo>
                <a:lnTo>
                  <a:pt x="0" y="655200"/>
                </a:lnTo>
                <a:lnTo>
                  <a:pt x="0" y="651669"/>
                </a:lnTo>
                <a:lnTo>
                  <a:pt x="25384" y="651669"/>
                </a:lnTo>
                <a:lnTo>
                  <a:pt x="393662" y="323851"/>
                </a:lnTo>
                <a:close/>
              </a:path>
            </a:pathLst>
          </a:custGeom>
          <a:solidFill>
            <a:srgbClr val="FFFFFF">
              <a:alpha val="85097"/>
            </a:srgbClr>
          </a:solidFill>
          <a:ln w="3175" cap="flat" cmpd="sng" algn="ctr">
            <a:noFill/>
            <a:prstDash val="solid"/>
            <a:round/>
            <a:headEnd/>
            <a:tailEnd/>
          </a:ln>
          <a:effectLst>
            <a:outerShdw dist="38100" dir="5400000" algn="t" rotWithShape="0">
              <a:srgbClr val="000000">
                <a:alpha val="39999"/>
              </a:srgbClr>
            </a:outerShdw>
          </a:effectLst>
        </p:spPr>
        <p:txBody>
          <a:bodyPr anchor="ctr"/>
          <a:lstStyle/>
          <a:p>
            <a:endParaRPr lang="zh-CN" altLang="en-US"/>
          </a:p>
        </p:txBody>
      </p:sp>
      <p:sp>
        <p:nvSpPr>
          <p:cNvPr id="7" name="矩形 9">
            <a:extLst>
              <a:ext uri="{FF2B5EF4-FFF2-40B4-BE49-F238E27FC236}">
                <a16:creationId xmlns:a16="http://schemas.microsoft.com/office/drawing/2014/main" xmlns="" id="{4B876050-6EAA-4FC6-AA85-6FF1AFFCB4FE}"/>
              </a:ext>
            </a:extLst>
          </p:cNvPr>
          <p:cNvSpPr/>
          <p:nvPr userDrawn="1"/>
        </p:nvSpPr>
        <p:spPr>
          <a:xfrm>
            <a:off x="1452530" y="0"/>
            <a:ext cx="10739470" cy="542925"/>
          </a:xfrm>
          <a:prstGeom prst="snip2DiagRect">
            <a:avLst>
              <a:gd name="adj1" fmla="val 50000"/>
              <a:gd name="adj2" fmla="val 16667"/>
            </a:avLst>
          </a:prstGeom>
          <a:solidFill>
            <a:schemeClr val="accent1">
              <a:lumMod val="60000"/>
              <a:lumOff val="40000"/>
            </a:schemeClr>
          </a:solidFill>
          <a:ln>
            <a:noFill/>
          </a:ln>
          <a:effectLst/>
        </p:spPr>
        <p:style>
          <a:lnRef idx="1">
            <a:schemeClr val="dk1"/>
          </a:lnRef>
          <a:fillRef idx="3">
            <a:schemeClr val="dk1"/>
          </a:fillRef>
          <a:effectRef idx="2">
            <a:schemeClr val="dk1"/>
          </a:effectRef>
          <a:fontRef idx="minor">
            <a:schemeClr val="lt1"/>
          </a:fontRef>
        </p:style>
        <p:txBody>
          <a:bodyPr anchor="ctr"/>
          <a:lstStyle/>
          <a:p>
            <a:pPr algn="ctr" fontAlgn="auto">
              <a:spcBef>
                <a:spcPts val="0"/>
              </a:spcBef>
              <a:spcAft>
                <a:spcPts val="0"/>
              </a:spcAft>
              <a:defRPr/>
            </a:pPr>
            <a:endParaRPr lang="en-US" sz="1800" b="0"/>
          </a:p>
        </p:txBody>
      </p:sp>
      <p:sp>
        <p:nvSpPr>
          <p:cNvPr id="9" name="矩形 12">
            <a:extLst>
              <a:ext uri="{FF2B5EF4-FFF2-40B4-BE49-F238E27FC236}">
                <a16:creationId xmlns:a16="http://schemas.microsoft.com/office/drawing/2014/main" xmlns="" id="{E9B06FAD-39AE-4A0A-AA38-3ACDEF7CD4D7}"/>
              </a:ext>
            </a:extLst>
          </p:cNvPr>
          <p:cNvSpPr/>
          <p:nvPr userDrawn="1"/>
        </p:nvSpPr>
        <p:spPr>
          <a:xfrm>
            <a:off x="0" y="106785"/>
            <a:ext cx="1353568" cy="369887"/>
          </a:xfrm>
          <a:prstGeom prst="rect">
            <a:avLst/>
          </a:prstGeom>
        </p:spPr>
        <p:txBody>
          <a:bodyPr/>
          <a:lstStyle/>
          <a:p>
            <a:pPr algn="dist" fontAlgn="auto">
              <a:spcBef>
                <a:spcPts val="0"/>
              </a:spcBef>
              <a:spcAft>
                <a:spcPts val="0"/>
              </a:spcAft>
              <a:defRPr/>
            </a:pPr>
            <a:r>
              <a:rPr lang="zh-CN" altLang="en-US" sz="1600" b="0" dirty="0">
                <a:solidFill>
                  <a:srgbClr val="0070C0"/>
                </a:solidFill>
                <a:latin typeface="微软雅黑" pitchFamily="34" charset="-122"/>
              </a:rPr>
              <a:t>第  </a:t>
            </a:r>
            <a:fld id="{E29A5833-BF3C-46DD-ABB9-8C7DF1E18923}" type="slidenum">
              <a:rPr lang="zh-CN" altLang="en-US" sz="1600" b="1" smtClean="0">
                <a:solidFill>
                  <a:srgbClr val="0070C0"/>
                </a:solidFill>
                <a:latin typeface="+mn-lt"/>
                <a:ea typeface="+mn-ea"/>
              </a:rPr>
              <a:pPr algn="dist" fontAlgn="auto">
                <a:spcBef>
                  <a:spcPts val="0"/>
                </a:spcBef>
                <a:spcAft>
                  <a:spcPts val="0"/>
                </a:spcAft>
                <a:defRPr/>
              </a:pPr>
              <a:t>‹#›</a:t>
            </a:fld>
            <a:r>
              <a:rPr lang="zh-CN" altLang="en-US" sz="1600" b="0" dirty="0">
                <a:solidFill>
                  <a:srgbClr val="0070C0"/>
                </a:solidFill>
                <a:latin typeface="+mn-lt"/>
                <a:ea typeface="+mn-ea"/>
              </a:rPr>
              <a:t>  </a:t>
            </a:r>
            <a:r>
              <a:rPr lang="zh-CN" altLang="en-US" sz="1600" b="0" dirty="0">
                <a:solidFill>
                  <a:srgbClr val="0070C0"/>
                </a:solidFill>
                <a:latin typeface="微软雅黑" pitchFamily="34" charset="-122"/>
              </a:rPr>
              <a:t>页</a:t>
            </a:r>
          </a:p>
        </p:txBody>
      </p:sp>
      <p:sp>
        <p:nvSpPr>
          <p:cNvPr id="12" name="Rectangle 5">
            <a:extLst>
              <a:ext uri="{FF2B5EF4-FFF2-40B4-BE49-F238E27FC236}">
                <a16:creationId xmlns:a16="http://schemas.microsoft.com/office/drawing/2014/main" xmlns="" id="{87DB1F45-732C-4526-A59D-CF5FB69A3C21}"/>
              </a:ext>
            </a:extLst>
          </p:cNvPr>
          <p:cNvSpPr>
            <a:spLocks noChangeArrowheads="1"/>
          </p:cNvSpPr>
          <p:nvPr userDrawn="1"/>
        </p:nvSpPr>
        <p:spPr bwMode="auto">
          <a:xfrm rot="-5400000">
            <a:off x="10288506" y="22336"/>
            <a:ext cx="1052736" cy="1008063"/>
          </a:xfrm>
          <a:custGeom>
            <a:avLst/>
            <a:gdLst/>
            <a:ahLst/>
            <a:cxnLst>
              <a:cxn ang="0">
                <a:pos x="29842" y="0"/>
              </a:cxn>
              <a:cxn ang="0">
                <a:pos x="4732299" y="0"/>
              </a:cxn>
              <a:cxn ang="0">
                <a:pos x="4732299" y="655200"/>
              </a:cxn>
              <a:cxn ang="0">
                <a:pos x="0" y="655200"/>
              </a:cxn>
              <a:cxn ang="0">
                <a:pos x="0" y="651669"/>
              </a:cxn>
              <a:cxn ang="0">
                <a:pos x="25384" y="651669"/>
              </a:cxn>
              <a:cxn ang="0">
                <a:pos x="393662" y="323851"/>
              </a:cxn>
            </a:cxnLst>
            <a:rect l="0" t="0" r="r" b="b"/>
            <a:pathLst>
              <a:path w="4732299" h="655200">
                <a:moveTo>
                  <a:pt x="29842" y="0"/>
                </a:moveTo>
                <a:lnTo>
                  <a:pt x="4732299" y="0"/>
                </a:lnTo>
                <a:lnTo>
                  <a:pt x="4732299" y="655200"/>
                </a:lnTo>
                <a:lnTo>
                  <a:pt x="0" y="655200"/>
                </a:lnTo>
                <a:lnTo>
                  <a:pt x="0" y="651669"/>
                </a:lnTo>
                <a:lnTo>
                  <a:pt x="25384" y="651669"/>
                </a:lnTo>
                <a:lnTo>
                  <a:pt x="393662" y="323851"/>
                </a:lnTo>
                <a:close/>
              </a:path>
            </a:pathLst>
          </a:custGeom>
          <a:solidFill>
            <a:srgbClr val="FFFFFF">
              <a:alpha val="85097"/>
            </a:srgbClr>
          </a:solidFill>
          <a:ln w="3175" cap="flat" cmpd="sng" algn="ctr">
            <a:noFill/>
            <a:prstDash val="solid"/>
            <a:round/>
            <a:headEnd/>
            <a:tailEnd/>
          </a:ln>
          <a:effectLst>
            <a:outerShdw dist="38100" dir="5400000" algn="t" rotWithShape="0">
              <a:srgbClr val="000000">
                <a:alpha val="39999"/>
              </a:srgbClr>
            </a:outerShdw>
          </a:effectLst>
        </p:spPr>
        <p:txBody>
          <a:bodyPr anchor="ctr"/>
          <a:lstStyle/>
          <a:p>
            <a:endParaRPr lang="zh-CN" altLang="en-US"/>
          </a:p>
        </p:txBody>
      </p:sp>
      <p:sp>
        <p:nvSpPr>
          <p:cNvPr id="13" name="TextBox 13">
            <a:extLst>
              <a:ext uri="{FF2B5EF4-FFF2-40B4-BE49-F238E27FC236}">
                <a16:creationId xmlns:a16="http://schemas.microsoft.com/office/drawing/2014/main" xmlns="" id="{AB1CAB90-8933-4F54-8877-27446346C721}"/>
              </a:ext>
            </a:extLst>
          </p:cNvPr>
          <p:cNvSpPr txBox="1"/>
          <p:nvPr userDrawn="1"/>
        </p:nvSpPr>
        <p:spPr>
          <a:xfrm>
            <a:off x="10302911" y="173038"/>
            <a:ext cx="1008063" cy="338554"/>
          </a:xfrm>
          <a:prstGeom prst="rect">
            <a:avLst/>
          </a:prstGeom>
          <a:noFill/>
          <a:effectLst/>
        </p:spPr>
        <p:txBody>
          <a:bodyPr>
            <a:spAutoFit/>
          </a:bodyPr>
          <a:lstStyle/>
          <a:p>
            <a:pPr algn="ctr" fontAlgn="auto">
              <a:spcBef>
                <a:spcPts val="0"/>
              </a:spcBef>
              <a:spcAft>
                <a:spcPts val="0"/>
              </a:spcAft>
              <a:defRPr/>
            </a:pPr>
            <a:r>
              <a:rPr lang="zh-CN" altLang="en-US" sz="1600" b="1" dirty="0" smtClean="0">
                <a:solidFill>
                  <a:schemeClr val="tx1"/>
                </a:solidFill>
                <a:latin typeface="微软雅黑" pitchFamily="34" charset="-122"/>
              </a:rPr>
              <a:t>第一单元</a:t>
            </a:r>
            <a:endParaRPr lang="en-US" altLang="zh-CN" sz="1600" b="1" dirty="0">
              <a:solidFill>
                <a:schemeClr val="tx1"/>
              </a:solidFill>
              <a:latin typeface="微软雅黑" pitchFamily="34" charset="-122"/>
            </a:endParaRPr>
          </a:p>
        </p:txBody>
      </p:sp>
      <p:sp>
        <p:nvSpPr>
          <p:cNvPr id="14" name="TextBox 15">
            <a:extLst>
              <a:ext uri="{FF2B5EF4-FFF2-40B4-BE49-F238E27FC236}">
                <a16:creationId xmlns:a16="http://schemas.microsoft.com/office/drawing/2014/main" xmlns="" id="{2C3804B7-DF39-4FDD-983B-BA3CDF4C0456}"/>
              </a:ext>
            </a:extLst>
          </p:cNvPr>
          <p:cNvSpPr txBox="1"/>
          <p:nvPr userDrawn="1"/>
        </p:nvSpPr>
        <p:spPr>
          <a:xfrm>
            <a:off x="10310842" y="614016"/>
            <a:ext cx="1008063" cy="369332"/>
          </a:xfrm>
          <a:prstGeom prst="rect">
            <a:avLst/>
          </a:prstGeom>
          <a:noFill/>
          <a:effectLst/>
        </p:spPr>
        <p:txBody>
          <a:bodyPr>
            <a:spAutoFit/>
          </a:bodyPr>
          <a:lstStyle/>
          <a:p>
            <a:pPr algn="ctr"/>
            <a:r>
              <a:rPr lang="en-US" altLang="zh-CN" sz="1800" b="1" dirty="0" smtClean="0">
                <a:solidFill>
                  <a:schemeClr val="accent5">
                    <a:lumMod val="50000"/>
                  </a:schemeClr>
                </a:solidFill>
                <a:latin typeface="微软雅黑" pitchFamily="34" charset="-122"/>
              </a:rPr>
              <a:t>1</a:t>
            </a:r>
            <a:endParaRPr lang="en-US" altLang="zh-CN" sz="1800" b="1" dirty="0">
              <a:solidFill>
                <a:schemeClr val="accent5">
                  <a:lumMod val="50000"/>
                </a:schemeClr>
              </a:solidFill>
              <a:latin typeface="微软雅黑" pitchFamily="34" charset="-122"/>
            </a:endParaRPr>
          </a:p>
        </p:txBody>
      </p:sp>
      <p:cxnSp>
        <p:nvCxnSpPr>
          <p:cNvPr id="17" name="直接连接符 16">
            <a:extLst>
              <a:ext uri="{FF2B5EF4-FFF2-40B4-BE49-F238E27FC236}">
                <a16:creationId xmlns:a16="http://schemas.microsoft.com/office/drawing/2014/main" xmlns="" id="{0804E4FB-3903-488F-BBD8-8EC5686172E5}"/>
              </a:ext>
            </a:extLst>
          </p:cNvPr>
          <p:cNvCxnSpPr/>
          <p:nvPr userDrawn="1"/>
        </p:nvCxnSpPr>
        <p:spPr>
          <a:xfrm>
            <a:off x="10455355" y="536575"/>
            <a:ext cx="720725" cy="0"/>
          </a:xfrm>
          <a:prstGeom prst="line">
            <a:avLst/>
          </a:prstGeom>
          <a:ln>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xmlns="" val="380779425"/>
      </p:ext>
    </p:extLst>
  </p:cSld>
  <p:clrMap bg1="lt1" tx1="dk1" bg2="lt2" tx2="dk2" accent1="accent1" accent2="accent2" accent3="accent3" accent4="accent4" accent5="accent5" accent6="accent6" hlink="hlink" folHlink="folHlink"/>
  <p:sldLayoutIdLst>
    <p:sldLayoutId id="2147483674" r:id="rId1"/>
    <p:sldLayoutId id="2147483696" r:id="rId2"/>
    <p:sldLayoutId id="2147483698" r:id="rId3"/>
    <p:sldLayoutId id="2147483694" r:id="rId4"/>
    <p:sldLayoutId id="2147483693" r:id="rId5"/>
    <p:sldLayoutId id="2147483691" r:id="rId6"/>
    <p:sldLayoutId id="2147483695" r:id="rId7"/>
  </p:sldLayoutIdLs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audio" Target="../media/audio1.wav"/><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1.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5.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PA_文本框 26">
            <a:extLst>
              <a:ext uri="{FF2B5EF4-FFF2-40B4-BE49-F238E27FC236}">
                <a16:creationId xmlns:a16="http://schemas.microsoft.com/office/drawing/2014/main" xmlns="" id="{BF4CD2C8-D272-4AC8-B9D7-A5F0AF826858}"/>
              </a:ext>
            </a:extLst>
          </p:cNvPr>
          <p:cNvSpPr txBox="1"/>
          <p:nvPr/>
        </p:nvSpPr>
        <p:spPr>
          <a:xfrm>
            <a:off x="595274" y="428604"/>
            <a:ext cx="3338411" cy="523220"/>
          </a:xfrm>
          <a:prstGeom prst="rect">
            <a:avLst/>
          </a:prstGeom>
          <a:solidFill>
            <a:srgbClr val="FFFFFF"/>
          </a:solidFill>
          <a:ln w="12700">
            <a:miter lim="400000"/>
          </a:ln>
          <a:extLst>
            <a:ext uri="{C572A759-6A51-4108-AA02-DFA0A04FC94B}">
              <ma14:wrappingTextBoxFlag xmlns="" xmlns:ma14="http://schemas.microsoft.com/office/mac/drawingml/2011/main" val="1"/>
            </a:ext>
          </a:extLst>
        </p:spPr>
        <p:txBody>
          <a:bodyPr wrap="none" lIns="45719" rIns="45719">
            <a:spAutoFit/>
          </a:bodyPr>
          <a:lstStyle>
            <a:lvl1pPr algn="ctr">
              <a:defRPr sz="4000">
                <a:solidFill>
                  <a:srgbClr val="3F403E"/>
                </a:solidFill>
                <a:latin typeface="微软雅黑"/>
                <a:ea typeface="微软雅黑"/>
                <a:cs typeface="微软雅黑"/>
                <a:sym typeface="微软雅黑"/>
              </a:defRPr>
            </a:lvl1pPr>
          </a:lstStyle>
          <a:p>
            <a:r>
              <a:rPr lang="zh-CN" altLang="en-US" sz="2800"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uFill>
                  <a:solidFill>
                    <a:srgbClr val="0000FF"/>
                  </a:solidFill>
                </a:uFill>
                <a:latin typeface="黑体" panose="02010609060101010101" pitchFamily="49" charset="-122"/>
                <a:ea typeface="黑体" panose="02010609060101010101" pitchFamily="49" charset="-122"/>
              </a:rPr>
              <a:t>导学案课堂同步用书</a:t>
            </a:r>
            <a:endParaRPr sz="2800"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uFill>
                <a:solidFill>
                  <a:srgbClr val="0000FF"/>
                </a:solidFill>
              </a:uFill>
              <a:latin typeface="黑体" panose="02010609060101010101" pitchFamily="49" charset="-122"/>
              <a:ea typeface="黑体" panose="02010609060101010101" pitchFamily="49" charset="-122"/>
            </a:endParaRPr>
          </a:p>
        </p:txBody>
      </p:sp>
      <p:sp>
        <p:nvSpPr>
          <p:cNvPr id="30" name="文本框 29">
            <a:extLst>
              <a:ext uri="{FF2B5EF4-FFF2-40B4-BE49-F238E27FC236}">
                <a16:creationId xmlns:a16="http://schemas.microsoft.com/office/drawing/2014/main" xmlns="" id="{F2E513BD-603F-40C5-8B26-136735651DD9}"/>
              </a:ext>
            </a:extLst>
          </p:cNvPr>
          <p:cNvSpPr txBox="1"/>
          <p:nvPr/>
        </p:nvSpPr>
        <p:spPr>
          <a:xfrm>
            <a:off x="8667768" y="642918"/>
            <a:ext cx="3143272" cy="338554"/>
          </a:xfrm>
          <a:prstGeom prst="rect">
            <a:avLst/>
          </a:prstGeom>
          <a:solidFill>
            <a:srgbClr val="FFFFFF"/>
          </a:solidFill>
        </p:spPr>
        <p:txBody>
          <a:bodyPr wrap="square" rtlCol="0">
            <a:spAutoFit/>
          </a:bodyPr>
          <a:lstStyle/>
          <a:p>
            <a:pPr algn="ctr"/>
            <a:r>
              <a:rPr lang="zh-CN" altLang="en-US" sz="1600" dirty="0" smtClean="0">
                <a:solidFill>
                  <a:schemeClr val="accent1">
                    <a:lumMod val="75000"/>
                    <a:lumOff val="25000"/>
                  </a:schemeClr>
                </a:solidFill>
                <a:latin typeface="黑体" pitchFamily="2" charset="-122"/>
                <a:ea typeface="黑体" pitchFamily="2" charset="-122"/>
              </a:rPr>
              <a:t>七年级</a:t>
            </a:r>
            <a:r>
              <a:rPr lang="en-US" altLang="zh-CN" sz="1600" dirty="0" smtClean="0">
                <a:solidFill>
                  <a:schemeClr val="accent1">
                    <a:lumMod val="75000"/>
                    <a:lumOff val="25000"/>
                  </a:schemeClr>
                </a:solidFill>
                <a:latin typeface="黑体" pitchFamily="2" charset="-122"/>
                <a:ea typeface="黑体" pitchFamily="2" charset="-122"/>
              </a:rPr>
              <a:t>·</a:t>
            </a:r>
            <a:r>
              <a:rPr lang="zh-CN" altLang="en-US" sz="1600" dirty="0" smtClean="0">
                <a:solidFill>
                  <a:schemeClr val="accent1">
                    <a:lumMod val="75000"/>
                    <a:lumOff val="25000"/>
                  </a:schemeClr>
                </a:solidFill>
                <a:latin typeface="黑体" pitchFamily="2" charset="-122"/>
                <a:ea typeface="黑体" pitchFamily="2" charset="-122"/>
              </a:rPr>
              <a:t>语文</a:t>
            </a:r>
            <a:r>
              <a:rPr lang="en-US" altLang="zh-CN" sz="1600" dirty="0" smtClean="0">
                <a:solidFill>
                  <a:schemeClr val="accent1">
                    <a:lumMod val="75000"/>
                    <a:lumOff val="25000"/>
                  </a:schemeClr>
                </a:solidFill>
                <a:latin typeface="黑体" pitchFamily="2" charset="-122"/>
                <a:ea typeface="黑体" pitchFamily="2" charset="-122"/>
              </a:rPr>
              <a:t>· </a:t>
            </a:r>
            <a:r>
              <a:rPr lang="zh-CN" altLang="en-US" sz="1600" dirty="0" smtClean="0">
                <a:solidFill>
                  <a:schemeClr val="accent1">
                    <a:lumMod val="75000"/>
                    <a:lumOff val="25000"/>
                  </a:schemeClr>
                </a:solidFill>
                <a:latin typeface="黑体" pitchFamily="2" charset="-122"/>
                <a:ea typeface="黑体" pitchFamily="2" charset="-122"/>
              </a:rPr>
              <a:t>人教版</a:t>
            </a:r>
            <a:r>
              <a:rPr lang="en-US" altLang="zh-CN" sz="1600" dirty="0" smtClean="0">
                <a:solidFill>
                  <a:schemeClr val="accent1">
                    <a:lumMod val="75000"/>
                    <a:lumOff val="25000"/>
                  </a:schemeClr>
                </a:solidFill>
                <a:latin typeface="黑体" pitchFamily="2" charset="-122"/>
                <a:ea typeface="黑体" pitchFamily="2" charset="-122"/>
              </a:rPr>
              <a:t>·</a:t>
            </a:r>
            <a:r>
              <a:rPr lang="zh-CN" altLang="en-US" sz="1600" dirty="0" smtClean="0">
                <a:solidFill>
                  <a:schemeClr val="accent1">
                    <a:lumMod val="75000"/>
                    <a:lumOff val="25000"/>
                  </a:schemeClr>
                </a:solidFill>
                <a:latin typeface="黑体" pitchFamily="2" charset="-122"/>
                <a:ea typeface="黑体" pitchFamily="2" charset="-122"/>
              </a:rPr>
              <a:t>下册</a:t>
            </a:r>
            <a:endParaRPr lang="zh-CN" altLang="en-US" sz="1600" dirty="0">
              <a:solidFill>
                <a:schemeClr val="accent1">
                  <a:lumMod val="75000"/>
                  <a:lumOff val="25000"/>
                </a:schemeClr>
              </a:solidFill>
              <a:latin typeface="黑体" pitchFamily="2" charset="-122"/>
              <a:ea typeface="黑体" pitchFamily="2" charset="-122"/>
            </a:endParaRPr>
          </a:p>
        </p:txBody>
      </p:sp>
      <p:sp>
        <p:nvSpPr>
          <p:cNvPr id="21" name="矩形 20"/>
          <p:cNvSpPr/>
          <p:nvPr/>
        </p:nvSpPr>
        <p:spPr>
          <a:xfrm>
            <a:off x="5595934" y="4000504"/>
            <a:ext cx="2839239" cy="646331"/>
          </a:xfrm>
          <a:prstGeom prst="rect">
            <a:avLst/>
          </a:prstGeom>
        </p:spPr>
        <p:txBody>
          <a:bodyPr wrap="none">
            <a:spAutoFit/>
          </a:bodyPr>
          <a:lstStyle/>
          <a:p>
            <a:r>
              <a:rPr lang="en-US" sz="3600" dirty="0" smtClean="0"/>
              <a:t>1.</a:t>
            </a:r>
            <a:r>
              <a:rPr lang="zh-CN" altLang="en-US" sz="3600" dirty="0" smtClean="0"/>
              <a:t>邓　稼　先</a:t>
            </a:r>
            <a:endParaRPr lang="zh-CN" altLang="en-US" sz="3600" dirty="0"/>
          </a:p>
        </p:txBody>
      </p:sp>
      <p:sp>
        <p:nvSpPr>
          <p:cNvPr id="24" name="动作按钮: 声音 23">
            <a:hlinkClick r:id="" action="ppaction://noaction" highlightClick="1">
              <a:snd r:embed="rId2" name="applause.wav" builtIn="1"/>
            </a:hlinkClick>
          </p:cNvPr>
          <p:cNvSpPr/>
          <p:nvPr/>
        </p:nvSpPr>
        <p:spPr>
          <a:xfrm>
            <a:off x="4310050" y="4000504"/>
            <a:ext cx="928694" cy="642942"/>
          </a:xfrm>
          <a:prstGeom prst="actionButtonSound">
            <a:avLst/>
          </a:prstGeom>
          <a:ln w="25400">
            <a:solidFill>
              <a:schemeClr val="accent1">
                <a:lumMod val="90000"/>
                <a:lumOff val="10000"/>
              </a:schemeClr>
            </a:solidFill>
            <a:miter/>
          </a:ln>
        </p:spPr>
        <p:txBody>
          <a:bodyPr lIns="45719" rIns="45719" rtlCol="0" anchor="ctr"/>
          <a:lstStyle/>
          <a:p>
            <a:pPr algn="ctr"/>
            <a:endParaRPr lang="zh-CN" altLang="en-US">
              <a:solidFill>
                <a:srgbClr val="FFFFFF"/>
              </a:solidFill>
            </a:endParaRPr>
          </a:p>
        </p:txBody>
      </p:sp>
      <p:pic>
        <p:nvPicPr>
          <p:cNvPr id="7" name="第1单元.eps" descr="id:2147495324;FounderCES"/>
          <p:cNvPicPr/>
          <p:nvPr/>
        </p:nvPicPr>
        <p:blipFill>
          <a:blip r:embed="rId3"/>
          <a:stretch>
            <a:fillRect/>
          </a:stretch>
        </p:blipFill>
        <p:spPr>
          <a:xfrm>
            <a:off x="809588" y="1643050"/>
            <a:ext cx="10358510" cy="1842702"/>
          </a:xfrm>
          <a:prstGeom prst="rect">
            <a:avLst/>
          </a:prstGeom>
        </p:spPr>
      </p:pic>
    </p:spTree>
    <p:extLst>
      <p:ext uri="{BB962C8B-B14F-4D97-AF65-F5344CB8AC3E}">
        <p14:creationId xmlns:p14="http://schemas.microsoft.com/office/powerpoint/2010/main" xmlns="" val="3193792668"/>
      </p:ext>
    </p:extLst>
  </p:cSld>
  <p:clrMapOvr>
    <a:masterClrMapping/>
  </p:clrMapOvr>
  <p:transition spd="slow"/>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p:txBody>
          <a:bodyPr/>
          <a:lstStyle/>
          <a:p>
            <a:r>
              <a:rPr lang="zh-CN" altLang="en-US" dirty="0" smtClean="0"/>
              <a:t>▶备选问题</a:t>
            </a:r>
            <a:endParaRPr lang="zh-CN" altLang="en-US" dirty="0">
              <a:latin typeface="黑体" pitchFamily="49" charset="-122"/>
              <a:ea typeface="黑体" pitchFamily="49" charset="-122"/>
            </a:endParaRPr>
          </a:p>
        </p:txBody>
      </p:sp>
      <p:sp>
        <p:nvSpPr>
          <p:cNvPr id="3" name="文本占位符 2"/>
          <p:cNvSpPr>
            <a:spLocks noGrp="1"/>
          </p:cNvSpPr>
          <p:nvPr>
            <p:ph type="body" sz="quarter" idx="11"/>
          </p:nvPr>
        </p:nvSpPr>
        <p:spPr/>
        <p:txBody>
          <a:bodyPr/>
          <a:lstStyle/>
          <a:p>
            <a:r>
              <a:rPr lang="zh-CN" altLang="en-US" dirty="0" smtClean="0"/>
              <a:t>阅读下面的材料</a:t>
            </a:r>
            <a:r>
              <a:rPr lang="en-US" dirty="0" smtClean="0"/>
              <a:t>,</a:t>
            </a:r>
            <a:r>
              <a:rPr lang="zh-CN" altLang="en-US" dirty="0" smtClean="0"/>
              <a:t>了解人物传记的相关知识。</a:t>
            </a:r>
          </a:p>
          <a:p>
            <a:r>
              <a:rPr lang="zh-CN" altLang="en-US" dirty="0" smtClean="0"/>
              <a:t>人物传记是通过对典型人物的生平、生活、精神等领域进行系统描述、介绍的一种文学作品形式。人物传记要求</a:t>
            </a:r>
            <a:r>
              <a:rPr lang="en-US" dirty="0" smtClean="0"/>
              <a:t>“</a:t>
            </a:r>
            <a:r>
              <a:rPr lang="zh-CN" altLang="en-US" dirty="0" smtClean="0"/>
              <a:t>真、信、活</a:t>
            </a:r>
            <a:r>
              <a:rPr lang="en-US" dirty="0" smtClean="0"/>
              <a:t>”,</a:t>
            </a:r>
            <a:r>
              <a:rPr lang="zh-CN" altLang="en-US" dirty="0" smtClean="0"/>
              <a:t>以达到反映人物特征和深层精神的目的。要达到上述要求</a:t>
            </a:r>
            <a:r>
              <a:rPr lang="en-US" dirty="0" smtClean="0"/>
              <a:t>,</a:t>
            </a:r>
            <a:r>
              <a:rPr lang="zh-CN" altLang="en-US" dirty="0" smtClean="0"/>
              <a:t>需做到叙述生动</a:t>
            </a:r>
            <a:r>
              <a:rPr lang="en-US" dirty="0" smtClean="0"/>
              <a:t>,</a:t>
            </a:r>
            <a:r>
              <a:rPr lang="zh-CN" altLang="en-US" dirty="0" smtClean="0"/>
              <a:t>选材典型</a:t>
            </a:r>
            <a:r>
              <a:rPr lang="en-US" dirty="0" smtClean="0"/>
              <a:t>,</a:t>
            </a:r>
            <a:r>
              <a:rPr lang="zh-CN" altLang="en-US" dirty="0" smtClean="0"/>
              <a:t>叙行录言</a:t>
            </a:r>
            <a:r>
              <a:rPr lang="en-US" dirty="0" smtClean="0"/>
              <a:t>,</a:t>
            </a:r>
            <a:r>
              <a:rPr lang="zh-CN" altLang="en-US" dirty="0" smtClean="0"/>
              <a:t>讲究文采。</a:t>
            </a:r>
            <a:endParaRPr lang="zh-CN" alt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文本占位符 9"/>
          <p:cNvSpPr>
            <a:spLocks noGrp="1"/>
          </p:cNvSpPr>
          <p:nvPr>
            <p:ph type="body" sz="quarter" idx="10"/>
          </p:nvPr>
        </p:nvSpPr>
        <p:spPr/>
        <p:txBody>
          <a:bodyPr/>
          <a:lstStyle/>
          <a:p>
            <a:r>
              <a:rPr lang="zh-CN" altLang="en-US" dirty="0" smtClean="0"/>
              <a:t>一、活动</a:t>
            </a:r>
            <a:r>
              <a:rPr lang="en-US" dirty="0" smtClean="0"/>
              <a:t>:</a:t>
            </a:r>
            <a:r>
              <a:rPr lang="zh-CN" altLang="en-US" dirty="0" smtClean="0"/>
              <a:t>理清作者的写作思路</a:t>
            </a:r>
            <a:r>
              <a:rPr lang="en-US" dirty="0" smtClean="0"/>
              <a:t>,</a:t>
            </a:r>
            <a:r>
              <a:rPr lang="zh-CN" altLang="en-US" dirty="0" smtClean="0"/>
              <a:t>掌握以小标题连缀、相对独立而又彼此关联的行文特征。</a:t>
            </a:r>
          </a:p>
          <a:p>
            <a:r>
              <a:rPr lang="en-US" dirty="0" smtClean="0"/>
              <a:t>1.</a:t>
            </a:r>
            <a:r>
              <a:rPr lang="zh-CN" altLang="en-US" dirty="0" smtClean="0"/>
              <a:t>初读课文</a:t>
            </a:r>
            <a:r>
              <a:rPr lang="en-US" dirty="0" smtClean="0"/>
              <a:t>,</a:t>
            </a:r>
            <a:r>
              <a:rPr lang="zh-CN" altLang="en-US" dirty="0" smtClean="0"/>
              <a:t>说说这六部分内容的顺序能否调换</a:t>
            </a:r>
            <a:r>
              <a:rPr lang="en-US" dirty="0" smtClean="0"/>
              <a:t>,</a:t>
            </a:r>
            <a:r>
              <a:rPr lang="zh-CN" altLang="en-US" dirty="0" smtClean="0"/>
              <a:t>并阐述理由。</a:t>
            </a:r>
            <a:endParaRPr lang="zh-CN" altLang="en-US" dirty="0"/>
          </a:p>
        </p:txBody>
      </p:sp>
    </p:spTree>
    <p:extLst>
      <p:ext uri="{BB962C8B-B14F-4D97-AF65-F5344CB8AC3E}">
        <p14:creationId xmlns:p14="http://schemas.microsoft.com/office/powerpoint/2010/main" xmlns="" val="76979132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占位符 4"/>
          <p:cNvSpPr>
            <a:spLocks noGrp="1"/>
          </p:cNvSpPr>
          <p:nvPr>
            <p:ph type="body" sz="quarter" idx="11"/>
          </p:nvPr>
        </p:nvSpPr>
        <p:spPr>
          <a:xfrm>
            <a:off x="452398" y="1071546"/>
            <a:ext cx="11215766" cy="857256"/>
          </a:xfrm>
        </p:spPr>
        <p:txBody>
          <a:bodyPr/>
          <a:lstStyle/>
          <a:p>
            <a:pPr indent="720000">
              <a:lnSpc>
                <a:spcPct val="130000"/>
              </a:lnSpc>
            </a:pPr>
            <a:r>
              <a:rPr lang="zh-CN" altLang="en-US" dirty="0" smtClean="0"/>
              <a:t>一般情况下</a:t>
            </a:r>
            <a:r>
              <a:rPr lang="en-US" dirty="0" smtClean="0"/>
              <a:t>,</a:t>
            </a:r>
            <a:r>
              <a:rPr lang="zh-CN" altLang="en-US" dirty="0" smtClean="0"/>
              <a:t>应该是不能调换的。原文的段落往往存在一定的规律</a:t>
            </a:r>
            <a:r>
              <a:rPr lang="en-US" dirty="0" smtClean="0"/>
              <a:t>,</a:t>
            </a:r>
            <a:r>
              <a:rPr lang="zh-CN" altLang="en-US" dirty="0" smtClean="0"/>
              <a:t>有一定的内在关联</a:t>
            </a:r>
            <a:r>
              <a:rPr lang="en-US" dirty="0" smtClean="0"/>
              <a:t>,</a:t>
            </a:r>
            <a:r>
              <a:rPr lang="zh-CN" altLang="en-US" dirty="0" smtClean="0"/>
              <a:t>或时间上的先后</a:t>
            </a:r>
            <a:r>
              <a:rPr lang="en-US" dirty="0" smtClean="0"/>
              <a:t>,</a:t>
            </a:r>
            <a:r>
              <a:rPr lang="zh-CN" altLang="en-US" dirty="0" smtClean="0"/>
              <a:t>或前后的照应</a:t>
            </a:r>
            <a:r>
              <a:rPr lang="en-US" dirty="0" smtClean="0"/>
              <a:t>,</a:t>
            </a:r>
            <a:r>
              <a:rPr lang="zh-CN" altLang="en-US" dirty="0" smtClean="0"/>
              <a:t>或一定的逻辑关系等。完成此活动</a:t>
            </a:r>
            <a:r>
              <a:rPr lang="en-US" dirty="0" smtClean="0"/>
              <a:t>,</a:t>
            </a:r>
            <a:r>
              <a:rPr lang="zh-CN" altLang="en-US" dirty="0" smtClean="0"/>
              <a:t>需具体分析这六部分内容之间的联系。</a:t>
            </a:r>
          </a:p>
          <a:p>
            <a:pPr indent="720000">
              <a:lnSpc>
                <a:spcPct val="130000"/>
              </a:lnSpc>
            </a:pPr>
            <a:r>
              <a:rPr lang="zh-CN" altLang="en-US" dirty="0" smtClean="0"/>
              <a:t>这六部分内容的顺序不能调换。全文六个部分紧密关联。第一部分是全文的引子</a:t>
            </a:r>
            <a:r>
              <a:rPr lang="en-US" dirty="0" smtClean="0"/>
              <a:t>;</a:t>
            </a:r>
            <a:r>
              <a:rPr lang="zh-CN" altLang="en-US" dirty="0" smtClean="0"/>
              <a:t>第二部分简介邓稼先的生平经历和贡献</a:t>
            </a:r>
            <a:r>
              <a:rPr lang="en-US" dirty="0" smtClean="0"/>
              <a:t>;</a:t>
            </a:r>
            <a:r>
              <a:rPr lang="zh-CN" altLang="en-US" dirty="0" smtClean="0"/>
              <a:t>第三部分以同奥本海默对比的方式突出邓稼先的气质、品格和奉献精神</a:t>
            </a:r>
            <a:r>
              <a:rPr lang="en-US" dirty="0" smtClean="0"/>
              <a:t>,</a:t>
            </a:r>
            <a:r>
              <a:rPr lang="zh-CN" altLang="en-US" dirty="0" smtClean="0"/>
              <a:t>是对第二部分的补充和延伸</a:t>
            </a:r>
            <a:r>
              <a:rPr lang="en-US" dirty="0" smtClean="0"/>
              <a:t>;</a:t>
            </a:r>
            <a:r>
              <a:rPr lang="zh-CN" altLang="en-US" dirty="0" smtClean="0"/>
              <a:t>第四部分从侧面写邓稼先贡献之大</a:t>
            </a:r>
            <a:r>
              <a:rPr lang="en-US" dirty="0" smtClean="0"/>
              <a:t>,</a:t>
            </a:r>
            <a:r>
              <a:rPr lang="zh-CN" altLang="en-US" dirty="0" smtClean="0"/>
              <a:t>也是对第二部分的扩展</a:t>
            </a:r>
            <a:r>
              <a:rPr lang="en-US" dirty="0" smtClean="0"/>
              <a:t>;</a:t>
            </a:r>
            <a:r>
              <a:rPr lang="zh-CN" altLang="en-US" dirty="0" smtClean="0"/>
              <a:t>第五部分重点写了邓稼先超凡的创造才能、坚强的意志、坚定的信念、甘为祖国献身的崇高精神</a:t>
            </a:r>
            <a:r>
              <a:rPr lang="en-US" dirty="0" smtClean="0"/>
              <a:t>,</a:t>
            </a:r>
            <a:r>
              <a:rPr lang="zh-CN" altLang="en-US" dirty="0" smtClean="0"/>
              <a:t>是第二部分的具体化</a:t>
            </a:r>
            <a:r>
              <a:rPr lang="en-US" dirty="0" smtClean="0"/>
              <a:t>;</a:t>
            </a:r>
            <a:r>
              <a:rPr lang="zh-CN" altLang="en-US" dirty="0" smtClean="0"/>
              <a:t>第六部分</a:t>
            </a:r>
            <a:r>
              <a:rPr lang="en-US" dirty="0" smtClean="0"/>
              <a:t>,</a:t>
            </a:r>
            <a:r>
              <a:rPr lang="zh-CN" altLang="en-US" dirty="0" smtClean="0"/>
              <a:t>总结全文。因此这六部分内容的顺序不能调换。</a:t>
            </a:r>
          </a:p>
          <a:p>
            <a:pPr indent="720000">
              <a:lnSpc>
                <a:spcPct val="130000"/>
              </a:lnSpc>
            </a:pPr>
            <a:endParaRPr lang="zh-CN" altLang="en-US" dirty="0"/>
          </a:p>
        </p:txBody>
      </p:sp>
      <p:sp>
        <p:nvSpPr>
          <p:cNvPr id="6" name="文本框">
            <a:extLst>
              <a:ext uri="{FF2B5EF4-FFF2-40B4-BE49-F238E27FC236}">
                <a16:creationId xmlns:a16="http://schemas.microsoft.com/office/drawing/2014/main" xmlns="" id="{DC135644-38BC-4AE0-970C-58298C236D5E}"/>
              </a:ext>
            </a:extLst>
          </p:cNvPr>
          <p:cNvSpPr txBox="1"/>
          <p:nvPr/>
        </p:nvSpPr>
        <p:spPr>
          <a:xfrm>
            <a:off x="11096660" y="6215082"/>
            <a:ext cx="890027" cy="430887"/>
          </a:xfrm>
          <a:prstGeom prst="rect">
            <a:avLst/>
          </a:prstGeom>
          <a:solidFill>
            <a:srgbClr val="558335"/>
          </a:solidFill>
        </p:spPr>
        <p:txBody>
          <a:bodyPr wrap="square" rtlCol="0">
            <a:spAutoFit/>
          </a:bodyPr>
          <a:lstStyle/>
          <a:p>
            <a:pPr algn="ctr"/>
            <a:r>
              <a:rPr lang="zh-CN" altLang="en-US" dirty="0" smtClean="0">
                <a:solidFill>
                  <a:schemeClr val="bg1"/>
                </a:solidFill>
                <a:latin typeface="黑体" panose="02010609060101010101" pitchFamily="49" charset="-122"/>
                <a:ea typeface="黑体" panose="02010609060101010101" pitchFamily="49" charset="-122"/>
              </a:rPr>
              <a:t>答案</a:t>
            </a:r>
            <a:endParaRPr lang="zh-CN" altLang="en-US" dirty="0">
              <a:solidFill>
                <a:schemeClr val="bg1"/>
              </a:solidFill>
              <a:latin typeface="黑体" panose="02010609060101010101" pitchFamily="49" charset="-122"/>
              <a:ea typeface="黑体" panose="02010609060101010101" pitchFamily="49" charset="-122"/>
            </a:endParaRPr>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6"/>
                    </p:tgtEl>
                  </p:cond>
                </p:stCondLst>
                <p:endSync evt="end" delay="0">
                  <p:rtn val="all"/>
                </p:endSync>
                <p:childTnLst>
                  <p:par>
                    <p:cTn id="3" fill="hold">
                      <p:stCondLst>
                        <p:cond delay="0"/>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blinds(horizontal)">
                                      <p:cBhvr>
                                        <p:cTn id="7" dur="500"/>
                                        <p:tgtEl>
                                          <p:spTgt spid="5">
                                            <p:txEl>
                                              <p:pRg st="0" end="0"/>
                                            </p:txEl>
                                          </p:spTgt>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5">
                                            <p:txEl>
                                              <p:pRg st="1" end="1"/>
                                            </p:txEl>
                                          </p:spTgt>
                                        </p:tgtEl>
                                        <p:attrNameLst>
                                          <p:attrName>style.visibility</p:attrName>
                                        </p:attrNameLst>
                                      </p:cBhvr>
                                      <p:to>
                                        <p:strVal val="visible"/>
                                      </p:to>
                                    </p:set>
                                    <p:animEffect transition="in" filter="blinds(horizontal)">
                                      <p:cBhvr>
                                        <p:cTn id="10" dur="500"/>
                                        <p:tgtEl>
                                          <p:spTgt spid="5">
                                            <p:txEl>
                                              <p:pRg st="1" end="1"/>
                                            </p:txEl>
                                          </p:spTgt>
                                        </p:tgtEl>
                                      </p:cBhvr>
                                    </p:animEffect>
                                  </p:childTnLst>
                                </p:cTn>
                              </p:par>
                            </p:childTnLst>
                          </p:cTn>
                        </p:par>
                      </p:childTnLst>
                    </p:cTn>
                  </p:par>
                </p:childTnLst>
              </p:cTn>
              <p:nextCondLst>
                <p:cond evt="onClick" delay="0">
                  <p:tgtEl>
                    <p:spTgt spid="6"/>
                  </p:tgtEl>
                </p:cond>
              </p:nextCondLst>
            </p:seq>
          </p:childTnLst>
        </p:cTn>
      </p:par>
    </p:tnLst>
    <p:bldLst>
      <p:bldP spid="5" grpId="0" uiExpand="1"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a:xfrm>
            <a:off x="881026" y="1142984"/>
            <a:ext cx="10858576" cy="5214974"/>
          </a:xfrm>
        </p:spPr>
        <p:txBody>
          <a:bodyPr/>
          <a:lstStyle/>
          <a:p>
            <a:r>
              <a:rPr lang="en-US" dirty="0" smtClean="0"/>
              <a:t>2.</a:t>
            </a:r>
            <a:r>
              <a:rPr lang="zh-CN" altLang="en-US" dirty="0" smtClean="0"/>
              <a:t>文章六个部分的小标题有怎样的特点</a:t>
            </a:r>
            <a:r>
              <a:rPr lang="en-US" dirty="0" smtClean="0"/>
              <a:t>?</a:t>
            </a:r>
            <a:r>
              <a:rPr lang="zh-CN" altLang="en-US" dirty="0" smtClean="0"/>
              <a:t>有什么作用</a:t>
            </a:r>
            <a:r>
              <a:rPr lang="en-US" dirty="0" smtClean="0"/>
              <a:t>?</a:t>
            </a:r>
            <a:r>
              <a:rPr lang="zh-CN" altLang="en-US" dirty="0" smtClean="0"/>
              <a:t>介绍自己最欣赏的一个小标题</a:t>
            </a:r>
            <a:r>
              <a:rPr lang="en-US" dirty="0" smtClean="0"/>
              <a:t>,</a:t>
            </a:r>
            <a:r>
              <a:rPr lang="zh-CN" altLang="en-US" dirty="0" smtClean="0"/>
              <a:t>并说明理由。</a:t>
            </a:r>
            <a:endParaRPr lang="zh-CN" altLang="en-U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占位符 2"/>
          <p:cNvSpPr>
            <a:spLocks noGrp="1"/>
          </p:cNvSpPr>
          <p:nvPr>
            <p:ph type="body" sz="quarter" idx="11"/>
          </p:nvPr>
        </p:nvSpPr>
        <p:spPr>
          <a:xfrm>
            <a:off x="738150" y="1142984"/>
            <a:ext cx="10715700" cy="857256"/>
          </a:xfrm>
        </p:spPr>
        <p:txBody>
          <a:bodyPr/>
          <a:lstStyle/>
          <a:p>
            <a:r>
              <a:rPr lang="zh-CN" altLang="en-US" dirty="0" smtClean="0"/>
              <a:t>这些小标题拟得新颖</a:t>
            </a:r>
            <a:r>
              <a:rPr lang="en-US" dirty="0" smtClean="0"/>
              <a:t>,</a:t>
            </a:r>
            <a:r>
              <a:rPr lang="zh-CN" altLang="en-US" dirty="0" smtClean="0"/>
              <a:t>概括性强</a:t>
            </a:r>
            <a:r>
              <a:rPr lang="en-US" dirty="0" smtClean="0"/>
              <a:t>,</a:t>
            </a:r>
            <a:r>
              <a:rPr lang="zh-CN" altLang="en-US" dirty="0" smtClean="0"/>
              <a:t>突出了各部分的核心内容和丰富意蕴。巧立主题式的小标题</a:t>
            </a:r>
            <a:r>
              <a:rPr lang="en-US" dirty="0" smtClean="0"/>
              <a:t>,</a:t>
            </a:r>
            <a:r>
              <a:rPr lang="zh-CN" altLang="en-US" dirty="0" smtClean="0"/>
              <a:t>运用</a:t>
            </a:r>
            <a:r>
              <a:rPr lang="en-US" dirty="0" smtClean="0"/>
              <a:t>“</a:t>
            </a:r>
            <a:r>
              <a:rPr lang="zh-CN" altLang="en-US" dirty="0" smtClean="0"/>
              <a:t>板块</a:t>
            </a:r>
            <a:r>
              <a:rPr lang="en-US" dirty="0" smtClean="0"/>
              <a:t>”</a:t>
            </a:r>
            <a:r>
              <a:rPr lang="zh-CN" altLang="en-US" dirty="0" smtClean="0"/>
              <a:t>并列的结构</a:t>
            </a:r>
            <a:r>
              <a:rPr lang="en-US" dirty="0" smtClean="0"/>
              <a:t>,</a:t>
            </a:r>
            <a:r>
              <a:rPr lang="zh-CN" altLang="en-US" dirty="0" smtClean="0"/>
              <a:t>将邓稼先的生平事迹和杰出贡献放在广阔的社会文化背景下</a:t>
            </a:r>
            <a:r>
              <a:rPr lang="en-US" dirty="0" smtClean="0"/>
              <a:t>,</a:t>
            </a:r>
            <a:r>
              <a:rPr lang="zh-CN" altLang="en-US" dirty="0" smtClean="0"/>
              <a:t>多角度、多侧面地展示人物的性格和优秀品质</a:t>
            </a:r>
            <a:r>
              <a:rPr lang="en-US" dirty="0" smtClean="0"/>
              <a:t>,</a:t>
            </a:r>
            <a:r>
              <a:rPr lang="zh-CN" altLang="en-US" dirty="0" smtClean="0"/>
              <a:t>使人物形象显得悲壮而豪迈、伟大而崇高</a:t>
            </a:r>
            <a:r>
              <a:rPr lang="en-US" dirty="0" smtClean="0"/>
              <a:t>,</a:t>
            </a:r>
            <a:r>
              <a:rPr lang="zh-CN" altLang="en-US" dirty="0" smtClean="0"/>
              <a:t>读来令人仰止。这体现了作者取舍材料的高超艺术和谋篇布局的匠心独运。</a:t>
            </a:r>
          </a:p>
        </p:txBody>
      </p:sp>
      <p:sp>
        <p:nvSpPr>
          <p:cNvPr id="4" name="文本框">
            <a:extLst>
              <a:ext uri="{FF2B5EF4-FFF2-40B4-BE49-F238E27FC236}">
                <a16:creationId xmlns:a16="http://schemas.microsoft.com/office/drawing/2014/main" xmlns="" id="{DC135644-38BC-4AE0-970C-58298C236D5E}"/>
              </a:ext>
            </a:extLst>
          </p:cNvPr>
          <p:cNvSpPr txBox="1"/>
          <p:nvPr/>
        </p:nvSpPr>
        <p:spPr>
          <a:xfrm>
            <a:off x="11096660" y="6215082"/>
            <a:ext cx="890027" cy="430887"/>
          </a:xfrm>
          <a:prstGeom prst="rect">
            <a:avLst/>
          </a:prstGeom>
          <a:solidFill>
            <a:srgbClr val="558335"/>
          </a:solidFill>
        </p:spPr>
        <p:txBody>
          <a:bodyPr wrap="square" rtlCol="0">
            <a:spAutoFit/>
          </a:bodyPr>
          <a:lstStyle/>
          <a:p>
            <a:pPr algn="ctr"/>
            <a:r>
              <a:rPr lang="zh-CN" altLang="en-US" dirty="0" smtClean="0">
                <a:solidFill>
                  <a:schemeClr val="bg1"/>
                </a:solidFill>
                <a:latin typeface="黑体" panose="02010609060101010101" pitchFamily="49" charset="-122"/>
                <a:ea typeface="黑体" panose="02010609060101010101" pitchFamily="49" charset="-122"/>
              </a:rPr>
              <a:t>答案</a:t>
            </a:r>
            <a:endParaRPr lang="zh-CN" altLang="en-US" dirty="0">
              <a:solidFill>
                <a:schemeClr val="bg1"/>
              </a:solidFill>
              <a:latin typeface="黑体" panose="02010609060101010101" pitchFamily="49" charset="-122"/>
              <a:ea typeface="黑体" panose="02010609060101010101" pitchFamily="49" charset="-122"/>
            </a:endParaRPr>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childTnLst>
              </p:cTn>
              <p:nextCondLst>
                <p:cond evt="onClick" delay="0">
                  <p:tgtEl>
                    <p:spTgt spid="4"/>
                  </p:tgtEl>
                </p:cond>
              </p:nextCondLst>
            </p:seq>
          </p:childTnLst>
        </p:cTn>
      </p:par>
    </p:tnLst>
    <p:bldLst>
      <p:bldP spid="3" grpId="0" uiExpand="1"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占位符 2"/>
          <p:cNvSpPr>
            <a:spLocks noGrp="1"/>
          </p:cNvSpPr>
          <p:nvPr>
            <p:ph type="body" sz="quarter" idx="11"/>
          </p:nvPr>
        </p:nvSpPr>
        <p:spPr>
          <a:xfrm>
            <a:off x="738150" y="1142984"/>
            <a:ext cx="10715700" cy="857256"/>
          </a:xfrm>
        </p:spPr>
        <p:txBody>
          <a:bodyPr/>
          <a:lstStyle/>
          <a:p>
            <a:r>
              <a:rPr lang="zh-CN" altLang="en-US" dirty="0" smtClean="0"/>
              <a:t>第一部分</a:t>
            </a:r>
            <a:r>
              <a:rPr lang="en-US" dirty="0" smtClean="0"/>
              <a:t>“</a:t>
            </a:r>
            <a:r>
              <a:rPr lang="zh-CN" altLang="en-US" dirty="0" smtClean="0"/>
              <a:t>从</a:t>
            </a:r>
            <a:r>
              <a:rPr lang="en-US" dirty="0" smtClean="0"/>
              <a:t>‘</a:t>
            </a:r>
            <a:r>
              <a:rPr lang="zh-CN" altLang="en-US" dirty="0" smtClean="0"/>
              <a:t>任人宰割</a:t>
            </a:r>
            <a:r>
              <a:rPr lang="en-US" dirty="0" smtClean="0"/>
              <a:t>’</a:t>
            </a:r>
            <a:r>
              <a:rPr lang="zh-CN" altLang="en-US" dirty="0" smtClean="0"/>
              <a:t>到</a:t>
            </a:r>
            <a:r>
              <a:rPr lang="en-US" dirty="0" smtClean="0"/>
              <a:t>‘</a:t>
            </a:r>
            <a:r>
              <a:rPr lang="zh-CN" altLang="en-US" dirty="0" smtClean="0"/>
              <a:t>站起来了</a:t>
            </a:r>
            <a:r>
              <a:rPr lang="en-US" dirty="0" smtClean="0"/>
              <a:t>’”</a:t>
            </a:r>
            <a:r>
              <a:rPr lang="zh-CN" altLang="en-US" dirty="0" smtClean="0"/>
              <a:t>这个小标题如恢宏的画面</a:t>
            </a:r>
            <a:r>
              <a:rPr lang="en-US" dirty="0" smtClean="0"/>
              <a:t>,</a:t>
            </a:r>
            <a:r>
              <a:rPr lang="zh-CN" altLang="en-US" dirty="0" smtClean="0"/>
              <a:t>给人纵深的历史感。在这个宏大的历史背景下推出邓稼先</a:t>
            </a:r>
            <a:r>
              <a:rPr lang="en-US" dirty="0" smtClean="0"/>
              <a:t>,</a:t>
            </a:r>
            <a:r>
              <a:rPr lang="zh-CN" altLang="en-US" dirty="0" smtClean="0"/>
              <a:t>说明邓稼先是对这一巨变做出贡献的科学家</a:t>
            </a:r>
            <a:r>
              <a:rPr lang="en-US" dirty="0" smtClean="0"/>
              <a:t>,</a:t>
            </a:r>
            <a:r>
              <a:rPr lang="zh-CN" altLang="en-US" dirty="0" smtClean="0"/>
              <a:t>是对历史发展产生巨大影响的历史人物。</a:t>
            </a:r>
          </a:p>
          <a:p>
            <a:r>
              <a:rPr lang="zh-CN" altLang="en-US" dirty="0" smtClean="0"/>
              <a:t>第五部分小标题</a:t>
            </a:r>
            <a:r>
              <a:rPr lang="en-US" dirty="0" smtClean="0"/>
              <a:t>“</a:t>
            </a:r>
            <a:r>
              <a:rPr lang="zh-CN" altLang="en-US" dirty="0" smtClean="0"/>
              <a:t>我不能走</a:t>
            </a:r>
            <a:r>
              <a:rPr lang="en-US" dirty="0" smtClean="0"/>
              <a:t>”</a:t>
            </a:r>
            <a:r>
              <a:rPr lang="zh-CN" altLang="en-US" dirty="0" smtClean="0"/>
              <a:t>非常出色</a:t>
            </a:r>
            <a:r>
              <a:rPr lang="en-US" dirty="0" smtClean="0"/>
              <a:t>,</a:t>
            </a:r>
            <a:r>
              <a:rPr lang="zh-CN" altLang="en-US" dirty="0" smtClean="0"/>
              <a:t>言为心声</a:t>
            </a:r>
            <a:r>
              <a:rPr lang="en-US" dirty="0" smtClean="0"/>
              <a:t>,</a:t>
            </a:r>
            <a:r>
              <a:rPr lang="zh-CN" altLang="en-US" dirty="0" smtClean="0"/>
              <a:t>一句简短的话语</a:t>
            </a:r>
            <a:r>
              <a:rPr lang="en-US" dirty="0" smtClean="0"/>
              <a:t>,</a:t>
            </a:r>
            <a:r>
              <a:rPr lang="zh-CN" altLang="en-US" dirty="0" smtClean="0"/>
              <a:t>道出了邓稼先身先士卒、不怕牺牲的精神</a:t>
            </a:r>
            <a:r>
              <a:rPr lang="en-US" dirty="0" smtClean="0"/>
              <a:t>,</a:t>
            </a:r>
            <a:r>
              <a:rPr lang="zh-CN" altLang="en-US" dirty="0" smtClean="0"/>
              <a:t>有先声夺人的表达效果。</a:t>
            </a:r>
          </a:p>
          <a:p>
            <a:r>
              <a:rPr lang="zh-CN" altLang="en-US" dirty="0" smtClean="0"/>
              <a:t>也可分析其他小标题</a:t>
            </a:r>
            <a:r>
              <a:rPr lang="en-US" dirty="0" smtClean="0"/>
              <a:t>,</a:t>
            </a:r>
            <a:r>
              <a:rPr lang="zh-CN" altLang="en-US" dirty="0" smtClean="0"/>
              <a:t>此处略。</a:t>
            </a:r>
            <a:endParaRPr lang="zh-CN" altLang="en-US" dirty="0"/>
          </a:p>
        </p:txBody>
      </p:sp>
      <p:sp>
        <p:nvSpPr>
          <p:cNvPr id="4" name="文本框">
            <a:extLst>
              <a:ext uri="{FF2B5EF4-FFF2-40B4-BE49-F238E27FC236}">
                <a16:creationId xmlns:a16="http://schemas.microsoft.com/office/drawing/2014/main" xmlns="" id="{DC135644-38BC-4AE0-970C-58298C236D5E}"/>
              </a:ext>
            </a:extLst>
          </p:cNvPr>
          <p:cNvSpPr txBox="1"/>
          <p:nvPr/>
        </p:nvSpPr>
        <p:spPr>
          <a:xfrm>
            <a:off x="11096660" y="6215082"/>
            <a:ext cx="890027" cy="430887"/>
          </a:xfrm>
          <a:prstGeom prst="rect">
            <a:avLst/>
          </a:prstGeom>
          <a:solidFill>
            <a:srgbClr val="558335"/>
          </a:solidFill>
        </p:spPr>
        <p:txBody>
          <a:bodyPr wrap="square" rtlCol="0">
            <a:spAutoFit/>
          </a:bodyPr>
          <a:lstStyle/>
          <a:p>
            <a:pPr algn="ctr"/>
            <a:r>
              <a:rPr lang="zh-CN" altLang="en-US" dirty="0" smtClean="0">
                <a:solidFill>
                  <a:schemeClr val="bg1"/>
                </a:solidFill>
                <a:latin typeface="黑体" panose="02010609060101010101" pitchFamily="49" charset="-122"/>
                <a:ea typeface="黑体" panose="02010609060101010101" pitchFamily="49" charset="-122"/>
              </a:rPr>
              <a:t>答案</a:t>
            </a:r>
            <a:endParaRPr lang="zh-CN" altLang="en-US" dirty="0">
              <a:solidFill>
                <a:schemeClr val="bg1"/>
              </a:solidFill>
              <a:latin typeface="黑体" panose="02010609060101010101" pitchFamily="49" charset="-122"/>
              <a:ea typeface="黑体" panose="02010609060101010101" pitchFamily="49" charset="-122"/>
            </a:endParaRPr>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blinds(horizontal)">
                                      <p:cBhvr>
                                        <p:cTn id="10" dur="500"/>
                                        <p:tgtEl>
                                          <p:spTgt spid="3">
                                            <p:txEl>
                                              <p:pRg st="1" end="1"/>
                                            </p:txEl>
                                          </p:spTgt>
                                        </p:tgtEl>
                                      </p:cBhvr>
                                    </p:animEffect>
                                  </p:childTnLst>
                                </p:cTn>
                              </p:par>
                              <p:par>
                                <p:cTn id="11" presetID="3" presetClass="entr" presetSubtype="1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blinds(horizontal)">
                                      <p:cBhvr>
                                        <p:cTn id="13" dur="500"/>
                                        <p:tgtEl>
                                          <p:spTgt spid="3">
                                            <p:txEl>
                                              <p:pRg st="2" end="2"/>
                                            </p:txEl>
                                          </p:spTgt>
                                        </p:tgtEl>
                                      </p:cBhvr>
                                    </p:animEffect>
                                  </p:childTnLst>
                                </p:cTn>
                              </p:par>
                            </p:childTnLst>
                          </p:cTn>
                        </p:par>
                      </p:childTnLst>
                    </p:cTn>
                  </p:par>
                </p:childTnLst>
              </p:cTn>
              <p:nextCondLst>
                <p:cond evt="onClick" delay="0">
                  <p:tgtEl>
                    <p:spTgt spid="4"/>
                  </p:tgtEl>
                </p:cond>
              </p:nextCondLst>
            </p:seq>
          </p:childTnLst>
        </p:cTn>
      </p:par>
    </p:tnLst>
    <p:bldLst>
      <p:bldP spid="3" grpId="0" uiExpand="1"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a:xfrm>
            <a:off x="881026" y="1142984"/>
            <a:ext cx="10858576" cy="5214974"/>
          </a:xfrm>
        </p:spPr>
        <p:txBody>
          <a:bodyPr/>
          <a:lstStyle/>
          <a:p>
            <a:r>
              <a:rPr lang="zh-CN" altLang="en-US" dirty="0" smtClean="0"/>
              <a:t>二、活动</a:t>
            </a:r>
            <a:r>
              <a:rPr lang="en-US" dirty="0" smtClean="0"/>
              <a:t>:</a:t>
            </a:r>
            <a:r>
              <a:rPr lang="zh-CN" altLang="en-US" dirty="0" smtClean="0"/>
              <a:t>精读课文</a:t>
            </a:r>
            <a:r>
              <a:rPr lang="en-US" dirty="0" smtClean="0"/>
              <a:t>,</a:t>
            </a:r>
            <a:r>
              <a:rPr lang="zh-CN" altLang="en-US" dirty="0" smtClean="0"/>
              <a:t>揣摩语言</a:t>
            </a:r>
            <a:r>
              <a:rPr lang="en-US" dirty="0" smtClean="0"/>
              <a:t>,</a:t>
            </a:r>
            <a:r>
              <a:rPr lang="zh-CN" altLang="en-US" dirty="0" smtClean="0"/>
              <a:t>体会邓稼先无私奉献的精神和作者的思想感情。</a:t>
            </a:r>
            <a:endParaRPr lang="zh-CN" altLang="en-US"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占位符 2"/>
          <p:cNvSpPr>
            <a:spLocks noGrp="1"/>
          </p:cNvSpPr>
          <p:nvPr>
            <p:ph type="body" sz="quarter" idx="11"/>
          </p:nvPr>
        </p:nvSpPr>
        <p:spPr>
          <a:xfrm>
            <a:off x="738150" y="1142984"/>
            <a:ext cx="10715700" cy="857256"/>
          </a:xfrm>
        </p:spPr>
        <p:txBody>
          <a:bodyPr/>
          <a:lstStyle/>
          <a:p>
            <a:r>
              <a:rPr lang="zh-CN" altLang="en-US" dirty="0" smtClean="0"/>
              <a:t>仔细读课文</a:t>
            </a:r>
            <a:r>
              <a:rPr lang="en-US" dirty="0" smtClean="0"/>
              <a:t>,</a:t>
            </a:r>
            <a:r>
              <a:rPr lang="zh-CN" altLang="en-US" dirty="0" smtClean="0"/>
              <a:t>把你认为比较精妙的词句标示出来</a:t>
            </a:r>
            <a:r>
              <a:rPr lang="en-US" dirty="0" smtClean="0"/>
              <a:t>,</a:t>
            </a:r>
            <a:r>
              <a:rPr lang="zh-CN" altLang="en-US" dirty="0" smtClean="0"/>
              <a:t>然后用</a:t>
            </a:r>
            <a:r>
              <a:rPr lang="en-US" dirty="0" smtClean="0"/>
              <a:t>“</a:t>
            </a:r>
            <a:r>
              <a:rPr lang="zh-CN" altLang="en-US" dirty="0" smtClean="0"/>
              <a:t>我觉得</a:t>
            </a:r>
            <a:r>
              <a:rPr lang="zh-CN" altLang="en-US" u="sng" dirty="0" smtClean="0"/>
              <a:t>　</a:t>
            </a:r>
            <a:r>
              <a:rPr lang="zh-CN" altLang="en-US" dirty="0" smtClean="0"/>
              <a:t>用得好</a:t>
            </a:r>
            <a:r>
              <a:rPr lang="en-US" dirty="0" smtClean="0"/>
              <a:t>,</a:t>
            </a:r>
            <a:r>
              <a:rPr lang="zh-CN" altLang="en-US" dirty="0" smtClean="0"/>
              <a:t>它好在</a:t>
            </a:r>
            <a:r>
              <a:rPr lang="en-US" dirty="0" smtClean="0"/>
              <a:t>”</a:t>
            </a:r>
            <a:r>
              <a:rPr lang="zh-CN" altLang="en-US" dirty="0" smtClean="0"/>
              <a:t>的句式组织语言</a:t>
            </a:r>
            <a:r>
              <a:rPr lang="en-US" dirty="0" smtClean="0"/>
              <a:t>,</a:t>
            </a:r>
            <a:r>
              <a:rPr lang="zh-CN" altLang="en-US" dirty="0" smtClean="0"/>
              <a:t>准备精彩发言。</a:t>
            </a:r>
          </a:p>
          <a:p>
            <a:r>
              <a:rPr lang="zh-CN" altLang="en-US" dirty="0" smtClean="0"/>
              <a:t>示例一</a:t>
            </a:r>
            <a:r>
              <a:rPr lang="en-US" dirty="0" smtClean="0"/>
              <a:t>:</a:t>
            </a:r>
            <a:r>
              <a:rPr lang="zh-CN" altLang="en-US" dirty="0" smtClean="0"/>
              <a:t>我觉得</a:t>
            </a:r>
            <a:r>
              <a:rPr lang="en-US" dirty="0" smtClean="0"/>
              <a:t>“</a:t>
            </a:r>
            <a:r>
              <a:rPr lang="zh-CN" altLang="en-US" dirty="0" smtClean="0"/>
              <a:t>任人宰割</a:t>
            </a:r>
            <a:r>
              <a:rPr lang="en-US" dirty="0" smtClean="0"/>
              <a:t>”</a:t>
            </a:r>
            <a:r>
              <a:rPr lang="zh-CN" altLang="en-US" dirty="0" smtClean="0"/>
              <a:t>这个成语用得好</a:t>
            </a:r>
            <a:r>
              <a:rPr lang="en-US" dirty="0" smtClean="0"/>
              <a:t>,</a:t>
            </a:r>
            <a:r>
              <a:rPr lang="zh-CN" altLang="en-US" dirty="0" smtClean="0"/>
              <a:t>它好在写出了甲午战争和八国联军侵华时期中国遭受列强的侵略、压迫而不图反抗的情状</a:t>
            </a:r>
            <a:r>
              <a:rPr lang="en-US" dirty="0" smtClean="0"/>
              <a:t>,</a:t>
            </a:r>
            <a:r>
              <a:rPr lang="zh-CN" altLang="en-US" dirty="0" smtClean="0"/>
              <a:t>读来令人悲痛伤心</a:t>
            </a:r>
            <a:r>
              <a:rPr lang="en-US" dirty="0" smtClean="0"/>
              <a:t>,</a:t>
            </a:r>
            <a:r>
              <a:rPr lang="zh-CN" altLang="en-US" dirty="0" smtClean="0"/>
              <a:t>更为中国处境担忧。</a:t>
            </a:r>
          </a:p>
          <a:p>
            <a:r>
              <a:rPr lang="zh-CN" altLang="en-US" dirty="0" smtClean="0"/>
              <a:t>示例二</a:t>
            </a:r>
            <a:r>
              <a:rPr lang="en-US" dirty="0" smtClean="0"/>
              <a:t>:</a:t>
            </a:r>
            <a:r>
              <a:rPr lang="zh-CN" altLang="en-US" dirty="0" smtClean="0"/>
              <a:t>我觉得</a:t>
            </a:r>
            <a:r>
              <a:rPr lang="en-US" dirty="0" smtClean="0"/>
              <a:t>“</a:t>
            </a:r>
            <a:r>
              <a:rPr lang="zh-CN" altLang="en-US" dirty="0" smtClean="0"/>
              <a:t>可歌可泣</a:t>
            </a:r>
            <a:r>
              <a:rPr lang="en-US" dirty="0" smtClean="0"/>
              <a:t>”</a:t>
            </a:r>
            <a:r>
              <a:rPr lang="zh-CN" altLang="en-US" dirty="0" smtClean="0"/>
              <a:t>这个成语用得好</a:t>
            </a:r>
            <a:r>
              <a:rPr lang="en-US" dirty="0" smtClean="0"/>
              <a:t>,</a:t>
            </a:r>
            <a:r>
              <a:rPr lang="zh-CN" altLang="en-US" dirty="0" smtClean="0"/>
              <a:t>它好在体现出了使</a:t>
            </a:r>
            <a:r>
              <a:rPr lang="en-US" dirty="0" smtClean="0"/>
              <a:t>20</a:t>
            </a:r>
            <a:r>
              <a:rPr lang="zh-CN" altLang="en-US" dirty="0" smtClean="0"/>
              <a:t>世纪人类历史发生巨大转变的千千万万的英雄人物做出的巨大贡献</a:t>
            </a:r>
            <a:r>
              <a:rPr lang="en-US" dirty="0" smtClean="0"/>
              <a:t>,</a:t>
            </a:r>
            <a:r>
              <a:rPr lang="zh-CN" altLang="en-US" dirty="0" smtClean="0"/>
              <a:t>他们生得伟大</a:t>
            </a:r>
            <a:r>
              <a:rPr lang="en-US" dirty="0" smtClean="0"/>
              <a:t>,</a:t>
            </a:r>
            <a:r>
              <a:rPr lang="zh-CN" altLang="en-US" dirty="0" smtClean="0"/>
              <a:t>他们是大写的</a:t>
            </a:r>
            <a:r>
              <a:rPr lang="en-US" dirty="0" smtClean="0"/>
              <a:t>“</a:t>
            </a:r>
            <a:r>
              <a:rPr lang="zh-CN" altLang="en-US" dirty="0" smtClean="0"/>
              <a:t>人</a:t>
            </a:r>
            <a:r>
              <a:rPr lang="en-US" dirty="0" smtClean="0"/>
              <a:t>”</a:t>
            </a:r>
            <a:r>
              <a:rPr lang="zh-CN" altLang="en-US" dirty="0" smtClean="0"/>
              <a:t>。同时与下文</a:t>
            </a:r>
            <a:r>
              <a:rPr lang="en-US" dirty="0" smtClean="0"/>
              <a:t>“</a:t>
            </a:r>
            <a:r>
              <a:rPr lang="zh-CN" altLang="en-US" dirty="0" smtClean="0"/>
              <a:t>鲜为人知</a:t>
            </a:r>
            <a:r>
              <a:rPr lang="en-US" dirty="0" smtClean="0"/>
              <a:t>”</a:t>
            </a:r>
            <a:r>
              <a:rPr lang="zh-CN" altLang="en-US" dirty="0" smtClean="0"/>
              <a:t>相照应</a:t>
            </a:r>
            <a:r>
              <a:rPr lang="en-US" dirty="0" smtClean="0"/>
              <a:t>,</a:t>
            </a:r>
            <a:r>
              <a:rPr lang="zh-CN" altLang="en-US" dirty="0" smtClean="0"/>
              <a:t>突出了邓稼先平凡中的不平凡。</a:t>
            </a:r>
          </a:p>
        </p:txBody>
      </p:sp>
      <p:sp>
        <p:nvSpPr>
          <p:cNvPr id="4" name="文本框">
            <a:extLst>
              <a:ext uri="{FF2B5EF4-FFF2-40B4-BE49-F238E27FC236}">
                <a16:creationId xmlns:a16="http://schemas.microsoft.com/office/drawing/2014/main" xmlns="" id="{DC135644-38BC-4AE0-970C-58298C236D5E}"/>
              </a:ext>
            </a:extLst>
          </p:cNvPr>
          <p:cNvSpPr txBox="1"/>
          <p:nvPr/>
        </p:nvSpPr>
        <p:spPr>
          <a:xfrm>
            <a:off x="11096660" y="6215082"/>
            <a:ext cx="890027" cy="430887"/>
          </a:xfrm>
          <a:prstGeom prst="rect">
            <a:avLst/>
          </a:prstGeom>
          <a:solidFill>
            <a:srgbClr val="558335"/>
          </a:solidFill>
        </p:spPr>
        <p:txBody>
          <a:bodyPr wrap="square" rtlCol="0">
            <a:spAutoFit/>
          </a:bodyPr>
          <a:lstStyle/>
          <a:p>
            <a:pPr algn="ctr"/>
            <a:r>
              <a:rPr lang="zh-CN" altLang="en-US" dirty="0" smtClean="0">
                <a:solidFill>
                  <a:schemeClr val="bg1"/>
                </a:solidFill>
                <a:latin typeface="黑体" panose="02010609060101010101" pitchFamily="49" charset="-122"/>
                <a:ea typeface="黑体" panose="02010609060101010101" pitchFamily="49" charset="-122"/>
              </a:rPr>
              <a:t>答案</a:t>
            </a:r>
            <a:endParaRPr lang="zh-CN" altLang="en-US" dirty="0">
              <a:solidFill>
                <a:schemeClr val="bg1"/>
              </a:solidFill>
              <a:latin typeface="黑体" panose="02010609060101010101" pitchFamily="49" charset="-122"/>
              <a:ea typeface="黑体" panose="02010609060101010101" pitchFamily="49" charset="-122"/>
            </a:endParaRPr>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blinds(horizontal)">
                                      <p:cBhvr>
                                        <p:cTn id="10" dur="500"/>
                                        <p:tgtEl>
                                          <p:spTgt spid="3">
                                            <p:txEl>
                                              <p:pRg st="1" end="1"/>
                                            </p:txEl>
                                          </p:spTgt>
                                        </p:tgtEl>
                                      </p:cBhvr>
                                    </p:animEffect>
                                  </p:childTnLst>
                                </p:cTn>
                              </p:par>
                              <p:par>
                                <p:cTn id="11" presetID="3" presetClass="entr" presetSubtype="1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blinds(horizontal)">
                                      <p:cBhvr>
                                        <p:cTn id="13" dur="500"/>
                                        <p:tgtEl>
                                          <p:spTgt spid="3">
                                            <p:txEl>
                                              <p:pRg st="2" end="2"/>
                                            </p:txEl>
                                          </p:spTgt>
                                        </p:tgtEl>
                                      </p:cBhvr>
                                    </p:animEffect>
                                  </p:childTnLst>
                                </p:cTn>
                              </p:par>
                            </p:childTnLst>
                          </p:cTn>
                        </p:par>
                      </p:childTnLst>
                    </p:cTn>
                  </p:par>
                </p:childTnLst>
              </p:cTn>
              <p:nextCondLst>
                <p:cond evt="onClick" delay="0">
                  <p:tgtEl>
                    <p:spTgt spid="4"/>
                  </p:tgtEl>
                </p:cond>
              </p:nextCondLst>
            </p:seq>
          </p:childTnLst>
        </p:cTn>
      </p:par>
    </p:tnLst>
    <p:bldLst>
      <p:bldP spid="3" grpId="0" uiExpand="1"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占位符 2"/>
          <p:cNvSpPr>
            <a:spLocks noGrp="1"/>
          </p:cNvSpPr>
          <p:nvPr>
            <p:ph type="body" sz="quarter" idx="11"/>
          </p:nvPr>
        </p:nvSpPr>
        <p:spPr>
          <a:xfrm>
            <a:off x="738150" y="1142984"/>
            <a:ext cx="10715700" cy="857256"/>
          </a:xfrm>
        </p:spPr>
        <p:txBody>
          <a:bodyPr/>
          <a:lstStyle/>
          <a:p>
            <a:r>
              <a:rPr lang="zh-CN" altLang="en-US" dirty="0" smtClean="0"/>
              <a:t>示例三</a:t>
            </a:r>
            <a:r>
              <a:rPr lang="en-US" dirty="0" smtClean="0"/>
              <a:t>:</a:t>
            </a:r>
            <a:r>
              <a:rPr lang="zh-CN" altLang="en-US" dirty="0" smtClean="0"/>
              <a:t>我觉得</a:t>
            </a:r>
            <a:r>
              <a:rPr lang="en-US" dirty="0" smtClean="0"/>
              <a:t>“</a:t>
            </a:r>
            <a:r>
              <a:rPr lang="zh-CN" altLang="en-US" dirty="0" smtClean="0"/>
              <a:t>鲜为人知</a:t>
            </a:r>
            <a:r>
              <a:rPr lang="en-US" dirty="0" smtClean="0"/>
              <a:t>”</a:t>
            </a:r>
            <a:r>
              <a:rPr lang="zh-CN" altLang="en-US" dirty="0" smtClean="0"/>
              <a:t>这个成语用得好</a:t>
            </a:r>
            <a:r>
              <a:rPr lang="en-US" dirty="0" smtClean="0"/>
              <a:t>,</a:t>
            </a:r>
            <a:r>
              <a:rPr lang="zh-CN" altLang="en-US" dirty="0" smtClean="0"/>
              <a:t>它好在对比鲜明。一位</a:t>
            </a:r>
            <a:r>
              <a:rPr lang="en-US" dirty="0" smtClean="0"/>
              <a:t>“</a:t>
            </a:r>
            <a:r>
              <a:rPr lang="zh-CN" altLang="en-US" dirty="0" smtClean="0"/>
              <a:t>贡献巨大</a:t>
            </a:r>
            <a:r>
              <a:rPr lang="en-US" dirty="0" smtClean="0"/>
              <a:t>”</a:t>
            </a:r>
            <a:r>
              <a:rPr lang="zh-CN" altLang="en-US" dirty="0" smtClean="0"/>
              <a:t>的科学家却</a:t>
            </a:r>
            <a:r>
              <a:rPr lang="en-US" dirty="0" smtClean="0"/>
              <a:t>“</a:t>
            </a:r>
            <a:r>
              <a:rPr lang="zh-CN" altLang="en-US" dirty="0" smtClean="0"/>
              <a:t>鲜为人知</a:t>
            </a:r>
            <a:r>
              <a:rPr lang="en-US" dirty="0" smtClean="0"/>
              <a:t>”,</a:t>
            </a:r>
            <a:r>
              <a:rPr lang="zh-CN" altLang="en-US" dirty="0" smtClean="0"/>
              <a:t>这看似矛盾</a:t>
            </a:r>
            <a:r>
              <a:rPr lang="en-US" dirty="0" smtClean="0"/>
              <a:t>,</a:t>
            </a:r>
            <a:r>
              <a:rPr lang="zh-CN" altLang="en-US" dirty="0" smtClean="0"/>
              <a:t>却恰到好处地表现出邓稼先为了祖国的国防事业</a:t>
            </a:r>
            <a:r>
              <a:rPr lang="en-US" dirty="0" smtClean="0"/>
              <a:t>,</a:t>
            </a:r>
            <a:r>
              <a:rPr lang="zh-CN" altLang="en-US" dirty="0" smtClean="0"/>
              <a:t>不计较个人名利得失</a:t>
            </a:r>
            <a:r>
              <a:rPr lang="en-US" dirty="0" smtClean="0"/>
              <a:t>,</a:t>
            </a:r>
            <a:r>
              <a:rPr lang="zh-CN" altLang="en-US" dirty="0" smtClean="0"/>
              <a:t>将一切献给科学、献给祖国的做人原则和高尚品德</a:t>
            </a:r>
            <a:r>
              <a:rPr lang="en-US" dirty="0" smtClean="0"/>
              <a:t>,</a:t>
            </a:r>
            <a:r>
              <a:rPr lang="zh-CN" altLang="en-US" dirty="0" smtClean="0"/>
              <a:t>愈见其人格的伟大。</a:t>
            </a:r>
          </a:p>
          <a:p>
            <a:r>
              <a:rPr lang="zh-CN" altLang="en-US" dirty="0" smtClean="0"/>
              <a:t>示例四</a:t>
            </a:r>
            <a:r>
              <a:rPr lang="en-US" dirty="0" smtClean="0"/>
              <a:t>:</a:t>
            </a:r>
            <a:r>
              <a:rPr lang="zh-CN" altLang="en-US" dirty="0" smtClean="0"/>
              <a:t>我觉得</a:t>
            </a:r>
            <a:r>
              <a:rPr lang="en-US" dirty="0" smtClean="0"/>
              <a:t>“</a:t>
            </a:r>
            <a:r>
              <a:rPr lang="zh-CN" altLang="en-US" dirty="0" smtClean="0"/>
              <a:t>鞠躬尽瘁</a:t>
            </a:r>
            <a:r>
              <a:rPr lang="en-US" dirty="0" smtClean="0"/>
              <a:t>,</a:t>
            </a:r>
            <a:r>
              <a:rPr lang="zh-CN" altLang="en-US" dirty="0" smtClean="0"/>
              <a:t>死而后已</a:t>
            </a:r>
            <a:r>
              <a:rPr lang="en-US" dirty="0" smtClean="0"/>
              <a:t>”</a:t>
            </a:r>
            <a:r>
              <a:rPr lang="zh-CN" altLang="en-US" dirty="0" smtClean="0"/>
              <a:t>这个成语用得好</a:t>
            </a:r>
            <a:r>
              <a:rPr lang="en-US" dirty="0" smtClean="0"/>
              <a:t>,</a:t>
            </a:r>
            <a:r>
              <a:rPr lang="zh-CN" altLang="en-US" dirty="0" smtClean="0"/>
              <a:t>作者用凝练的语言对邓稼先兢兢业业、不辞劳苦为中国的核武器事业做出巨大贡献的光辉一生做了概括性总结</a:t>
            </a:r>
            <a:r>
              <a:rPr lang="en-US" dirty="0" smtClean="0"/>
              <a:t>,</a:t>
            </a:r>
            <a:r>
              <a:rPr lang="zh-CN" altLang="en-US" dirty="0" smtClean="0"/>
              <a:t>让我们肃然起敬。</a:t>
            </a:r>
            <a:endParaRPr lang="zh-CN" altLang="en-US" dirty="0"/>
          </a:p>
        </p:txBody>
      </p:sp>
      <p:sp>
        <p:nvSpPr>
          <p:cNvPr id="4" name="文本框">
            <a:extLst>
              <a:ext uri="{FF2B5EF4-FFF2-40B4-BE49-F238E27FC236}">
                <a16:creationId xmlns:a16="http://schemas.microsoft.com/office/drawing/2014/main" xmlns="" id="{DC135644-38BC-4AE0-970C-58298C236D5E}"/>
              </a:ext>
            </a:extLst>
          </p:cNvPr>
          <p:cNvSpPr txBox="1"/>
          <p:nvPr/>
        </p:nvSpPr>
        <p:spPr>
          <a:xfrm>
            <a:off x="11096660" y="6215082"/>
            <a:ext cx="890027" cy="430887"/>
          </a:xfrm>
          <a:prstGeom prst="rect">
            <a:avLst/>
          </a:prstGeom>
          <a:solidFill>
            <a:srgbClr val="558335"/>
          </a:solidFill>
        </p:spPr>
        <p:txBody>
          <a:bodyPr wrap="square" rtlCol="0">
            <a:spAutoFit/>
          </a:bodyPr>
          <a:lstStyle/>
          <a:p>
            <a:pPr algn="ctr"/>
            <a:r>
              <a:rPr lang="zh-CN" altLang="en-US" dirty="0" smtClean="0">
                <a:solidFill>
                  <a:schemeClr val="bg1"/>
                </a:solidFill>
                <a:latin typeface="黑体" panose="02010609060101010101" pitchFamily="49" charset="-122"/>
                <a:ea typeface="黑体" panose="02010609060101010101" pitchFamily="49" charset="-122"/>
              </a:rPr>
              <a:t>答案</a:t>
            </a:r>
            <a:endParaRPr lang="zh-CN" altLang="en-US" dirty="0">
              <a:solidFill>
                <a:schemeClr val="bg1"/>
              </a:solidFill>
              <a:latin typeface="黑体" panose="02010609060101010101" pitchFamily="49" charset="-122"/>
              <a:ea typeface="黑体" panose="02010609060101010101" pitchFamily="49" charset="-122"/>
            </a:endParaRPr>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blinds(horizontal)">
                                      <p:cBhvr>
                                        <p:cTn id="10" dur="500"/>
                                        <p:tgtEl>
                                          <p:spTgt spid="3">
                                            <p:txEl>
                                              <p:pRg st="1" end="1"/>
                                            </p:txEl>
                                          </p:spTgt>
                                        </p:tgtEl>
                                      </p:cBhvr>
                                    </p:animEffect>
                                  </p:childTnLst>
                                </p:cTn>
                              </p:par>
                            </p:childTnLst>
                          </p:cTn>
                        </p:par>
                      </p:childTnLst>
                    </p:cTn>
                  </p:par>
                </p:childTnLst>
              </p:cTn>
              <p:nextCondLst>
                <p:cond evt="onClick" delay="0">
                  <p:tgtEl>
                    <p:spTgt spid="4"/>
                  </p:tgtEl>
                </p:cond>
              </p:nextCondLst>
            </p:seq>
          </p:childTnLst>
        </p:cTn>
      </p:par>
    </p:tnLst>
    <p:bldLst>
      <p:bldP spid="3" grpId="0" uiExpand="1"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a:xfrm>
            <a:off x="881026" y="1142984"/>
            <a:ext cx="10858576" cy="5214974"/>
          </a:xfrm>
        </p:spPr>
        <p:txBody>
          <a:bodyPr/>
          <a:lstStyle/>
          <a:p>
            <a:r>
              <a:rPr lang="zh-CN" altLang="en-US" dirty="0" smtClean="0"/>
              <a:t>三、活动</a:t>
            </a:r>
            <a:r>
              <a:rPr lang="en-US" dirty="0" smtClean="0"/>
              <a:t>:</a:t>
            </a:r>
            <a:r>
              <a:rPr lang="zh-CN" altLang="en-US" dirty="0" smtClean="0"/>
              <a:t>品读写作手法。</a:t>
            </a:r>
          </a:p>
          <a:p>
            <a:r>
              <a:rPr lang="en-US" dirty="0" smtClean="0"/>
              <a:t>1.</a:t>
            </a:r>
            <a:r>
              <a:rPr lang="zh-CN" altLang="en-US" dirty="0" smtClean="0"/>
              <a:t>在写邓稼先之前</a:t>
            </a:r>
            <a:r>
              <a:rPr lang="en-US" dirty="0" smtClean="0"/>
              <a:t>,</a:t>
            </a:r>
            <a:r>
              <a:rPr lang="zh-CN" altLang="en-US" dirty="0" smtClean="0"/>
              <a:t>作者为什么先概述我国一百多年来的历史</a:t>
            </a:r>
            <a:r>
              <a:rPr lang="en-US" dirty="0" smtClean="0"/>
              <a:t>?</a:t>
            </a:r>
            <a:endParaRPr lang="zh-CN" alt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占位符 2"/>
          <p:cNvSpPr>
            <a:spLocks noGrp="1"/>
          </p:cNvSpPr>
          <p:nvPr>
            <p:ph type="body" sz="quarter" idx="10"/>
          </p:nvPr>
        </p:nvSpPr>
        <p:spPr>
          <a:xfrm>
            <a:off x="666712" y="1571612"/>
            <a:ext cx="10930014" cy="5072098"/>
          </a:xfrm>
        </p:spPr>
        <p:txBody>
          <a:bodyPr/>
          <a:lstStyle/>
          <a:p>
            <a:r>
              <a:rPr lang="en-US" dirty="0" smtClean="0"/>
              <a:t>1.</a:t>
            </a:r>
            <a:r>
              <a:rPr lang="zh-CN" altLang="en-US" dirty="0" smtClean="0"/>
              <a:t>识记并理解</a:t>
            </a:r>
            <a:r>
              <a:rPr lang="en-US" dirty="0" smtClean="0"/>
              <a:t>“</a:t>
            </a:r>
            <a:r>
              <a:rPr lang="zh-CN" altLang="en-US" dirty="0" smtClean="0"/>
              <a:t>宰割</a:t>
            </a:r>
            <a:r>
              <a:rPr lang="en-US" dirty="0" smtClean="0"/>
              <a:t>”“</a:t>
            </a:r>
            <a:r>
              <a:rPr lang="zh-CN" altLang="en-US" dirty="0" smtClean="0"/>
              <a:t>筹划</a:t>
            </a:r>
            <a:r>
              <a:rPr lang="en-US" dirty="0" smtClean="0"/>
              <a:t>”“</a:t>
            </a:r>
            <a:r>
              <a:rPr lang="zh-CN" altLang="en-US" dirty="0" smtClean="0"/>
              <a:t>彷徨</a:t>
            </a:r>
            <a:r>
              <a:rPr lang="en-US" dirty="0" smtClean="0"/>
              <a:t>”</a:t>
            </a:r>
            <a:r>
              <a:rPr lang="zh-CN" altLang="en-US" dirty="0" smtClean="0"/>
              <a:t>等词语。</a:t>
            </a:r>
          </a:p>
          <a:p>
            <a:r>
              <a:rPr lang="en-US" dirty="0" smtClean="0"/>
              <a:t>2.</a:t>
            </a:r>
            <a:r>
              <a:rPr lang="zh-CN" altLang="en-US" dirty="0" smtClean="0"/>
              <a:t>理清作者的写作思路</a:t>
            </a:r>
            <a:r>
              <a:rPr lang="en-US" dirty="0" smtClean="0"/>
              <a:t>,</a:t>
            </a:r>
            <a:r>
              <a:rPr lang="zh-CN" altLang="en-US" dirty="0" smtClean="0"/>
              <a:t>掌握以小标题连缀、自成一体、相对独立而又彼此关联的行文特征。</a:t>
            </a:r>
          </a:p>
          <a:p>
            <a:r>
              <a:rPr lang="en-US" dirty="0" smtClean="0"/>
              <a:t>3.</a:t>
            </a:r>
            <a:r>
              <a:rPr lang="zh-CN" altLang="en-US" dirty="0" smtClean="0"/>
              <a:t>揣摩重点句段</a:t>
            </a:r>
            <a:r>
              <a:rPr lang="en-US" dirty="0" smtClean="0"/>
              <a:t>,</a:t>
            </a:r>
            <a:r>
              <a:rPr lang="zh-CN" altLang="en-US" dirty="0" smtClean="0"/>
              <a:t>把握句式特征</a:t>
            </a:r>
            <a:r>
              <a:rPr lang="en-US" dirty="0" smtClean="0"/>
              <a:t>,</a:t>
            </a:r>
            <a:r>
              <a:rPr lang="zh-CN" altLang="en-US" dirty="0" smtClean="0"/>
              <a:t>学习邓稼先把一切献给科学、献给祖国</a:t>
            </a:r>
            <a:r>
              <a:rPr lang="en-US" dirty="0" smtClean="0"/>
              <a:t>,</a:t>
            </a:r>
            <a:r>
              <a:rPr lang="zh-CN" altLang="en-US" dirty="0" smtClean="0"/>
              <a:t>鞠躬尽瘁</a:t>
            </a:r>
            <a:r>
              <a:rPr lang="en-US" dirty="0" smtClean="0"/>
              <a:t>,</a:t>
            </a:r>
            <a:r>
              <a:rPr lang="zh-CN" altLang="en-US" dirty="0" smtClean="0"/>
              <a:t>死而后已的无私奉献精神</a:t>
            </a:r>
            <a:r>
              <a:rPr lang="en-US" dirty="0" smtClean="0"/>
              <a:t>,</a:t>
            </a:r>
            <a:r>
              <a:rPr lang="zh-CN" altLang="en-US" dirty="0" smtClean="0"/>
              <a:t>体会作者的思想感情。</a:t>
            </a:r>
          </a:p>
          <a:p>
            <a:r>
              <a:rPr lang="zh-CN" altLang="en-US" dirty="0" smtClean="0"/>
              <a:t>　　</a:t>
            </a:r>
            <a:endParaRPr lang="zh-CN" altLang="en-US" dirty="0"/>
          </a:p>
        </p:txBody>
      </p:sp>
      <p:sp>
        <p:nvSpPr>
          <p:cNvPr id="4" name="文本占位符 3"/>
          <p:cNvSpPr>
            <a:spLocks noGrp="1"/>
          </p:cNvSpPr>
          <p:nvPr>
            <p:ph type="body" sz="quarter" idx="11"/>
          </p:nvPr>
        </p:nvSpPr>
        <p:spPr>
          <a:xfrm>
            <a:off x="809588" y="5357826"/>
            <a:ext cx="10358510" cy="857256"/>
          </a:xfrm>
        </p:spPr>
        <p:txBody>
          <a:bodyPr/>
          <a:lstStyle/>
          <a:p>
            <a:r>
              <a:rPr lang="en-US" dirty="0" smtClean="0"/>
              <a:t>◉</a:t>
            </a:r>
            <a:r>
              <a:rPr lang="zh-CN" altLang="en-US" dirty="0" smtClean="0"/>
              <a:t>重点</a:t>
            </a:r>
            <a:r>
              <a:rPr lang="en-US" dirty="0" smtClean="0"/>
              <a:t>:</a:t>
            </a:r>
            <a:r>
              <a:rPr lang="zh-CN" altLang="en-US" dirty="0" smtClean="0"/>
              <a:t>揣摩语言</a:t>
            </a:r>
            <a:r>
              <a:rPr lang="en-US" dirty="0" smtClean="0"/>
              <a:t>,</a:t>
            </a:r>
            <a:r>
              <a:rPr lang="zh-CN" altLang="en-US" dirty="0" smtClean="0"/>
              <a:t>学习邓稼先把一切献给科学、献给祖国的无私奉献精神</a:t>
            </a:r>
            <a:r>
              <a:rPr lang="en-US" dirty="0" smtClean="0"/>
              <a:t>,</a:t>
            </a:r>
            <a:r>
              <a:rPr lang="zh-CN" altLang="en-US" dirty="0" smtClean="0"/>
              <a:t>体会作者的思想感情。</a:t>
            </a:r>
            <a:endParaRPr lang="zh-CN" altLang="en-U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占位符 2"/>
          <p:cNvSpPr>
            <a:spLocks noGrp="1"/>
          </p:cNvSpPr>
          <p:nvPr>
            <p:ph type="body" sz="quarter" idx="11"/>
          </p:nvPr>
        </p:nvSpPr>
        <p:spPr>
          <a:xfrm>
            <a:off x="738150" y="1142984"/>
            <a:ext cx="10715700" cy="857256"/>
          </a:xfrm>
        </p:spPr>
        <p:txBody>
          <a:bodyPr/>
          <a:lstStyle/>
          <a:p>
            <a:r>
              <a:rPr lang="zh-CN" altLang="en-US" dirty="0" smtClean="0"/>
              <a:t>先概述我国一百多年来的历史</a:t>
            </a:r>
            <a:r>
              <a:rPr lang="en-US" dirty="0" smtClean="0"/>
              <a:t>,</a:t>
            </a:r>
            <a:r>
              <a:rPr lang="zh-CN" altLang="en-US" dirty="0" smtClean="0"/>
              <a:t>是为了说明邓稼先是对中华民族</a:t>
            </a:r>
            <a:r>
              <a:rPr lang="en-US" dirty="0" smtClean="0"/>
              <a:t>“</a:t>
            </a:r>
            <a:r>
              <a:rPr lang="zh-CN" altLang="en-US" dirty="0" smtClean="0"/>
              <a:t>从</a:t>
            </a:r>
            <a:r>
              <a:rPr lang="en-US" dirty="0" smtClean="0"/>
              <a:t>‘</a:t>
            </a:r>
            <a:r>
              <a:rPr lang="zh-CN" altLang="en-US" dirty="0" smtClean="0"/>
              <a:t>任人宰割</a:t>
            </a:r>
            <a:r>
              <a:rPr lang="en-US" dirty="0" smtClean="0"/>
              <a:t>’</a:t>
            </a:r>
            <a:r>
              <a:rPr lang="zh-CN" altLang="en-US" dirty="0" smtClean="0"/>
              <a:t>到</a:t>
            </a:r>
            <a:r>
              <a:rPr lang="en-US" dirty="0" smtClean="0"/>
              <a:t>‘</a:t>
            </a:r>
            <a:r>
              <a:rPr lang="zh-CN" altLang="en-US" dirty="0" smtClean="0"/>
              <a:t>站起来了</a:t>
            </a:r>
            <a:r>
              <a:rPr lang="en-US" dirty="0" smtClean="0"/>
              <a:t>’”</a:t>
            </a:r>
            <a:r>
              <a:rPr lang="zh-CN" altLang="en-US" dirty="0" smtClean="0"/>
              <a:t>这一巨大转变做出巨大贡献的科学家</a:t>
            </a:r>
            <a:r>
              <a:rPr lang="en-US" dirty="0" smtClean="0"/>
              <a:t>,</a:t>
            </a:r>
            <a:r>
              <a:rPr lang="zh-CN" altLang="en-US" dirty="0" smtClean="0"/>
              <a:t>是对历史的发展产生巨大影响的历史人物。此种手法</a:t>
            </a:r>
            <a:r>
              <a:rPr lang="en-US" dirty="0" smtClean="0"/>
              <a:t>,</a:t>
            </a:r>
            <a:r>
              <a:rPr lang="zh-CN" altLang="en-US" dirty="0" smtClean="0"/>
              <a:t>超凡脱俗</a:t>
            </a:r>
            <a:r>
              <a:rPr lang="en-US" dirty="0" smtClean="0"/>
              <a:t>,</a:t>
            </a:r>
            <a:r>
              <a:rPr lang="zh-CN" altLang="en-US" dirty="0" smtClean="0"/>
              <a:t>别具匠心</a:t>
            </a:r>
            <a:r>
              <a:rPr lang="en-US" dirty="0" smtClean="0"/>
              <a:t>,</a:t>
            </a:r>
            <a:r>
              <a:rPr lang="zh-CN" altLang="en-US" dirty="0" smtClean="0"/>
              <a:t>增强了人物的使命感。</a:t>
            </a:r>
            <a:endParaRPr lang="zh-CN" altLang="en-US" dirty="0"/>
          </a:p>
        </p:txBody>
      </p:sp>
      <p:sp>
        <p:nvSpPr>
          <p:cNvPr id="4" name="文本框">
            <a:extLst>
              <a:ext uri="{FF2B5EF4-FFF2-40B4-BE49-F238E27FC236}">
                <a16:creationId xmlns:a16="http://schemas.microsoft.com/office/drawing/2014/main" xmlns="" id="{DC135644-38BC-4AE0-970C-58298C236D5E}"/>
              </a:ext>
            </a:extLst>
          </p:cNvPr>
          <p:cNvSpPr txBox="1"/>
          <p:nvPr/>
        </p:nvSpPr>
        <p:spPr>
          <a:xfrm>
            <a:off x="11096660" y="6215082"/>
            <a:ext cx="890027" cy="430887"/>
          </a:xfrm>
          <a:prstGeom prst="rect">
            <a:avLst/>
          </a:prstGeom>
          <a:solidFill>
            <a:srgbClr val="558335"/>
          </a:solidFill>
        </p:spPr>
        <p:txBody>
          <a:bodyPr wrap="square" rtlCol="0">
            <a:spAutoFit/>
          </a:bodyPr>
          <a:lstStyle/>
          <a:p>
            <a:pPr algn="ctr"/>
            <a:r>
              <a:rPr lang="zh-CN" altLang="en-US" dirty="0" smtClean="0">
                <a:solidFill>
                  <a:schemeClr val="bg1"/>
                </a:solidFill>
                <a:latin typeface="黑体" panose="02010609060101010101" pitchFamily="49" charset="-122"/>
                <a:ea typeface="黑体" panose="02010609060101010101" pitchFamily="49" charset="-122"/>
              </a:rPr>
              <a:t>答案</a:t>
            </a:r>
            <a:endParaRPr lang="zh-CN" altLang="en-US" dirty="0">
              <a:solidFill>
                <a:schemeClr val="bg1"/>
              </a:solidFill>
              <a:latin typeface="黑体" panose="02010609060101010101" pitchFamily="49" charset="-122"/>
              <a:ea typeface="黑体" panose="02010609060101010101" pitchFamily="49" charset="-122"/>
            </a:endParaRPr>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childTnLst>
              </p:cTn>
              <p:nextCondLst>
                <p:cond evt="onClick" delay="0">
                  <p:tgtEl>
                    <p:spTgt spid="4"/>
                  </p:tgtEl>
                </p:cond>
              </p:nextCondLst>
            </p:seq>
          </p:childTnLst>
        </p:cTn>
      </p:par>
    </p:tnLst>
    <p:bldLst>
      <p:bldP spid="3" grpId="0"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a:xfrm>
            <a:off x="881026" y="1142984"/>
            <a:ext cx="10858576" cy="5214974"/>
          </a:xfrm>
        </p:spPr>
        <p:txBody>
          <a:bodyPr/>
          <a:lstStyle/>
          <a:p>
            <a:r>
              <a:rPr lang="en-US" dirty="0" smtClean="0"/>
              <a:t>2.</a:t>
            </a:r>
            <a:r>
              <a:rPr lang="zh-CN" altLang="en-US" dirty="0" smtClean="0"/>
              <a:t>为什么作者对邓稼先的生平事迹和巨大贡献不做详细介绍</a:t>
            </a:r>
            <a:r>
              <a:rPr lang="en-US" dirty="0" smtClean="0"/>
              <a:t>?</a:t>
            </a:r>
            <a:endParaRPr lang="zh-CN" altLang="en-US"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占位符 2"/>
          <p:cNvSpPr>
            <a:spLocks noGrp="1"/>
          </p:cNvSpPr>
          <p:nvPr>
            <p:ph type="body" sz="quarter" idx="11"/>
          </p:nvPr>
        </p:nvSpPr>
        <p:spPr>
          <a:xfrm>
            <a:off x="738150" y="1142984"/>
            <a:ext cx="10715700" cy="857256"/>
          </a:xfrm>
        </p:spPr>
        <p:txBody>
          <a:bodyPr/>
          <a:lstStyle/>
          <a:p>
            <a:r>
              <a:rPr lang="zh-CN" altLang="en-US" dirty="0" smtClean="0"/>
              <a:t>按理说</a:t>
            </a:r>
            <a:r>
              <a:rPr lang="en-US" dirty="0" smtClean="0"/>
              <a:t>,</a:t>
            </a:r>
            <a:r>
              <a:rPr lang="zh-CN" altLang="en-US" dirty="0" smtClean="0"/>
              <a:t>邓稼先是</a:t>
            </a:r>
            <a:r>
              <a:rPr lang="en-US" dirty="0" smtClean="0"/>
              <a:t>“</a:t>
            </a:r>
            <a:r>
              <a:rPr lang="zh-CN" altLang="en-US" dirty="0" smtClean="0"/>
              <a:t>两弹</a:t>
            </a:r>
            <a:r>
              <a:rPr lang="en-US" dirty="0" smtClean="0"/>
              <a:t>”</a:t>
            </a:r>
            <a:r>
              <a:rPr lang="zh-CN" altLang="en-US" dirty="0" smtClean="0"/>
              <a:t>元勋</a:t>
            </a:r>
            <a:r>
              <a:rPr lang="en-US" dirty="0" smtClean="0"/>
              <a:t>,</a:t>
            </a:r>
            <a:r>
              <a:rPr lang="zh-CN" altLang="en-US" dirty="0" smtClean="0"/>
              <a:t>作者应把重点放在叙述邓稼先对研制</a:t>
            </a:r>
            <a:r>
              <a:rPr lang="en-US" dirty="0" smtClean="0"/>
              <a:t>“</a:t>
            </a:r>
            <a:r>
              <a:rPr lang="zh-CN" altLang="en-US" dirty="0" smtClean="0"/>
              <a:t>两弹</a:t>
            </a:r>
            <a:r>
              <a:rPr lang="en-US" dirty="0" smtClean="0"/>
              <a:t>”</a:t>
            </a:r>
            <a:r>
              <a:rPr lang="zh-CN" altLang="en-US" dirty="0" smtClean="0"/>
              <a:t>做出的巨大贡献上。现在这样写</a:t>
            </a:r>
            <a:r>
              <a:rPr lang="en-US" dirty="0" smtClean="0"/>
              <a:t>,</a:t>
            </a:r>
            <a:r>
              <a:rPr lang="zh-CN" altLang="en-US" dirty="0" smtClean="0"/>
              <a:t>原因在于</a:t>
            </a:r>
            <a:r>
              <a:rPr lang="en-US" dirty="0" smtClean="0"/>
              <a:t>:</a:t>
            </a:r>
            <a:r>
              <a:rPr lang="zh-CN" altLang="en-US" dirty="0" smtClean="0"/>
              <a:t>第一</a:t>
            </a:r>
            <a:r>
              <a:rPr lang="en-US" dirty="0" smtClean="0"/>
              <a:t>,</a:t>
            </a:r>
            <a:r>
              <a:rPr lang="zh-CN" altLang="en-US" dirty="0" smtClean="0"/>
              <a:t>作者是大科学家</a:t>
            </a:r>
            <a:r>
              <a:rPr lang="en-US" dirty="0" smtClean="0"/>
              <a:t>,</a:t>
            </a:r>
            <a:r>
              <a:rPr lang="zh-CN" altLang="en-US" dirty="0" smtClean="0"/>
              <a:t>写的对象也是大科学家</a:t>
            </a:r>
            <a:r>
              <a:rPr lang="en-US" dirty="0" smtClean="0"/>
              <a:t>,</a:t>
            </a:r>
            <a:r>
              <a:rPr lang="zh-CN" altLang="en-US" dirty="0" smtClean="0"/>
              <a:t>科学家写科学家</a:t>
            </a:r>
            <a:r>
              <a:rPr lang="en-US" dirty="0" smtClean="0"/>
              <a:t>,</a:t>
            </a:r>
            <a:r>
              <a:rPr lang="zh-CN" altLang="en-US" dirty="0" smtClean="0"/>
              <a:t>着眼于科学精神、科学态度以及气质、品格、价值观、人生道路等方面</a:t>
            </a:r>
            <a:r>
              <a:rPr lang="en-US" dirty="0" smtClean="0"/>
              <a:t>,</a:t>
            </a:r>
            <a:r>
              <a:rPr lang="zh-CN" altLang="en-US" dirty="0" smtClean="0"/>
              <a:t>而不是把注意力放在对事件的具体细节的描写上。第二</a:t>
            </a:r>
            <a:r>
              <a:rPr lang="en-US" dirty="0" smtClean="0"/>
              <a:t>,</a:t>
            </a:r>
            <a:r>
              <a:rPr lang="zh-CN" altLang="en-US" dirty="0" smtClean="0"/>
              <a:t>作者与邓稼先有着</a:t>
            </a:r>
            <a:r>
              <a:rPr lang="en-US" dirty="0" smtClean="0"/>
              <a:t>50</a:t>
            </a:r>
            <a:r>
              <a:rPr lang="zh-CN" altLang="en-US" dirty="0" smtClean="0"/>
              <a:t>年的友谊</a:t>
            </a:r>
            <a:r>
              <a:rPr lang="en-US" dirty="0" smtClean="0"/>
              <a:t>,</a:t>
            </a:r>
            <a:r>
              <a:rPr lang="zh-CN" altLang="en-US" dirty="0" smtClean="0"/>
              <a:t>写这篇介绍邓稼先的文章</a:t>
            </a:r>
            <a:r>
              <a:rPr lang="en-US" dirty="0" smtClean="0"/>
              <a:t>,</a:t>
            </a:r>
            <a:r>
              <a:rPr lang="zh-CN" altLang="en-US" dirty="0" smtClean="0"/>
              <a:t>包含着作者对老朋友无尽的思念</a:t>
            </a:r>
            <a:r>
              <a:rPr lang="en-US" dirty="0" smtClean="0"/>
              <a:t>;</a:t>
            </a:r>
            <a:r>
              <a:rPr lang="zh-CN" altLang="en-US" dirty="0" smtClean="0"/>
              <a:t>同时</a:t>
            </a:r>
            <a:r>
              <a:rPr lang="en-US" dirty="0" smtClean="0"/>
              <a:t>,</a:t>
            </a:r>
            <a:r>
              <a:rPr lang="zh-CN" altLang="en-US" dirty="0" smtClean="0"/>
              <a:t>写邓稼先的人生道路</a:t>
            </a:r>
            <a:r>
              <a:rPr lang="en-US" dirty="0" smtClean="0"/>
              <a:t>,</a:t>
            </a:r>
            <a:r>
              <a:rPr lang="zh-CN" altLang="en-US" dirty="0" smtClean="0"/>
              <a:t>又渗透着自己人生中某些与邓稼先相同的东西。因此</a:t>
            </a:r>
            <a:r>
              <a:rPr lang="en-US" dirty="0" smtClean="0"/>
              <a:t>,</a:t>
            </a:r>
            <a:r>
              <a:rPr lang="zh-CN" altLang="en-US" dirty="0" smtClean="0"/>
              <a:t>作者在这篇文章中从自己与邓稼先的交往这个角度写</a:t>
            </a:r>
            <a:r>
              <a:rPr lang="en-US" dirty="0" smtClean="0"/>
              <a:t>,</a:t>
            </a:r>
            <a:endParaRPr lang="zh-CN" altLang="en-US" dirty="0"/>
          </a:p>
        </p:txBody>
      </p:sp>
      <p:sp>
        <p:nvSpPr>
          <p:cNvPr id="4" name="文本框">
            <a:extLst>
              <a:ext uri="{FF2B5EF4-FFF2-40B4-BE49-F238E27FC236}">
                <a16:creationId xmlns:a16="http://schemas.microsoft.com/office/drawing/2014/main" xmlns="" id="{DC135644-38BC-4AE0-970C-58298C236D5E}"/>
              </a:ext>
            </a:extLst>
          </p:cNvPr>
          <p:cNvSpPr txBox="1"/>
          <p:nvPr/>
        </p:nvSpPr>
        <p:spPr>
          <a:xfrm>
            <a:off x="11096660" y="6215082"/>
            <a:ext cx="890027" cy="430887"/>
          </a:xfrm>
          <a:prstGeom prst="rect">
            <a:avLst/>
          </a:prstGeom>
          <a:solidFill>
            <a:srgbClr val="558335"/>
          </a:solidFill>
        </p:spPr>
        <p:txBody>
          <a:bodyPr wrap="square" rtlCol="0">
            <a:spAutoFit/>
          </a:bodyPr>
          <a:lstStyle/>
          <a:p>
            <a:pPr algn="ctr"/>
            <a:r>
              <a:rPr lang="zh-CN" altLang="en-US" dirty="0" smtClean="0">
                <a:solidFill>
                  <a:schemeClr val="bg1"/>
                </a:solidFill>
                <a:latin typeface="黑体" panose="02010609060101010101" pitchFamily="49" charset="-122"/>
                <a:ea typeface="黑体" panose="02010609060101010101" pitchFamily="49" charset="-122"/>
              </a:rPr>
              <a:t>答案</a:t>
            </a:r>
            <a:endParaRPr lang="zh-CN" altLang="en-US" dirty="0">
              <a:solidFill>
                <a:schemeClr val="bg1"/>
              </a:solidFill>
              <a:latin typeface="黑体" panose="02010609060101010101" pitchFamily="49" charset="-122"/>
              <a:ea typeface="黑体" panose="02010609060101010101" pitchFamily="49" charset="-122"/>
            </a:endParaRPr>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childTnLst>
              </p:cTn>
              <p:nextCondLst>
                <p:cond evt="onClick" delay="0">
                  <p:tgtEl>
                    <p:spTgt spid="4"/>
                  </p:tgtEl>
                </p:cond>
              </p:nextCondLst>
            </p:seq>
          </p:childTnLst>
        </p:cTn>
      </p:par>
    </p:tnLst>
    <p:bldLst>
      <p:bldP spid="3" grpId="0"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占位符 2"/>
          <p:cNvSpPr>
            <a:spLocks noGrp="1"/>
          </p:cNvSpPr>
          <p:nvPr>
            <p:ph type="body" sz="quarter" idx="11"/>
          </p:nvPr>
        </p:nvSpPr>
        <p:spPr>
          <a:xfrm>
            <a:off x="738150" y="1142984"/>
            <a:ext cx="10715700" cy="857256"/>
          </a:xfrm>
        </p:spPr>
        <p:txBody>
          <a:bodyPr/>
          <a:lstStyle/>
          <a:p>
            <a:pPr indent="0"/>
            <a:r>
              <a:rPr lang="zh-CN" altLang="en-US" dirty="0" smtClean="0"/>
              <a:t>这样势必就不会着力介绍事件的具体细节。第三</a:t>
            </a:r>
            <a:r>
              <a:rPr lang="en-US" dirty="0" smtClean="0"/>
              <a:t>,</a:t>
            </a:r>
            <a:r>
              <a:rPr lang="zh-CN" altLang="en-US" dirty="0" smtClean="0"/>
              <a:t>作者与邓稼先虽然有</a:t>
            </a:r>
            <a:r>
              <a:rPr lang="en-US" dirty="0" smtClean="0"/>
              <a:t>50</a:t>
            </a:r>
            <a:r>
              <a:rPr lang="zh-CN" altLang="en-US" dirty="0" smtClean="0"/>
              <a:t>年的友谊</a:t>
            </a:r>
            <a:r>
              <a:rPr lang="en-US" dirty="0" smtClean="0"/>
              <a:t>,</a:t>
            </a:r>
            <a:r>
              <a:rPr lang="zh-CN" altLang="en-US" dirty="0" smtClean="0"/>
              <a:t>但两人分隔大洋两岸二十余年</a:t>
            </a:r>
            <a:r>
              <a:rPr lang="en-US" dirty="0" smtClean="0"/>
              <a:t>,</a:t>
            </a:r>
            <a:r>
              <a:rPr lang="zh-CN" altLang="en-US" dirty="0" smtClean="0"/>
              <a:t>作者对邓稼先工作的具体情况不可能很了解</a:t>
            </a:r>
            <a:r>
              <a:rPr lang="en-US" dirty="0" smtClean="0"/>
              <a:t>,</a:t>
            </a:r>
            <a:r>
              <a:rPr lang="zh-CN" altLang="en-US" dirty="0" smtClean="0"/>
              <a:t>所掌握的材料不会很多。加上这又是一篇短文</a:t>
            </a:r>
            <a:r>
              <a:rPr lang="en-US" dirty="0" smtClean="0"/>
              <a:t>,</a:t>
            </a:r>
            <a:r>
              <a:rPr lang="zh-CN" altLang="en-US" dirty="0" smtClean="0"/>
              <a:t>不宜铺开来写。因此</a:t>
            </a:r>
            <a:r>
              <a:rPr lang="en-US" dirty="0" smtClean="0"/>
              <a:t>,</a:t>
            </a:r>
            <a:r>
              <a:rPr lang="zh-CN" altLang="en-US" dirty="0" smtClean="0"/>
              <a:t>像现在这样写</a:t>
            </a:r>
            <a:r>
              <a:rPr lang="en-US" dirty="0" smtClean="0"/>
              <a:t>,</a:t>
            </a:r>
            <a:r>
              <a:rPr lang="zh-CN" altLang="en-US" dirty="0" smtClean="0"/>
              <a:t>扬长避短</a:t>
            </a:r>
            <a:r>
              <a:rPr lang="en-US" dirty="0" smtClean="0"/>
              <a:t>,</a:t>
            </a:r>
            <a:r>
              <a:rPr lang="zh-CN" altLang="en-US" dirty="0" smtClean="0"/>
              <a:t>是很高明的。</a:t>
            </a:r>
            <a:endParaRPr lang="zh-CN" altLang="en-US" dirty="0"/>
          </a:p>
        </p:txBody>
      </p:sp>
      <p:sp>
        <p:nvSpPr>
          <p:cNvPr id="4" name="文本框">
            <a:extLst>
              <a:ext uri="{FF2B5EF4-FFF2-40B4-BE49-F238E27FC236}">
                <a16:creationId xmlns:a16="http://schemas.microsoft.com/office/drawing/2014/main" xmlns="" id="{DC135644-38BC-4AE0-970C-58298C236D5E}"/>
              </a:ext>
            </a:extLst>
          </p:cNvPr>
          <p:cNvSpPr txBox="1"/>
          <p:nvPr/>
        </p:nvSpPr>
        <p:spPr>
          <a:xfrm>
            <a:off x="11096660" y="6215082"/>
            <a:ext cx="890027" cy="430887"/>
          </a:xfrm>
          <a:prstGeom prst="rect">
            <a:avLst/>
          </a:prstGeom>
          <a:solidFill>
            <a:srgbClr val="558335"/>
          </a:solidFill>
        </p:spPr>
        <p:txBody>
          <a:bodyPr wrap="square" rtlCol="0">
            <a:spAutoFit/>
          </a:bodyPr>
          <a:lstStyle/>
          <a:p>
            <a:pPr algn="ctr"/>
            <a:r>
              <a:rPr lang="zh-CN" altLang="en-US" dirty="0" smtClean="0">
                <a:solidFill>
                  <a:schemeClr val="bg1"/>
                </a:solidFill>
                <a:latin typeface="黑体" panose="02010609060101010101" pitchFamily="49" charset="-122"/>
                <a:ea typeface="黑体" panose="02010609060101010101" pitchFamily="49" charset="-122"/>
              </a:rPr>
              <a:t>答案</a:t>
            </a:r>
            <a:endParaRPr lang="zh-CN" altLang="en-US" dirty="0">
              <a:solidFill>
                <a:schemeClr val="bg1"/>
              </a:solidFill>
              <a:latin typeface="黑体" panose="02010609060101010101" pitchFamily="49" charset="-122"/>
              <a:ea typeface="黑体" panose="02010609060101010101" pitchFamily="49" charset="-122"/>
            </a:endParaRPr>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childTnLst>
              </p:cTn>
              <p:nextCondLst>
                <p:cond evt="onClick" delay="0">
                  <p:tgtEl>
                    <p:spTgt spid="4"/>
                  </p:tgtEl>
                </p:cond>
              </p:nextCondLst>
            </p:seq>
          </p:childTnLst>
        </p:cTn>
      </p:par>
    </p:tnLst>
    <p:bldLst>
      <p:bldP spid="3" grpId="0"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p:txBody>
          <a:bodyPr/>
          <a:lstStyle/>
          <a:p>
            <a:r>
              <a:rPr lang="zh-CN" altLang="en-US" dirty="0" smtClean="0"/>
              <a:t>▶备选问题</a:t>
            </a:r>
            <a:endParaRPr lang="zh-CN" altLang="en-US" dirty="0">
              <a:latin typeface="黑体" pitchFamily="49" charset="-122"/>
              <a:ea typeface="黑体" pitchFamily="49" charset="-122"/>
            </a:endParaRPr>
          </a:p>
        </p:txBody>
      </p:sp>
      <p:sp>
        <p:nvSpPr>
          <p:cNvPr id="3" name="文本占位符 2"/>
          <p:cNvSpPr>
            <a:spLocks noGrp="1"/>
          </p:cNvSpPr>
          <p:nvPr>
            <p:ph type="body" sz="quarter" idx="11"/>
          </p:nvPr>
        </p:nvSpPr>
        <p:spPr>
          <a:xfrm>
            <a:off x="881026" y="1785926"/>
            <a:ext cx="10572824" cy="1857388"/>
          </a:xfrm>
        </p:spPr>
        <p:txBody>
          <a:bodyPr/>
          <a:lstStyle/>
          <a:p>
            <a:r>
              <a:rPr lang="en-US" dirty="0" smtClean="0"/>
              <a:t>1.</a:t>
            </a:r>
            <a:r>
              <a:rPr lang="zh-CN" altLang="en-US" dirty="0" smtClean="0"/>
              <a:t>文章引用</a:t>
            </a:r>
            <a:r>
              <a:rPr lang="en-US" altLang="zh-CN" dirty="0" smtClean="0"/>
              <a:t>《</a:t>
            </a:r>
            <a:r>
              <a:rPr lang="zh-CN" altLang="en-US" dirty="0" smtClean="0"/>
              <a:t>吊古战场文</a:t>
            </a:r>
            <a:r>
              <a:rPr lang="en-US" altLang="zh-CN" dirty="0" smtClean="0"/>
              <a:t>》</a:t>
            </a:r>
            <a:r>
              <a:rPr lang="zh-CN" altLang="en-US" dirty="0" smtClean="0"/>
              <a:t>和五四时期的一首歌</a:t>
            </a:r>
            <a:r>
              <a:rPr lang="en-US" dirty="0" smtClean="0"/>
              <a:t>,</a:t>
            </a:r>
            <a:r>
              <a:rPr lang="zh-CN" altLang="en-US" dirty="0" smtClean="0"/>
              <a:t>有什么作用</a:t>
            </a:r>
            <a:r>
              <a:rPr lang="en-US" dirty="0" smtClean="0"/>
              <a:t>?</a:t>
            </a:r>
            <a:endParaRPr lang="zh-CN" altLang="en-US"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占位符 2"/>
          <p:cNvSpPr>
            <a:spLocks noGrp="1"/>
          </p:cNvSpPr>
          <p:nvPr>
            <p:ph type="body" sz="quarter" idx="11"/>
          </p:nvPr>
        </p:nvSpPr>
        <p:spPr>
          <a:xfrm>
            <a:off x="738150" y="1142984"/>
            <a:ext cx="10715700" cy="857256"/>
          </a:xfrm>
        </p:spPr>
        <p:txBody>
          <a:bodyPr/>
          <a:lstStyle/>
          <a:p>
            <a:r>
              <a:rPr lang="en-US" dirty="0" smtClean="0"/>
              <a:t>①</a:t>
            </a:r>
            <a:r>
              <a:rPr lang="zh-CN" altLang="en-US" dirty="0" smtClean="0"/>
              <a:t>引用唐代李华的</a:t>
            </a:r>
            <a:r>
              <a:rPr lang="en-US" altLang="zh-CN" dirty="0" smtClean="0"/>
              <a:t>《</a:t>
            </a:r>
            <a:r>
              <a:rPr lang="zh-CN" altLang="en-US" dirty="0" smtClean="0"/>
              <a:t>吊古战场文</a:t>
            </a:r>
            <a:r>
              <a:rPr lang="en-US" altLang="zh-CN" dirty="0" smtClean="0"/>
              <a:t>》</a:t>
            </a:r>
            <a:r>
              <a:rPr lang="en-US" dirty="0" smtClean="0"/>
              <a:t>,</a:t>
            </a:r>
            <a:r>
              <a:rPr lang="zh-CN" altLang="en-US" dirty="0" smtClean="0"/>
              <a:t>显示了邓稼先工作地点的荒凉、工作的艰辛</a:t>
            </a:r>
            <a:r>
              <a:rPr lang="en-US" dirty="0" smtClean="0"/>
              <a:t>,</a:t>
            </a:r>
            <a:r>
              <a:rPr lang="zh-CN" altLang="en-US" dirty="0" smtClean="0"/>
              <a:t>增加了邓稼先精神的悲壮色彩。</a:t>
            </a:r>
          </a:p>
          <a:p>
            <a:r>
              <a:rPr lang="en-US" dirty="0" smtClean="0"/>
              <a:t>②</a:t>
            </a:r>
            <a:r>
              <a:rPr lang="zh-CN" altLang="en-US" dirty="0" smtClean="0"/>
              <a:t>引用五四时期的</a:t>
            </a:r>
            <a:r>
              <a:rPr lang="en-US" altLang="zh-CN" dirty="0" smtClean="0"/>
              <a:t>《</a:t>
            </a:r>
            <a:r>
              <a:rPr lang="zh-CN" altLang="en-US" dirty="0" smtClean="0"/>
              <a:t>中国男儿歌</a:t>
            </a:r>
            <a:r>
              <a:rPr lang="en-US" altLang="zh-CN" dirty="0" smtClean="0"/>
              <a:t>》</a:t>
            </a:r>
            <a:r>
              <a:rPr lang="en-US" dirty="0" smtClean="0"/>
              <a:t>,</a:t>
            </a:r>
            <a:r>
              <a:rPr lang="zh-CN" altLang="en-US" dirty="0" smtClean="0"/>
              <a:t>赞颂了邓稼先是只手撑天空的响当当的中国男儿。</a:t>
            </a:r>
            <a:endParaRPr lang="zh-CN" altLang="en-US" dirty="0"/>
          </a:p>
        </p:txBody>
      </p:sp>
      <p:sp>
        <p:nvSpPr>
          <p:cNvPr id="4" name="文本框">
            <a:extLst>
              <a:ext uri="{FF2B5EF4-FFF2-40B4-BE49-F238E27FC236}">
                <a16:creationId xmlns:a16="http://schemas.microsoft.com/office/drawing/2014/main" xmlns="" id="{DC135644-38BC-4AE0-970C-58298C236D5E}"/>
              </a:ext>
            </a:extLst>
          </p:cNvPr>
          <p:cNvSpPr txBox="1"/>
          <p:nvPr/>
        </p:nvSpPr>
        <p:spPr>
          <a:xfrm>
            <a:off x="11096660" y="6215082"/>
            <a:ext cx="890027" cy="430887"/>
          </a:xfrm>
          <a:prstGeom prst="rect">
            <a:avLst/>
          </a:prstGeom>
          <a:solidFill>
            <a:srgbClr val="558335"/>
          </a:solidFill>
        </p:spPr>
        <p:txBody>
          <a:bodyPr wrap="square" rtlCol="0">
            <a:spAutoFit/>
          </a:bodyPr>
          <a:lstStyle/>
          <a:p>
            <a:pPr algn="ctr"/>
            <a:r>
              <a:rPr lang="zh-CN" altLang="en-US" dirty="0" smtClean="0">
                <a:solidFill>
                  <a:schemeClr val="bg1"/>
                </a:solidFill>
                <a:latin typeface="黑体" panose="02010609060101010101" pitchFamily="49" charset="-122"/>
                <a:ea typeface="黑体" panose="02010609060101010101" pitchFamily="49" charset="-122"/>
              </a:rPr>
              <a:t>答案</a:t>
            </a:r>
            <a:endParaRPr lang="zh-CN" altLang="en-US" dirty="0">
              <a:solidFill>
                <a:schemeClr val="bg1"/>
              </a:solidFill>
              <a:latin typeface="黑体" panose="02010609060101010101" pitchFamily="49" charset="-122"/>
              <a:ea typeface="黑体" panose="02010609060101010101" pitchFamily="49" charset="-122"/>
            </a:endParaRPr>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blinds(horizontal)">
                                      <p:cBhvr>
                                        <p:cTn id="10" dur="500"/>
                                        <p:tgtEl>
                                          <p:spTgt spid="3">
                                            <p:txEl>
                                              <p:pRg st="1" end="1"/>
                                            </p:txEl>
                                          </p:spTgt>
                                        </p:tgtEl>
                                      </p:cBhvr>
                                    </p:animEffect>
                                  </p:childTnLst>
                                </p:cTn>
                              </p:par>
                            </p:childTnLst>
                          </p:cTn>
                        </p:par>
                      </p:childTnLst>
                    </p:cTn>
                  </p:par>
                </p:childTnLst>
              </p:cTn>
              <p:nextCondLst>
                <p:cond evt="onClick" delay="0">
                  <p:tgtEl>
                    <p:spTgt spid="4"/>
                  </p:tgtEl>
                </p:cond>
              </p:nextCondLst>
            </p:seq>
          </p:childTnLst>
        </p:cTn>
      </p:par>
    </p:tnLst>
    <p:bldLst>
      <p:bldP spid="3" grpId="0" uiExpand="1"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a:xfrm>
            <a:off x="881026" y="1142984"/>
            <a:ext cx="10858576" cy="5214974"/>
          </a:xfrm>
        </p:spPr>
        <p:txBody>
          <a:bodyPr/>
          <a:lstStyle/>
          <a:p>
            <a:r>
              <a:rPr lang="en-US" dirty="0" smtClean="0"/>
              <a:t>2.</a:t>
            </a:r>
            <a:r>
              <a:rPr lang="zh-CN" altLang="en-US" dirty="0" smtClean="0"/>
              <a:t>赏析文章的修辞、句式。</a:t>
            </a:r>
          </a:p>
          <a:p>
            <a:r>
              <a:rPr lang="zh-CN" altLang="en-US" dirty="0" smtClean="0"/>
              <a:t>同学们在修辞手法、句式等方面也有自己的审美发现</a:t>
            </a:r>
            <a:r>
              <a:rPr lang="en-US" dirty="0" smtClean="0"/>
              <a:t>,</a:t>
            </a:r>
            <a:r>
              <a:rPr lang="zh-CN" altLang="en-US" dirty="0" smtClean="0"/>
              <a:t>请用形象的语言表述出来。</a:t>
            </a:r>
            <a:endParaRPr lang="zh-CN" altLang="en-US"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占位符 2"/>
          <p:cNvSpPr>
            <a:spLocks noGrp="1"/>
          </p:cNvSpPr>
          <p:nvPr>
            <p:ph type="body" sz="quarter" idx="11"/>
          </p:nvPr>
        </p:nvSpPr>
        <p:spPr>
          <a:xfrm>
            <a:off x="738150" y="1142984"/>
            <a:ext cx="10715700" cy="857256"/>
          </a:xfrm>
        </p:spPr>
        <p:txBody>
          <a:bodyPr/>
          <a:lstStyle/>
          <a:p>
            <a:r>
              <a:rPr lang="zh-CN" altLang="en-US" dirty="0" smtClean="0"/>
              <a:t>示例一</a:t>
            </a:r>
            <a:r>
              <a:rPr lang="en-US" dirty="0" smtClean="0"/>
              <a:t>:</a:t>
            </a:r>
            <a:r>
              <a:rPr lang="zh-CN" altLang="en-US" dirty="0" smtClean="0"/>
              <a:t>我发现本文的修辞手法用得好。运用排比</a:t>
            </a:r>
            <a:r>
              <a:rPr lang="en-US" dirty="0" smtClean="0"/>
              <a:t>,</a:t>
            </a:r>
            <a:r>
              <a:rPr lang="zh-CN" altLang="en-US" dirty="0" smtClean="0"/>
              <a:t>节奏感鲜明</a:t>
            </a:r>
            <a:r>
              <a:rPr lang="en-US" dirty="0" smtClean="0"/>
              <a:t>,</a:t>
            </a:r>
            <a:r>
              <a:rPr lang="zh-CN" altLang="en-US" dirty="0" smtClean="0"/>
              <a:t>增强了语言的气势。如第一部分</a:t>
            </a:r>
            <a:r>
              <a:rPr lang="en-US" dirty="0" smtClean="0"/>
              <a:t>,</a:t>
            </a:r>
            <a:r>
              <a:rPr lang="zh-CN" altLang="en-US" dirty="0" smtClean="0"/>
              <a:t>举了</a:t>
            </a:r>
            <a:r>
              <a:rPr lang="en-US" dirty="0" smtClean="0"/>
              <a:t>1898</a:t>
            </a:r>
            <a:r>
              <a:rPr lang="zh-CN" altLang="en-US" dirty="0" smtClean="0"/>
              <a:t>年中国</a:t>
            </a:r>
            <a:r>
              <a:rPr lang="en-US" dirty="0" smtClean="0"/>
              <a:t>“</a:t>
            </a:r>
            <a:r>
              <a:rPr lang="zh-CN" altLang="en-US" dirty="0" smtClean="0"/>
              <a:t>任人宰割</a:t>
            </a:r>
            <a:r>
              <a:rPr lang="en-US" dirty="0" smtClean="0"/>
              <a:t>”</a:t>
            </a:r>
            <a:r>
              <a:rPr lang="zh-CN" altLang="en-US" dirty="0" smtClean="0"/>
              <a:t>的四个例子</a:t>
            </a:r>
            <a:r>
              <a:rPr lang="en-US" dirty="0" smtClean="0"/>
              <a:t>,</a:t>
            </a:r>
            <a:r>
              <a:rPr lang="zh-CN" altLang="en-US" dirty="0" smtClean="0"/>
              <a:t>这种紧凑、短促的结构和重复出现的</a:t>
            </a:r>
            <a:r>
              <a:rPr lang="en-US" dirty="0" smtClean="0"/>
              <a:t>“</a:t>
            </a:r>
            <a:r>
              <a:rPr lang="zh-CN" altLang="en-US" dirty="0" smtClean="0"/>
              <a:t>强占</a:t>
            </a:r>
            <a:r>
              <a:rPr lang="en-US" dirty="0" smtClean="0"/>
              <a:t>”“</a:t>
            </a:r>
            <a:r>
              <a:rPr lang="zh-CN" altLang="en-US" dirty="0" smtClean="0"/>
              <a:t>租借</a:t>
            </a:r>
            <a:r>
              <a:rPr lang="en-US" dirty="0" smtClean="0"/>
              <a:t>”</a:t>
            </a:r>
            <a:r>
              <a:rPr lang="zh-CN" altLang="en-US" dirty="0" smtClean="0"/>
              <a:t>两词给读者以强烈的震撼</a:t>
            </a:r>
            <a:r>
              <a:rPr lang="en-US" dirty="0" smtClean="0"/>
              <a:t>,</a:t>
            </a:r>
            <a:r>
              <a:rPr lang="zh-CN" altLang="en-US" dirty="0" smtClean="0"/>
              <a:t>把触目惊心的历史摆在读者面前</a:t>
            </a:r>
            <a:r>
              <a:rPr lang="en-US" dirty="0" smtClean="0"/>
              <a:t>,</a:t>
            </a:r>
            <a:r>
              <a:rPr lang="zh-CN" altLang="en-US" dirty="0" smtClean="0"/>
              <a:t>具有强烈的警示作用。</a:t>
            </a:r>
          </a:p>
          <a:p>
            <a:r>
              <a:rPr lang="zh-CN" altLang="en-US" dirty="0" smtClean="0"/>
              <a:t>示例二</a:t>
            </a:r>
            <a:r>
              <a:rPr lang="en-US" dirty="0" smtClean="0"/>
              <a:t>:</a:t>
            </a:r>
            <a:r>
              <a:rPr lang="zh-CN" altLang="en-US" dirty="0" smtClean="0"/>
              <a:t>我发现本文对比手法用得好</a:t>
            </a:r>
            <a:r>
              <a:rPr lang="en-US" dirty="0" smtClean="0"/>
              <a:t>,</a:t>
            </a:r>
            <a:r>
              <a:rPr lang="zh-CN" altLang="en-US" dirty="0" smtClean="0"/>
              <a:t>使人物形象更加突出。课文将邓稼先和奥本海默进行对比</a:t>
            </a:r>
            <a:r>
              <a:rPr lang="en-US" dirty="0" smtClean="0"/>
              <a:t>,</a:t>
            </a:r>
            <a:r>
              <a:rPr lang="zh-CN" altLang="en-US" dirty="0" smtClean="0"/>
              <a:t>更鲜明地突出邓稼先的性格品质和奉献精神。</a:t>
            </a:r>
          </a:p>
          <a:p>
            <a:endParaRPr lang="zh-CN" altLang="en-US" dirty="0"/>
          </a:p>
        </p:txBody>
      </p:sp>
      <p:sp>
        <p:nvSpPr>
          <p:cNvPr id="4" name="文本框">
            <a:extLst>
              <a:ext uri="{FF2B5EF4-FFF2-40B4-BE49-F238E27FC236}">
                <a16:creationId xmlns:a16="http://schemas.microsoft.com/office/drawing/2014/main" xmlns="" id="{DC135644-38BC-4AE0-970C-58298C236D5E}"/>
              </a:ext>
            </a:extLst>
          </p:cNvPr>
          <p:cNvSpPr txBox="1"/>
          <p:nvPr/>
        </p:nvSpPr>
        <p:spPr>
          <a:xfrm>
            <a:off x="11096660" y="6215082"/>
            <a:ext cx="890027" cy="430887"/>
          </a:xfrm>
          <a:prstGeom prst="rect">
            <a:avLst/>
          </a:prstGeom>
          <a:solidFill>
            <a:srgbClr val="558335"/>
          </a:solidFill>
        </p:spPr>
        <p:txBody>
          <a:bodyPr wrap="square" rtlCol="0">
            <a:spAutoFit/>
          </a:bodyPr>
          <a:lstStyle/>
          <a:p>
            <a:pPr algn="ctr"/>
            <a:r>
              <a:rPr lang="zh-CN" altLang="en-US" dirty="0" smtClean="0">
                <a:solidFill>
                  <a:schemeClr val="bg1"/>
                </a:solidFill>
                <a:latin typeface="黑体" panose="02010609060101010101" pitchFamily="49" charset="-122"/>
                <a:ea typeface="黑体" panose="02010609060101010101" pitchFamily="49" charset="-122"/>
              </a:rPr>
              <a:t>答案</a:t>
            </a:r>
            <a:endParaRPr lang="zh-CN" altLang="en-US" dirty="0">
              <a:solidFill>
                <a:schemeClr val="bg1"/>
              </a:solidFill>
              <a:latin typeface="黑体" panose="02010609060101010101" pitchFamily="49" charset="-122"/>
              <a:ea typeface="黑体" panose="02010609060101010101" pitchFamily="49" charset="-122"/>
            </a:endParaRPr>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blinds(horizontal)">
                                      <p:cBhvr>
                                        <p:cTn id="10" dur="500"/>
                                        <p:tgtEl>
                                          <p:spTgt spid="3">
                                            <p:txEl>
                                              <p:pRg st="1" end="1"/>
                                            </p:txEl>
                                          </p:spTgt>
                                        </p:tgtEl>
                                      </p:cBhvr>
                                    </p:animEffect>
                                  </p:childTnLst>
                                </p:cTn>
                              </p:par>
                            </p:childTnLst>
                          </p:cTn>
                        </p:par>
                      </p:childTnLst>
                    </p:cTn>
                  </p:par>
                </p:childTnLst>
              </p:cTn>
              <p:nextCondLst>
                <p:cond evt="onClick" delay="0">
                  <p:tgtEl>
                    <p:spTgt spid="4"/>
                  </p:tgtEl>
                </p:cond>
              </p:nextCondLst>
            </p:seq>
          </p:childTnLst>
        </p:cTn>
      </p:par>
    </p:tnLst>
    <p:bldLst>
      <p:bldP spid="3" grpId="0" uiExpand="1"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占位符 2"/>
          <p:cNvSpPr>
            <a:spLocks noGrp="1"/>
          </p:cNvSpPr>
          <p:nvPr>
            <p:ph type="body" sz="quarter" idx="11"/>
          </p:nvPr>
        </p:nvSpPr>
        <p:spPr>
          <a:xfrm>
            <a:off x="738150" y="1142984"/>
            <a:ext cx="10715700" cy="857256"/>
          </a:xfrm>
        </p:spPr>
        <p:txBody>
          <a:bodyPr/>
          <a:lstStyle/>
          <a:p>
            <a:r>
              <a:rPr lang="zh-CN" altLang="en-US" dirty="0" smtClean="0"/>
              <a:t>示例三</a:t>
            </a:r>
            <a:r>
              <a:rPr lang="en-US" dirty="0" smtClean="0"/>
              <a:t>:</a:t>
            </a:r>
            <a:r>
              <a:rPr lang="zh-CN" altLang="en-US" dirty="0" smtClean="0"/>
              <a:t>文中长短句结合</a:t>
            </a:r>
            <a:r>
              <a:rPr lang="en-US" dirty="0" smtClean="0"/>
              <a:t>,</a:t>
            </a:r>
            <a:r>
              <a:rPr lang="zh-CN" altLang="en-US" dirty="0" smtClean="0"/>
              <a:t>句式多变</a:t>
            </a:r>
            <a:r>
              <a:rPr lang="en-US" dirty="0" smtClean="0"/>
              <a:t>,</a:t>
            </a:r>
            <a:r>
              <a:rPr lang="zh-CN" altLang="en-US" dirty="0" smtClean="0"/>
              <a:t>抒情味浓厚</a:t>
            </a:r>
            <a:r>
              <a:rPr lang="en-US" dirty="0" smtClean="0"/>
              <a:t>,</a:t>
            </a:r>
            <a:r>
              <a:rPr lang="zh-CN" altLang="en-US" dirty="0" smtClean="0"/>
              <a:t>感染力强。如课文第三部分</a:t>
            </a:r>
            <a:r>
              <a:rPr lang="en-US" dirty="0" smtClean="0"/>
              <a:t>“</a:t>
            </a:r>
            <a:r>
              <a:rPr lang="zh-CN" altLang="en-US" dirty="0" smtClean="0"/>
              <a:t>邓稼先与奥本海默</a:t>
            </a:r>
            <a:r>
              <a:rPr lang="en-US" dirty="0" smtClean="0"/>
              <a:t>”</a:t>
            </a:r>
            <a:r>
              <a:rPr lang="zh-CN" altLang="en-US" dirty="0" smtClean="0"/>
              <a:t>中的第四段介绍奥本海默的性格和为人</a:t>
            </a:r>
            <a:r>
              <a:rPr lang="en-US" dirty="0" smtClean="0"/>
              <a:t>,</a:t>
            </a:r>
            <a:r>
              <a:rPr lang="zh-CN" altLang="en-US" dirty="0" smtClean="0"/>
              <a:t>长短句交错使用。句式排列整齐</a:t>
            </a:r>
            <a:r>
              <a:rPr lang="en-US" dirty="0" smtClean="0"/>
              <a:t>,</a:t>
            </a:r>
            <a:r>
              <a:rPr lang="zh-CN" altLang="en-US" dirty="0" smtClean="0"/>
              <a:t>往往造成一种气势</a:t>
            </a:r>
            <a:r>
              <a:rPr lang="en-US" dirty="0" smtClean="0"/>
              <a:t>;</a:t>
            </a:r>
            <a:r>
              <a:rPr lang="zh-CN" altLang="en-US" dirty="0" smtClean="0"/>
              <a:t>长短句交错使用</a:t>
            </a:r>
            <a:r>
              <a:rPr lang="en-US" dirty="0" smtClean="0"/>
              <a:t>,</a:t>
            </a:r>
            <a:r>
              <a:rPr lang="zh-CN" altLang="en-US" dirty="0" smtClean="0"/>
              <a:t>形成一种交错美。长句便于表达较复杂严密的意思</a:t>
            </a:r>
            <a:r>
              <a:rPr lang="en-US" dirty="0" smtClean="0"/>
              <a:t>;</a:t>
            </a:r>
            <a:r>
              <a:rPr lang="zh-CN" altLang="en-US" dirty="0" smtClean="0"/>
              <a:t>短句显得活泼、节奏快。结合起来</a:t>
            </a:r>
            <a:r>
              <a:rPr lang="en-US" dirty="0" smtClean="0"/>
              <a:t>,</a:t>
            </a:r>
            <a:r>
              <a:rPr lang="zh-CN" altLang="en-US" dirty="0" smtClean="0"/>
              <a:t>有一种特殊的表达效果。</a:t>
            </a:r>
            <a:endParaRPr lang="zh-CN" altLang="en-US" dirty="0"/>
          </a:p>
        </p:txBody>
      </p:sp>
      <p:sp>
        <p:nvSpPr>
          <p:cNvPr id="4" name="文本框">
            <a:extLst>
              <a:ext uri="{FF2B5EF4-FFF2-40B4-BE49-F238E27FC236}">
                <a16:creationId xmlns:a16="http://schemas.microsoft.com/office/drawing/2014/main" xmlns="" id="{DC135644-38BC-4AE0-970C-58298C236D5E}"/>
              </a:ext>
            </a:extLst>
          </p:cNvPr>
          <p:cNvSpPr txBox="1"/>
          <p:nvPr/>
        </p:nvSpPr>
        <p:spPr>
          <a:xfrm>
            <a:off x="11096660" y="6215082"/>
            <a:ext cx="890027" cy="430887"/>
          </a:xfrm>
          <a:prstGeom prst="rect">
            <a:avLst/>
          </a:prstGeom>
          <a:solidFill>
            <a:srgbClr val="558335"/>
          </a:solidFill>
        </p:spPr>
        <p:txBody>
          <a:bodyPr wrap="square" rtlCol="0">
            <a:spAutoFit/>
          </a:bodyPr>
          <a:lstStyle/>
          <a:p>
            <a:pPr algn="ctr"/>
            <a:r>
              <a:rPr lang="zh-CN" altLang="en-US" dirty="0" smtClean="0">
                <a:solidFill>
                  <a:schemeClr val="bg1"/>
                </a:solidFill>
                <a:latin typeface="黑体" panose="02010609060101010101" pitchFamily="49" charset="-122"/>
                <a:ea typeface="黑体" panose="02010609060101010101" pitchFamily="49" charset="-122"/>
              </a:rPr>
              <a:t>答案</a:t>
            </a:r>
            <a:endParaRPr lang="zh-CN" altLang="en-US" dirty="0">
              <a:solidFill>
                <a:schemeClr val="bg1"/>
              </a:solidFill>
              <a:latin typeface="黑体" panose="02010609060101010101" pitchFamily="49" charset="-122"/>
              <a:ea typeface="黑体" panose="02010609060101010101" pitchFamily="49" charset="-122"/>
            </a:endParaRPr>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childTnLst>
              </p:cTn>
              <p:nextCondLst>
                <p:cond evt="onClick" delay="0">
                  <p:tgtEl>
                    <p:spTgt spid="4"/>
                  </p:tgtEl>
                </p:cond>
              </p:nextCondLst>
            </p:seq>
          </p:childTnLst>
        </p:cTn>
      </p:par>
    </p:tnLst>
    <p:bldLst>
      <p:bldP spid="3" grpId="0"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a:xfrm>
            <a:off x="881026" y="1142984"/>
            <a:ext cx="10858576" cy="5214974"/>
          </a:xfrm>
        </p:spPr>
        <p:txBody>
          <a:bodyPr/>
          <a:lstStyle/>
          <a:p>
            <a:r>
              <a:rPr lang="en-US" dirty="0" smtClean="0"/>
              <a:t>3.</a:t>
            </a:r>
            <a:r>
              <a:rPr lang="zh-CN" altLang="en-US" dirty="0" smtClean="0"/>
              <a:t>请你结合邓稼先的事迹与品格</a:t>
            </a:r>
            <a:r>
              <a:rPr lang="en-US" dirty="0" smtClean="0"/>
              <a:t>,</a:t>
            </a:r>
            <a:r>
              <a:rPr lang="zh-CN" altLang="en-US" dirty="0" smtClean="0"/>
              <a:t>为他拟写一段颁奖词。</a:t>
            </a:r>
            <a:endParaRPr lang="zh-CN" alt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p:txBody>
          <a:bodyPr/>
          <a:lstStyle/>
          <a:p>
            <a:r>
              <a:rPr lang="zh-CN" altLang="en-US" dirty="0" smtClean="0">
                <a:latin typeface="黑体" pitchFamily="49" charset="-122"/>
                <a:ea typeface="黑体" pitchFamily="49" charset="-122"/>
              </a:rPr>
              <a:t>●知识链接</a:t>
            </a:r>
            <a:endParaRPr lang="zh-CN" altLang="en-US" dirty="0">
              <a:latin typeface="黑体" pitchFamily="49" charset="-122"/>
              <a:ea typeface="黑体" pitchFamily="49" charset="-122"/>
            </a:endParaRPr>
          </a:p>
        </p:txBody>
      </p:sp>
      <p:sp>
        <p:nvSpPr>
          <p:cNvPr id="3" name="文本占位符 2"/>
          <p:cNvSpPr>
            <a:spLocks noGrp="1"/>
          </p:cNvSpPr>
          <p:nvPr>
            <p:ph type="body" sz="quarter" idx="11"/>
          </p:nvPr>
        </p:nvSpPr>
        <p:spPr/>
        <p:txBody>
          <a:bodyPr/>
          <a:lstStyle/>
          <a:p>
            <a:pPr algn="just">
              <a:lnSpc>
                <a:spcPct val="130000"/>
              </a:lnSpc>
            </a:pPr>
            <a:r>
              <a:rPr lang="en-US" dirty="0" smtClean="0"/>
              <a:t>“</a:t>
            </a:r>
            <a:r>
              <a:rPr lang="zh-CN" altLang="en-US" dirty="0" smtClean="0"/>
              <a:t>两弹一星</a:t>
            </a:r>
            <a:r>
              <a:rPr lang="en-US" dirty="0" smtClean="0"/>
              <a:t>”</a:t>
            </a:r>
            <a:r>
              <a:rPr lang="zh-CN" altLang="en-US" dirty="0" smtClean="0"/>
              <a:t>最初指原子弹、导弹和人造卫星。</a:t>
            </a:r>
            <a:r>
              <a:rPr lang="en-US" dirty="0" smtClean="0"/>
              <a:t>“</a:t>
            </a:r>
            <a:r>
              <a:rPr lang="zh-CN" altLang="en-US" dirty="0" smtClean="0"/>
              <a:t>两弹</a:t>
            </a:r>
            <a:r>
              <a:rPr lang="en-US" dirty="0" smtClean="0"/>
              <a:t>”</a:t>
            </a:r>
            <a:r>
              <a:rPr lang="zh-CN" altLang="en-US" dirty="0" smtClean="0"/>
              <a:t>中的一弹是原子弹</a:t>
            </a:r>
            <a:r>
              <a:rPr lang="en-US" dirty="0" smtClean="0"/>
              <a:t>,</a:t>
            </a:r>
            <a:r>
              <a:rPr lang="zh-CN" altLang="en-US" dirty="0" smtClean="0"/>
              <a:t>后来演变为原子弹和氢弹的合称</a:t>
            </a:r>
            <a:r>
              <a:rPr lang="en-US" dirty="0" smtClean="0"/>
              <a:t>,</a:t>
            </a:r>
            <a:r>
              <a:rPr lang="zh-CN" altLang="en-US" dirty="0" smtClean="0"/>
              <a:t>合称</a:t>
            </a:r>
            <a:r>
              <a:rPr lang="en-US" dirty="0" smtClean="0"/>
              <a:t>“</a:t>
            </a:r>
            <a:r>
              <a:rPr lang="zh-CN" altLang="en-US" dirty="0" smtClean="0"/>
              <a:t>核弹</a:t>
            </a:r>
            <a:r>
              <a:rPr lang="en-US" dirty="0" smtClean="0"/>
              <a:t>”;</a:t>
            </a:r>
            <a:r>
              <a:rPr lang="zh-CN" altLang="en-US" dirty="0" smtClean="0"/>
              <a:t>另一弹指导弹。</a:t>
            </a:r>
            <a:r>
              <a:rPr lang="en-US" dirty="0" smtClean="0"/>
              <a:t>“</a:t>
            </a:r>
            <a:r>
              <a:rPr lang="zh-CN" altLang="en-US" dirty="0" smtClean="0"/>
              <a:t>一星</a:t>
            </a:r>
            <a:r>
              <a:rPr lang="en-US" dirty="0" smtClean="0"/>
              <a:t>”</a:t>
            </a:r>
            <a:r>
              <a:rPr lang="zh-CN" altLang="en-US" dirty="0" smtClean="0"/>
              <a:t>则是人造卫星。</a:t>
            </a:r>
            <a:r>
              <a:rPr lang="en-US" dirty="0" smtClean="0"/>
              <a:t>1960</a:t>
            </a:r>
            <a:r>
              <a:rPr lang="zh-CN" altLang="en-US" dirty="0" smtClean="0"/>
              <a:t>年</a:t>
            </a:r>
            <a:r>
              <a:rPr lang="en-US" dirty="0" smtClean="0"/>
              <a:t>11</a:t>
            </a:r>
            <a:r>
              <a:rPr lang="zh-CN" altLang="en-US" dirty="0" smtClean="0"/>
              <a:t>月</a:t>
            </a:r>
            <a:r>
              <a:rPr lang="en-US" dirty="0" smtClean="0"/>
              <a:t>5</a:t>
            </a:r>
            <a:r>
              <a:rPr lang="zh-CN" altLang="en-US" dirty="0" smtClean="0"/>
              <a:t>日</a:t>
            </a:r>
            <a:r>
              <a:rPr lang="en-US" dirty="0" smtClean="0"/>
              <a:t>,</a:t>
            </a:r>
            <a:r>
              <a:rPr lang="zh-CN" altLang="en-US" dirty="0" smtClean="0"/>
              <a:t>我国仿制的第一颗近程导弹发射成功</a:t>
            </a:r>
            <a:r>
              <a:rPr lang="en-US" dirty="0" smtClean="0"/>
              <a:t>;1964</a:t>
            </a:r>
            <a:r>
              <a:rPr lang="zh-CN" altLang="en-US" dirty="0" smtClean="0"/>
              <a:t>年</a:t>
            </a:r>
            <a:r>
              <a:rPr lang="en-US" dirty="0" smtClean="0"/>
              <a:t>10</a:t>
            </a:r>
            <a:r>
              <a:rPr lang="zh-CN" altLang="en-US" dirty="0" smtClean="0"/>
              <a:t>月</a:t>
            </a:r>
            <a:r>
              <a:rPr lang="en-US" dirty="0" smtClean="0"/>
              <a:t>16</a:t>
            </a:r>
            <a:r>
              <a:rPr lang="zh-CN" altLang="en-US" dirty="0" smtClean="0"/>
              <a:t>日</a:t>
            </a:r>
            <a:r>
              <a:rPr lang="en-US" dirty="0" smtClean="0"/>
              <a:t>15</a:t>
            </a:r>
            <a:r>
              <a:rPr lang="zh-CN" altLang="en-US" dirty="0" smtClean="0"/>
              <a:t>时</a:t>
            </a:r>
            <a:r>
              <a:rPr lang="en-US" dirty="0" smtClean="0"/>
              <a:t>,</a:t>
            </a:r>
            <a:r>
              <a:rPr lang="zh-CN" altLang="en-US" dirty="0" smtClean="0"/>
              <a:t>我国第一颗原子弹爆炸成功</a:t>
            </a:r>
            <a:r>
              <a:rPr lang="en-US" dirty="0" smtClean="0"/>
              <a:t>,</a:t>
            </a:r>
            <a:r>
              <a:rPr lang="zh-CN" altLang="en-US" dirty="0" smtClean="0"/>
              <a:t>使中国成为世界上第五个有原子弹的国家</a:t>
            </a:r>
            <a:r>
              <a:rPr lang="en-US" dirty="0" smtClean="0"/>
              <a:t>;1967</a:t>
            </a:r>
            <a:r>
              <a:rPr lang="zh-CN" altLang="en-US" dirty="0" smtClean="0"/>
              <a:t>年</a:t>
            </a:r>
            <a:r>
              <a:rPr lang="en-US" dirty="0" smtClean="0"/>
              <a:t>6</a:t>
            </a:r>
            <a:r>
              <a:rPr lang="zh-CN" altLang="en-US" dirty="0" smtClean="0"/>
              <a:t>月</a:t>
            </a:r>
            <a:r>
              <a:rPr lang="en-US" dirty="0" smtClean="0"/>
              <a:t>17</a:t>
            </a:r>
            <a:r>
              <a:rPr lang="zh-CN" altLang="en-US" dirty="0" smtClean="0"/>
              <a:t>日上午</a:t>
            </a:r>
            <a:r>
              <a:rPr lang="en-US" dirty="0" smtClean="0"/>
              <a:t>8</a:t>
            </a:r>
            <a:r>
              <a:rPr lang="zh-CN" altLang="en-US" dirty="0" smtClean="0"/>
              <a:t>时</a:t>
            </a:r>
            <a:r>
              <a:rPr lang="en-US" dirty="0" smtClean="0"/>
              <a:t>,</a:t>
            </a:r>
            <a:r>
              <a:rPr lang="zh-CN" altLang="en-US" dirty="0" smtClean="0"/>
              <a:t>我国第一颗氢弹空爆试验成功</a:t>
            </a:r>
            <a:r>
              <a:rPr lang="en-US" dirty="0" smtClean="0"/>
              <a:t>;1970</a:t>
            </a:r>
            <a:r>
              <a:rPr lang="zh-CN" altLang="en-US" dirty="0" smtClean="0"/>
              <a:t>年</a:t>
            </a:r>
            <a:r>
              <a:rPr lang="en-US" dirty="0" smtClean="0"/>
              <a:t>4</a:t>
            </a:r>
            <a:r>
              <a:rPr lang="zh-CN" altLang="en-US" dirty="0" smtClean="0"/>
              <a:t>月</a:t>
            </a:r>
            <a:r>
              <a:rPr lang="en-US" dirty="0" smtClean="0"/>
              <a:t>24</a:t>
            </a:r>
            <a:r>
              <a:rPr lang="zh-CN" altLang="en-US" dirty="0" smtClean="0"/>
              <a:t>日</a:t>
            </a:r>
            <a:r>
              <a:rPr lang="en-US" dirty="0" smtClean="0"/>
              <a:t>21</a:t>
            </a:r>
            <a:r>
              <a:rPr lang="zh-CN" altLang="en-US" dirty="0" smtClean="0"/>
              <a:t>时</a:t>
            </a:r>
            <a:r>
              <a:rPr lang="en-US" dirty="0" smtClean="0"/>
              <a:t>,</a:t>
            </a:r>
            <a:r>
              <a:rPr lang="zh-CN" altLang="en-US" dirty="0" smtClean="0"/>
              <a:t>我国第一颗人造卫星发射成功</a:t>
            </a:r>
            <a:r>
              <a:rPr lang="en-US" dirty="0" smtClean="0"/>
              <a:t>,</a:t>
            </a:r>
            <a:r>
              <a:rPr lang="zh-CN" altLang="en-US" dirty="0" smtClean="0"/>
              <a:t>使中国成为世界上第五个发射人造卫星的国家。中国的</a:t>
            </a:r>
            <a:r>
              <a:rPr lang="en-US" dirty="0" smtClean="0"/>
              <a:t>“</a:t>
            </a:r>
            <a:r>
              <a:rPr lang="zh-CN" altLang="en-US" dirty="0" smtClean="0"/>
              <a:t>两弹一星</a:t>
            </a:r>
            <a:r>
              <a:rPr lang="en-US" dirty="0" smtClean="0"/>
              <a:t>”</a:t>
            </a:r>
            <a:r>
              <a:rPr lang="zh-CN" altLang="en-US" dirty="0" smtClean="0"/>
              <a:t>是</a:t>
            </a:r>
            <a:r>
              <a:rPr lang="en-US" dirty="0" smtClean="0"/>
              <a:t>20</a:t>
            </a:r>
            <a:r>
              <a:rPr lang="zh-CN" altLang="en-US" dirty="0" smtClean="0"/>
              <a:t>世纪下半叶中华民族创建的辉煌伟业。</a:t>
            </a:r>
            <a:endParaRPr lang="zh-CN" altLang="en-US"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占位符 2"/>
          <p:cNvSpPr>
            <a:spLocks noGrp="1"/>
          </p:cNvSpPr>
          <p:nvPr>
            <p:ph type="body" sz="quarter" idx="11"/>
          </p:nvPr>
        </p:nvSpPr>
        <p:spPr>
          <a:xfrm>
            <a:off x="738150" y="1142984"/>
            <a:ext cx="10715700" cy="857256"/>
          </a:xfrm>
        </p:spPr>
        <p:txBody>
          <a:bodyPr/>
          <a:lstStyle/>
          <a:p>
            <a:pPr>
              <a:lnSpc>
                <a:spcPct val="130000"/>
              </a:lnSpc>
            </a:pPr>
            <a:r>
              <a:rPr lang="zh-CN" altLang="en-US" dirty="0" smtClean="0"/>
              <a:t>示例一</a:t>
            </a:r>
            <a:r>
              <a:rPr lang="en-US" dirty="0" smtClean="0"/>
              <a:t>:</a:t>
            </a:r>
            <a:r>
              <a:rPr lang="zh-CN" altLang="en-US" dirty="0" smtClean="0"/>
              <a:t>当苍茫的大漠点缀着蘑菇云的硝烟</a:t>
            </a:r>
            <a:r>
              <a:rPr lang="en-US" dirty="0" smtClean="0"/>
              <a:t>,</a:t>
            </a:r>
            <a:r>
              <a:rPr lang="zh-CN" altLang="en-US" dirty="0" smtClean="0"/>
              <a:t>当五星红旗升起在联合国的上空。是他</a:t>
            </a:r>
            <a:r>
              <a:rPr lang="en-US" dirty="0" smtClean="0"/>
              <a:t>,</a:t>
            </a:r>
            <a:r>
              <a:rPr lang="zh-CN" altLang="en-US" dirty="0" smtClean="0"/>
              <a:t>长空铸剑</a:t>
            </a:r>
            <a:r>
              <a:rPr lang="en-US" dirty="0" smtClean="0"/>
              <a:t>,</a:t>
            </a:r>
            <a:r>
              <a:rPr lang="zh-CN" altLang="en-US" dirty="0" smtClean="0"/>
              <a:t>吼出雄师的愤怒</a:t>
            </a:r>
            <a:r>
              <a:rPr lang="en-US" dirty="0" smtClean="0"/>
              <a:t>;</a:t>
            </a:r>
            <a:r>
              <a:rPr lang="zh-CN" altLang="en-US" dirty="0" smtClean="0"/>
              <a:t>是他</a:t>
            </a:r>
            <a:r>
              <a:rPr lang="en-US" dirty="0" smtClean="0"/>
              <a:t>,</a:t>
            </a:r>
            <a:r>
              <a:rPr lang="zh-CN" altLang="en-US" dirty="0" smtClean="0"/>
              <a:t>以身许国</a:t>
            </a:r>
            <a:r>
              <a:rPr lang="en-US" dirty="0" smtClean="0"/>
              <a:t>,</a:t>
            </a:r>
            <a:r>
              <a:rPr lang="zh-CN" altLang="en-US" dirty="0" smtClean="0"/>
              <a:t>写下山河的颂歌。殷红热血</a:t>
            </a:r>
            <a:r>
              <a:rPr lang="en-US" dirty="0" smtClean="0"/>
              <a:t>,</a:t>
            </a:r>
            <a:r>
              <a:rPr lang="zh-CN" altLang="en-US" dirty="0" smtClean="0"/>
              <a:t>精忠报国</a:t>
            </a:r>
            <a:r>
              <a:rPr lang="en-US" dirty="0" smtClean="0"/>
              <a:t>,</a:t>
            </a:r>
            <a:r>
              <a:rPr lang="zh-CN" altLang="en-US" dirty="0" smtClean="0"/>
              <a:t>他是共和国忠诚的奠基人</a:t>
            </a:r>
            <a:r>
              <a:rPr lang="en-US" dirty="0" smtClean="0"/>
              <a:t>;</a:t>
            </a:r>
            <a:r>
              <a:rPr lang="zh-CN" altLang="en-US" dirty="0" smtClean="0"/>
              <a:t>鞠躬尽瘁</a:t>
            </a:r>
            <a:r>
              <a:rPr lang="en-US" dirty="0" smtClean="0"/>
              <a:t>,</a:t>
            </a:r>
            <a:r>
              <a:rPr lang="zh-CN" altLang="en-US" dirty="0" smtClean="0"/>
              <a:t>死而后已</a:t>
            </a:r>
            <a:r>
              <a:rPr lang="en-US" dirty="0" smtClean="0"/>
              <a:t>,</a:t>
            </a:r>
            <a:r>
              <a:rPr lang="zh-CN" altLang="en-US" dirty="0" smtClean="0"/>
              <a:t>他是中华民族不倒的脊梁</a:t>
            </a:r>
            <a:r>
              <a:rPr lang="en-US" dirty="0" smtClean="0"/>
              <a:t>——</a:t>
            </a:r>
            <a:r>
              <a:rPr lang="zh-CN" altLang="en-US" dirty="0" smtClean="0"/>
              <a:t>邓稼先。</a:t>
            </a:r>
          </a:p>
          <a:p>
            <a:pPr>
              <a:lnSpc>
                <a:spcPct val="130000"/>
              </a:lnSpc>
            </a:pPr>
            <a:r>
              <a:rPr lang="zh-CN" altLang="en-US" dirty="0" smtClean="0"/>
              <a:t>示例二</a:t>
            </a:r>
            <a:r>
              <a:rPr lang="en-US" dirty="0" smtClean="0"/>
              <a:t>:</a:t>
            </a:r>
            <a:r>
              <a:rPr lang="zh-CN" altLang="en-US" dirty="0" smtClean="0"/>
              <a:t>他</a:t>
            </a:r>
            <a:r>
              <a:rPr lang="en-US" dirty="0" smtClean="0"/>
              <a:t>,</a:t>
            </a:r>
            <a:r>
              <a:rPr lang="zh-CN" altLang="en-US" dirty="0" smtClean="0"/>
              <a:t>一个忠厚朴实的人</a:t>
            </a:r>
            <a:r>
              <a:rPr lang="en-US" dirty="0" smtClean="0"/>
              <a:t>,</a:t>
            </a:r>
            <a:r>
              <a:rPr lang="zh-CN" altLang="en-US" dirty="0" smtClean="0"/>
              <a:t>却毅然决然地参与了祖国核研究工作</a:t>
            </a:r>
            <a:r>
              <a:rPr lang="en-US" dirty="0" smtClean="0"/>
              <a:t>;</a:t>
            </a:r>
            <a:r>
              <a:rPr lang="zh-CN" altLang="en-US" dirty="0" smtClean="0"/>
              <a:t>他</a:t>
            </a:r>
            <a:r>
              <a:rPr lang="en-US" dirty="0" smtClean="0"/>
              <a:t>,</a:t>
            </a:r>
            <a:r>
              <a:rPr lang="zh-CN" altLang="en-US" dirty="0" smtClean="0"/>
              <a:t>一个默默无闻的人</a:t>
            </a:r>
            <a:r>
              <a:rPr lang="en-US" dirty="0" smtClean="0"/>
              <a:t>,</a:t>
            </a:r>
            <a:r>
              <a:rPr lang="zh-CN" altLang="en-US" dirty="0" smtClean="0"/>
              <a:t>戈壁的风沙吹散了他的姓与名</a:t>
            </a:r>
            <a:r>
              <a:rPr lang="en-US" dirty="0" smtClean="0"/>
              <a:t>;</a:t>
            </a:r>
            <a:r>
              <a:rPr lang="zh-CN" altLang="en-US" dirty="0" smtClean="0"/>
              <a:t>他</a:t>
            </a:r>
            <a:r>
              <a:rPr lang="en-US" dirty="0" smtClean="0"/>
              <a:t>,</a:t>
            </a:r>
            <a:r>
              <a:rPr lang="zh-CN" altLang="en-US" dirty="0" smtClean="0"/>
              <a:t>一个满腔热血的人</a:t>
            </a:r>
            <a:r>
              <a:rPr lang="en-US" dirty="0" smtClean="0"/>
              <a:t>,</a:t>
            </a:r>
            <a:r>
              <a:rPr lang="zh-CN" altLang="en-US" dirty="0" smtClean="0"/>
              <a:t>为祖国隐姓埋名几十年。当岁月的车轮碾过那片戈壁时</a:t>
            </a:r>
            <a:r>
              <a:rPr lang="en-US" dirty="0" smtClean="0"/>
              <a:t>,</a:t>
            </a:r>
            <a:r>
              <a:rPr lang="zh-CN" altLang="en-US" dirty="0" smtClean="0"/>
              <a:t>他的脸上也留下了车辙</a:t>
            </a:r>
            <a:r>
              <a:rPr lang="en-US" dirty="0" smtClean="0"/>
              <a:t>;</a:t>
            </a:r>
            <a:r>
              <a:rPr lang="zh-CN" altLang="en-US" dirty="0" smtClean="0"/>
              <a:t>当戈壁风沙在天空狂舞时</a:t>
            </a:r>
            <a:r>
              <a:rPr lang="en-US" dirty="0" smtClean="0"/>
              <a:t>,</a:t>
            </a:r>
            <a:r>
              <a:rPr lang="zh-CN" altLang="en-US" dirty="0" smtClean="0"/>
              <a:t>那个灰色身影与风沙融合在一起。他是党最忠心的儿子</a:t>
            </a:r>
            <a:r>
              <a:rPr lang="en-US" dirty="0" smtClean="0"/>
              <a:t>,</a:t>
            </a:r>
            <a:r>
              <a:rPr lang="zh-CN" altLang="en-US" dirty="0" smtClean="0"/>
              <a:t>他是中华民族的骄傲</a:t>
            </a:r>
            <a:r>
              <a:rPr lang="en-US" dirty="0" smtClean="0"/>
              <a:t>,</a:t>
            </a:r>
            <a:r>
              <a:rPr lang="zh-CN" altLang="en-US" dirty="0" smtClean="0"/>
              <a:t>他就是邓稼先</a:t>
            </a:r>
            <a:r>
              <a:rPr lang="en-US" dirty="0" smtClean="0"/>
              <a:t>!</a:t>
            </a:r>
            <a:endParaRPr lang="zh-CN" altLang="en-US" dirty="0"/>
          </a:p>
        </p:txBody>
      </p:sp>
      <p:sp>
        <p:nvSpPr>
          <p:cNvPr id="4" name="文本框">
            <a:extLst>
              <a:ext uri="{FF2B5EF4-FFF2-40B4-BE49-F238E27FC236}">
                <a16:creationId xmlns:a16="http://schemas.microsoft.com/office/drawing/2014/main" xmlns="" id="{DC135644-38BC-4AE0-970C-58298C236D5E}"/>
              </a:ext>
            </a:extLst>
          </p:cNvPr>
          <p:cNvSpPr txBox="1"/>
          <p:nvPr/>
        </p:nvSpPr>
        <p:spPr>
          <a:xfrm>
            <a:off x="11096660" y="6215082"/>
            <a:ext cx="890027" cy="430887"/>
          </a:xfrm>
          <a:prstGeom prst="rect">
            <a:avLst/>
          </a:prstGeom>
          <a:solidFill>
            <a:srgbClr val="558335"/>
          </a:solidFill>
        </p:spPr>
        <p:txBody>
          <a:bodyPr wrap="square" rtlCol="0">
            <a:spAutoFit/>
          </a:bodyPr>
          <a:lstStyle/>
          <a:p>
            <a:pPr algn="ctr"/>
            <a:r>
              <a:rPr lang="zh-CN" altLang="en-US" dirty="0" smtClean="0">
                <a:solidFill>
                  <a:schemeClr val="bg1"/>
                </a:solidFill>
                <a:latin typeface="黑体" panose="02010609060101010101" pitchFamily="49" charset="-122"/>
                <a:ea typeface="黑体" panose="02010609060101010101" pitchFamily="49" charset="-122"/>
              </a:rPr>
              <a:t>答案</a:t>
            </a:r>
            <a:endParaRPr lang="zh-CN" altLang="en-US" dirty="0">
              <a:solidFill>
                <a:schemeClr val="bg1"/>
              </a:solidFill>
              <a:latin typeface="黑体" panose="02010609060101010101" pitchFamily="49" charset="-122"/>
              <a:ea typeface="黑体" panose="02010609060101010101" pitchFamily="49" charset="-122"/>
            </a:endParaRPr>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blinds(horizontal)">
                                      <p:cBhvr>
                                        <p:cTn id="10" dur="500"/>
                                        <p:tgtEl>
                                          <p:spTgt spid="3">
                                            <p:txEl>
                                              <p:pRg st="1" end="1"/>
                                            </p:txEl>
                                          </p:spTgt>
                                        </p:tgtEl>
                                      </p:cBhvr>
                                    </p:animEffect>
                                  </p:childTnLst>
                                </p:cTn>
                              </p:par>
                            </p:childTnLst>
                          </p:cTn>
                        </p:par>
                      </p:childTnLst>
                    </p:cTn>
                  </p:par>
                </p:childTnLst>
              </p:cTn>
              <p:nextCondLst>
                <p:cond evt="onClick" delay="0">
                  <p:tgtEl>
                    <p:spTgt spid="4"/>
                  </p:tgtEl>
                </p:cond>
              </p:nextCondLst>
            </p:seq>
          </p:childTnLst>
        </p:cTn>
      </p:par>
    </p:tnLst>
    <p:bldLst>
      <p:bldP spid="3" grpId="0" uiExpand="1" build="p"/>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p:txBody>
          <a:bodyPr/>
          <a:lstStyle/>
          <a:p>
            <a:r>
              <a:rPr lang="zh-CN" altLang="en-US" dirty="0" smtClean="0">
                <a:latin typeface="黑体" pitchFamily="49" charset="-122"/>
                <a:ea typeface="黑体" pitchFamily="49" charset="-122"/>
              </a:rPr>
              <a:t>●思维导图</a:t>
            </a:r>
            <a:endParaRPr lang="zh-CN" altLang="en-US" dirty="0">
              <a:latin typeface="黑体" pitchFamily="49" charset="-122"/>
              <a:ea typeface="黑体" pitchFamily="49" charset="-122"/>
            </a:endParaRPr>
          </a:p>
        </p:txBody>
      </p:sp>
      <p:sp>
        <p:nvSpPr>
          <p:cNvPr id="3" name="文本占位符 2"/>
          <p:cNvSpPr>
            <a:spLocks noGrp="1"/>
          </p:cNvSpPr>
          <p:nvPr>
            <p:ph type="body" sz="quarter" idx="11"/>
          </p:nvPr>
        </p:nvSpPr>
        <p:spPr/>
        <p:txBody>
          <a:bodyPr/>
          <a:lstStyle/>
          <a:p>
            <a:r>
              <a:rPr lang="zh-CN" altLang="en-US" dirty="0" smtClean="0"/>
              <a:t>再读课文</a:t>
            </a:r>
            <a:r>
              <a:rPr lang="en-US" dirty="0" smtClean="0"/>
              <a:t>,</a:t>
            </a:r>
            <a:r>
              <a:rPr lang="zh-CN" altLang="en-US" dirty="0" smtClean="0"/>
              <a:t>完成填空。</a:t>
            </a:r>
          </a:p>
          <a:p>
            <a:endParaRPr lang="zh-CN" altLang="en-US" dirty="0"/>
          </a:p>
        </p:txBody>
      </p:sp>
      <p:grpSp>
        <p:nvGrpSpPr>
          <p:cNvPr id="9" name="组合 8"/>
          <p:cNvGrpSpPr/>
          <p:nvPr/>
        </p:nvGrpSpPr>
        <p:grpSpPr>
          <a:xfrm>
            <a:off x="2666976" y="2571744"/>
            <a:ext cx="6643734" cy="3950007"/>
            <a:chOff x="2666976" y="2571744"/>
            <a:chExt cx="6643734" cy="3950007"/>
          </a:xfrm>
        </p:grpSpPr>
        <p:pic>
          <p:nvPicPr>
            <p:cNvPr id="5" name="16YWDXA7RJX3T2.eps" descr="id:2147495461;FounderCES"/>
            <p:cNvPicPr/>
            <p:nvPr/>
          </p:nvPicPr>
          <p:blipFill>
            <a:blip r:embed="rId2"/>
            <a:stretch>
              <a:fillRect/>
            </a:stretch>
          </p:blipFill>
          <p:spPr>
            <a:xfrm>
              <a:off x="2666976" y="2571744"/>
              <a:ext cx="6643734" cy="3950007"/>
            </a:xfrm>
            <a:prstGeom prst="rect">
              <a:avLst/>
            </a:prstGeom>
          </p:spPr>
        </p:pic>
        <p:sp>
          <p:nvSpPr>
            <p:cNvPr id="6" name="矩形 5"/>
            <p:cNvSpPr/>
            <p:nvPr/>
          </p:nvSpPr>
          <p:spPr>
            <a:xfrm>
              <a:off x="7881950" y="2643182"/>
              <a:ext cx="1071570" cy="285752"/>
            </a:xfrm>
            <a:prstGeom prst="rect">
              <a:avLst/>
            </a:prstGeom>
            <a:solidFill>
              <a:schemeClr val="bg1"/>
            </a:solidFill>
            <a:ln>
              <a:noFill/>
            </a:ln>
            <a:effectLst/>
          </p:spPr>
          <p:style>
            <a:lnRef idx="1">
              <a:schemeClr val="dk1"/>
            </a:lnRef>
            <a:fillRef idx="3">
              <a:schemeClr val="dk1"/>
            </a:fillRef>
            <a:effectRef idx="2">
              <a:schemeClr val="dk1"/>
            </a:effectRef>
            <a:fontRef idx="minor">
              <a:schemeClr val="lt1"/>
            </a:fontRef>
          </p:style>
          <p:txBody>
            <a:bodyPr rtlCol="0" anchor="ctr"/>
            <a:lstStyle/>
            <a:p>
              <a:pPr algn="ctr" fontAlgn="auto">
                <a:spcBef>
                  <a:spcPts val="0"/>
                </a:spcBef>
                <a:spcAft>
                  <a:spcPts val="0"/>
                </a:spcAft>
              </a:pPr>
              <a:endParaRPr lang="zh-CN" altLang="en-US" sz="1800" b="0"/>
            </a:p>
          </p:txBody>
        </p:sp>
        <p:sp>
          <p:nvSpPr>
            <p:cNvPr id="7" name="矩形 6"/>
            <p:cNvSpPr/>
            <p:nvPr/>
          </p:nvSpPr>
          <p:spPr>
            <a:xfrm>
              <a:off x="4024298" y="4143380"/>
              <a:ext cx="2071702" cy="285752"/>
            </a:xfrm>
            <a:prstGeom prst="rect">
              <a:avLst/>
            </a:prstGeom>
            <a:solidFill>
              <a:schemeClr val="bg1"/>
            </a:solidFill>
            <a:ln>
              <a:noFill/>
            </a:ln>
            <a:effectLst/>
          </p:spPr>
          <p:style>
            <a:lnRef idx="1">
              <a:schemeClr val="dk1"/>
            </a:lnRef>
            <a:fillRef idx="3">
              <a:schemeClr val="dk1"/>
            </a:fillRef>
            <a:effectRef idx="2">
              <a:schemeClr val="dk1"/>
            </a:effectRef>
            <a:fontRef idx="minor">
              <a:schemeClr val="lt1"/>
            </a:fontRef>
          </p:style>
          <p:txBody>
            <a:bodyPr rtlCol="0" anchor="ctr"/>
            <a:lstStyle/>
            <a:p>
              <a:pPr algn="ctr" fontAlgn="auto">
                <a:spcBef>
                  <a:spcPts val="0"/>
                </a:spcBef>
                <a:spcAft>
                  <a:spcPts val="0"/>
                </a:spcAft>
              </a:pPr>
              <a:endParaRPr lang="zh-CN" altLang="en-US" sz="1800" b="0"/>
            </a:p>
          </p:txBody>
        </p:sp>
        <p:sp>
          <p:nvSpPr>
            <p:cNvPr id="8" name="矩形 7"/>
            <p:cNvSpPr/>
            <p:nvPr/>
          </p:nvSpPr>
          <p:spPr>
            <a:xfrm>
              <a:off x="7881950" y="6072206"/>
              <a:ext cx="1071570" cy="357190"/>
            </a:xfrm>
            <a:prstGeom prst="rect">
              <a:avLst/>
            </a:prstGeom>
            <a:solidFill>
              <a:schemeClr val="bg1"/>
            </a:solidFill>
            <a:ln>
              <a:noFill/>
            </a:ln>
            <a:effectLst/>
          </p:spPr>
          <p:style>
            <a:lnRef idx="1">
              <a:schemeClr val="dk1"/>
            </a:lnRef>
            <a:fillRef idx="3">
              <a:schemeClr val="dk1"/>
            </a:fillRef>
            <a:effectRef idx="2">
              <a:schemeClr val="dk1"/>
            </a:effectRef>
            <a:fontRef idx="minor">
              <a:schemeClr val="lt1"/>
            </a:fontRef>
          </p:style>
          <p:txBody>
            <a:bodyPr rtlCol="0" anchor="ctr"/>
            <a:lstStyle/>
            <a:p>
              <a:pPr algn="ctr" fontAlgn="auto">
                <a:spcBef>
                  <a:spcPts val="0"/>
                </a:spcBef>
                <a:spcAft>
                  <a:spcPts val="0"/>
                </a:spcAft>
              </a:pPr>
              <a:endParaRPr lang="zh-CN" altLang="en-US" sz="1800" b="0"/>
            </a:p>
          </p:txBody>
        </p:sp>
      </p:grpSp>
      <p:sp>
        <p:nvSpPr>
          <p:cNvPr id="4" name="文本占位符 3"/>
          <p:cNvSpPr>
            <a:spLocks noGrp="1"/>
          </p:cNvSpPr>
          <p:nvPr>
            <p:ph type="body" sz="quarter" idx="12"/>
          </p:nvPr>
        </p:nvSpPr>
        <p:spPr>
          <a:xfrm>
            <a:off x="7667636" y="2500306"/>
            <a:ext cx="1928826" cy="785842"/>
          </a:xfrm>
        </p:spPr>
        <p:txBody>
          <a:bodyPr/>
          <a:lstStyle/>
          <a:p>
            <a:r>
              <a:rPr lang="zh-CN" altLang="en-US" sz="2000" dirty="0" smtClean="0"/>
              <a:t>交代背景</a:t>
            </a:r>
            <a:endParaRPr lang="zh-CN" altLang="en-US" sz="2000" dirty="0"/>
          </a:p>
        </p:txBody>
      </p:sp>
      <p:sp>
        <p:nvSpPr>
          <p:cNvPr id="10" name="文本占位符 3"/>
          <p:cNvSpPr txBox="1">
            <a:spLocks/>
          </p:cNvSpPr>
          <p:nvPr/>
        </p:nvSpPr>
        <p:spPr>
          <a:xfrm>
            <a:off x="3881422" y="3929066"/>
            <a:ext cx="3143272" cy="785842"/>
          </a:xfrm>
          <a:prstGeom prst="rect">
            <a:avLst/>
          </a:prstGeom>
        </p:spPr>
        <p:txBody>
          <a:bodyPr/>
          <a:lstStyle/>
          <a:p>
            <a:pPr marL="0" marR="0" lvl="0" indent="0" algn="l" defTabSz="914400" rtl="0" eaLnBrk="1" fontAlgn="auto" latinLnBrk="0" hangingPunct="0">
              <a:lnSpc>
                <a:spcPct val="150000"/>
              </a:lnSpc>
              <a:spcBef>
                <a:spcPts val="0"/>
              </a:spcBef>
              <a:spcAft>
                <a:spcPts val="0"/>
              </a:spcAft>
              <a:buClrTx/>
              <a:buSzTx/>
              <a:buFontTx/>
              <a:buNone/>
              <a:tabLst/>
              <a:defRPr/>
            </a:pPr>
            <a:r>
              <a:rPr kumimoji="0" lang="zh-CN" altLang="en-US" sz="2000" b="1" i="0" u="none" strike="noStrike" kern="1200" cap="none" spc="0" normalizeH="0" baseline="0" noProof="0" dirty="0" smtClean="0">
                <a:ln>
                  <a:noFill/>
                </a:ln>
                <a:solidFill>
                  <a:srgbClr val="FF0000"/>
                </a:solidFill>
                <a:effectLst/>
                <a:uLnTx/>
                <a:uFillTx/>
                <a:latin typeface="华文细黑" pitchFamily="2" charset="-122"/>
                <a:ea typeface="华文细黑" pitchFamily="2" charset="-122"/>
                <a:cs typeface="+mn-cs"/>
              </a:rPr>
              <a:t>邓稼先与奥本海默</a:t>
            </a:r>
            <a:endParaRPr kumimoji="0" lang="zh-CN" altLang="en-US" sz="2000" b="1" i="0" u="none" strike="noStrike" kern="1200" cap="none" spc="0" normalizeH="0" baseline="0" noProof="0" dirty="0">
              <a:ln>
                <a:noFill/>
              </a:ln>
              <a:solidFill>
                <a:srgbClr val="FF0000"/>
              </a:solidFill>
              <a:effectLst/>
              <a:uLnTx/>
              <a:uFillTx/>
              <a:latin typeface="华文细黑" pitchFamily="2" charset="-122"/>
              <a:ea typeface="华文细黑" pitchFamily="2" charset="-122"/>
              <a:cs typeface="+mn-cs"/>
            </a:endParaRPr>
          </a:p>
        </p:txBody>
      </p:sp>
      <p:sp>
        <p:nvSpPr>
          <p:cNvPr id="11" name="文本占位符 3"/>
          <p:cNvSpPr txBox="1">
            <a:spLocks/>
          </p:cNvSpPr>
          <p:nvPr/>
        </p:nvSpPr>
        <p:spPr>
          <a:xfrm>
            <a:off x="7739074" y="5929330"/>
            <a:ext cx="1357322" cy="500066"/>
          </a:xfrm>
          <a:prstGeom prst="rect">
            <a:avLst/>
          </a:prstGeom>
        </p:spPr>
        <p:txBody>
          <a:bodyPr/>
          <a:lstStyle/>
          <a:p>
            <a:pPr marL="0" marR="0" lvl="0" indent="0" algn="l" defTabSz="914400" rtl="0" eaLnBrk="1" fontAlgn="auto" latinLnBrk="0" hangingPunct="0">
              <a:lnSpc>
                <a:spcPct val="150000"/>
              </a:lnSpc>
              <a:spcBef>
                <a:spcPts val="0"/>
              </a:spcBef>
              <a:spcAft>
                <a:spcPts val="0"/>
              </a:spcAft>
              <a:buClrTx/>
              <a:buSzTx/>
              <a:buFontTx/>
              <a:buNone/>
              <a:tabLst/>
              <a:defRPr/>
            </a:pPr>
            <a:r>
              <a:rPr kumimoji="0" lang="zh-CN" altLang="en-US" sz="2000" b="1" i="0" u="none" strike="noStrike" kern="1200" cap="none" spc="0" normalizeH="0" baseline="0" noProof="0" dirty="0" smtClean="0">
                <a:ln>
                  <a:noFill/>
                </a:ln>
                <a:solidFill>
                  <a:srgbClr val="FF0000"/>
                </a:solidFill>
                <a:effectLst/>
                <a:uLnTx/>
                <a:uFillTx/>
                <a:latin typeface="华文细黑" pitchFamily="2" charset="-122"/>
                <a:ea typeface="华文细黑" pitchFamily="2" charset="-122"/>
                <a:cs typeface="+mn-cs"/>
              </a:rPr>
              <a:t>总结概括</a:t>
            </a:r>
            <a:endParaRPr kumimoji="0" lang="zh-CN" altLang="en-US" sz="2000" b="1" i="0" u="none" strike="noStrike" kern="1200" cap="none" spc="0" normalizeH="0" baseline="0" noProof="0" dirty="0">
              <a:ln>
                <a:noFill/>
              </a:ln>
              <a:solidFill>
                <a:srgbClr val="FF0000"/>
              </a:solidFill>
              <a:effectLst/>
              <a:uLnTx/>
              <a:uFillTx/>
              <a:latin typeface="华文细黑" pitchFamily="2" charset="-122"/>
              <a:ea typeface="华文细黑" pitchFamily="2" charset="-122"/>
              <a:cs typeface="+mn-cs"/>
            </a:endParaRPr>
          </a:p>
        </p:txBody>
      </p:sp>
      <p:sp>
        <p:nvSpPr>
          <p:cNvPr id="12" name="文本框">
            <a:extLst>
              <a:ext uri="{FF2B5EF4-FFF2-40B4-BE49-F238E27FC236}">
                <a16:creationId xmlns:a16="http://schemas.microsoft.com/office/drawing/2014/main" xmlns="" id="{DC135644-38BC-4AE0-970C-58298C236D5E}"/>
              </a:ext>
            </a:extLst>
          </p:cNvPr>
          <p:cNvSpPr txBox="1"/>
          <p:nvPr/>
        </p:nvSpPr>
        <p:spPr>
          <a:xfrm>
            <a:off x="11096660" y="6215082"/>
            <a:ext cx="890027" cy="430887"/>
          </a:xfrm>
          <a:prstGeom prst="rect">
            <a:avLst/>
          </a:prstGeom>
          <a:solidFill>
            <a:srgbClr val="558335"/>
          </a:solidFill>
        </p:spPr>
        <p:txBody>
          <a:bodyPr wrap="square" rtlCol="0">
            <a:spAutoFit/>
          </a:bodyPr>
          <a:lstStyle/>
          <a:p>
            <a:pPr algn="ctr"/>
            <a:r>
              <a:rPr lang="zh-CN" altLang="en-US" dirty="0" smtClean="0">
                <a:solidFill>
                  <a:schemeClr val="bg1"/>
                </a:solidFill>
                <a:latin typeface="黑体" panose="02010609060101010101" pitchFamily="49" charset="-122"/>
                <a:ea typeface="黑体" panose="02010609060101010101" pitchFamily="49" charset="-122"/>
              </a:rPr>
              <a:t>答案</a:t>
            </a:r>
            <a:endParaRPr lang="zh-CN" altLang="en-US" dirty="0">
              <a:solidFill>
                <a:schemeClr val="bg1"/>
              </a:solidFill>
              <a:latin typeface="黑体" panose="02010609060101010101" pitchFamily="49" charset="-122"/>
              <a:ea typeface="黑体" panose="02010609060101010101" pitchFamily="49" charset="-122"/>
            </a:endParaRPr>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9"/>
                    </p:tgtEl>
                  </p:cond>
                </p:stCondLst>
                <p:endSync evt="end" delay="0">
                  <p:rtn val="all"/>
                </p:endSync>
                <p:childTnLst>
                  <p:par>
                    <p:cTn id="3" fill="hold">
                      <p:stCondLst>
                        <p:cond delay="0"/>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blinds(horizontal)">
                                      <p:cBhvr>
                                        <p:cTn id="7" dur="500"/>
                                        <p:tgtEl>
                                          <p:spTgt spid="10"/>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11"/>
                                        </p:tgtEl>
                                        <p:attrNameLst>
                                          <p:attrName>style.visibility</p:attrName>
                                        </p:attrNameLst>
                                      </p:cBhvr>
                                      <p:to>
                                        <p:strVal val="visible"/>
                                      </p:to>
                                    </p:set>
                                    <p:animEffect transition="in" filter="blinds(horizontal)">
                                      <p:cBhvr>
                                        <p:cTn id="10" dur="500"/>
                                        <p:tgtEl>
                                          <p:spTgt spid="11"/>
                                        </p:tgtEl>
                                      </p:cBhvr>
                                    </p:animEffect>
                                  </p:childTnLst>
                                </p:cTn>
                              </p:par>
                              <p:par>
                                <p:cTn id="11" presetID="3" presetClass="entr" presetSubtype="10" fill="hold" grpId="0" nodeType="withEffect">
                                  <p:stCondLst>
                                    <p:cond delay="0"/>
                                  </p:stCondLst>
                                  <p:childTnLst>
                                    <p:set>
                                      <p:cBhvr>
                                        <p:cTn id="12" dur="1" fill="hold">
                                          <p:stCondLst>
                                            <p:cond delay="0"/>
                                          </p:stCondLst>
                                        </p:cTn>
                                        <p:tgtEl>
                                          <p:spTgt spid="4">
                                            <p:txEl>
                                              <p:pRg st="0" end="0"/>
                                            </p:txEl>
                                          </p:spTgt>
                                        </p:tgtEl>
                                        <p:attrNameLst>
                                          <p:attrName>style.visibility</p:attrName>
                                        </p:attrNameLst>
                                      </p:cBhvr>
                                      <p:to>
                                        <p:strVal val="visible"/>
                                      </p:to>
                                    </p:set>
                                    <p:animEffect transition="in" filter="blinds(horizontal)">
                                      <p:cBhvr>
                                        <p:cTn id="13" dur="500"/>
                                        <p:tgtEl>
                                          <p:spTgt spid="4">
                                            <p:txEl>
                                              <p:pRg st="0" end="0"/>
                                            </p:txEl>
                                          </p:spTgt>
                                        </p:tgtEl>
                                      </p:cBhvr>
                                    </p:animEffect>
                                  </p:childTnLst>
                                </p:cTn>
                              </p:par>
                            </p:childTnLst>
                          </p:cTn>
                        </p:par>
                      </p:childTnLst>
                    </p:cTn>
                  </p:par>
                </p:childTnLst>
              </p:cTn>
              <p:nextCondLst>
                <p:cond evt="onClick" delay="0">
                  <p:tgtEl>
                    <p:spTgt spid="9"/>
                  </p:tgtEl>
                </p:cond>
              </p:nextCondLst>
            </p:seq>
          </p:childTnLst>
        </p:cTn>
      </p:par>
    </p:tnLst>
    <p:bldLst>
      <p:bldP spid="4" grpId="0" build="p"/>
      <p:bldP spid="10" grpId="0"/>
      <p:bldP spid="11"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p:txBody>
          <a:bodyPr/>
          <a:lstStyle/>
          <a:p>
            <a:r>
              <a:rPr lang="zh-CN" altLang="en-US" dirty="0" smtClean="0">
                <a:latin typeface="黑体" pitchFamily="49" charset="-122"/>
                <a:ea typeface="黑体" pitchFamily="49" charset="-122"/>
              </a:rPr>
              <a:t>●教学反思</a:t>
            </a:r>
            <a:endParaRPr lang="zh-CN" altLang="en-US" dirty="0">
              <a:latin typeface="黑体" pitchFamily="49" charset="-122"/>
              <a:ea typeface="黑体" pitchFamily="49" charset="-122"/>
            </a:endParaRP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PA_矩形 32">
            <a:extLst>
              <a:ext uri="{FF2B5EF4-FFF2-40B4-BE49-F238E27FC236}">
                <a16:creationId xmlns:a16="http://schemas.microsoft.com/office/drawing/2014/main" xmlns="" id="{AC2404D8-1096-43E0-BE36-6CCF97BF0892}"/>
              </a:ext>
            </a:extLst>
          </p:cNvPr>
          <p:cNvSpPr/>
          <p:nvPr/>
        </p:nvSpPr>
        <p:spPr>
          <a:xfrm>
            <a:off x="1329368" y="1068108"/>
            <a:ext cx="9533264" cy="4149987"/>
          </a:xfrm>
          <a:prstGeom prst="rect">
            <a:avLst/>
          </a:prstGeom>
          <a:solidFill>
            <a:srgbClr val="FCFCFD"/>
          </a:solidFill>
          <a:ln w="12700">
            <a:miter lim="400000"/>
          </a:ln>
          <a:effectLst>
            <a:outerShdw blurRad="254000" dist="38100" dir="5400000" rotWithShape="0">
              <a:srgbClr val="969F98">
                <a:alpha val="20000"/>
              </a:srgbClr>
            </a:outerShdw>
          </a:effectLst>
        </p:spPr>
        <p:txBody>
          <a:bodyPr lIns="45719" rIns="45719" anchor="ctr"/>
          <a:lstStyle/>
          <a:p>
            <a:pPr algn="ctr">
              <a:defRPr>
                <a:solidFill>
                  <a:srgbClr val="FFFFFF"/>
                </a:solidFill>
              </a:defRPr>
            </a:pPr>
            <a:endParaRPr/>
          </a:p>
        </p:txBody>
      </p:sp>
      <p:sp>
        <p:nvSpPr>
          <p:cNvPr id="23" name="PA_矩形 27">
            <a:extLst>
              <a:ext uri="{FF2B5EF4-FFF2-40B4-BE49-F238E27FC236}">
                <a16:creationId xmlns:a16="http://schemas.microsoft.com/office/drawing/2014/main" xmlns="" id="{7D9F7A5A-F560-4729-9810-15C7C0286593}"/>
              </a:ext>
            </a:extLst>
          </p:cNvPr>
          <p:cNvSpPr/>
          <p:nvPr/>
        </p:nvSpPr>
        <p:spPr>
          <a:xfrm>
            <a:off x="2264298" y="1639905"/>
            <a:ext cx="7489375" cy="3085239"/>
          </a:xfrm>
          <a:prstGeom prst="rect">
            <a:avLst/>
          </a:prstGeom>
          <a:ln w="25400">
            <a:solidFill>
              <a:srgbClr val="92D050"/>
            </a:solidFill>
            <a:miter/>
          </a:ln>
        </p:spPr>
        <p:txBody>
          <a:bodyPr lIns="45719" rIns="45719" anchor="ctr"/>
          <a:lstStyle/>
          <a:p>
            <a:pPr algn="ctr">
              <a:defRPr>
                <a:solidFill>
                  <a:srgbClr val="FFFFFF"/>
                </a:solidFill>
              </a:defRPr>
            </a:pPr>
            <a:endParaRPr/>
          </a:p>
        </p:txBody>
      </p:sp>
      <p:sp>
        <p:nvSpPr>
          <p:cNvPr id="34" name="文本框 17">
            <a:extLst>
              <a:ext uri="{FF2B5EF4-FFF2-40B4-BE49-F238E27FC236}">
                <a16:creationId xmlns:a16="http://schemas.microsoft.com/office/drawing/2014/main" xmlns="" id="{F49658A0-EB8F-4A63-9ED6-6C317E9FE03E}"/>
              </a:ext>
            </a:extLst>
          </p:cNvPr>
          <p:cNvSpPr txBox="1"/>
          <p:nvPr/>
        </p:nvSpPr>
        <p:spPr>
          <a:xfrm>
            <a:off x="5257237" y="1064988"/>
            <a:ext cx="1677525" cy="1446550"/>
          </a:xfrm>
          <a:prstGeom prst="rect">
            <a:avLst/>
          </a:prstGeom>
          <a:solidFill>
            <a:srgbClr val="FFFFFF"/>
          </a:solidFill>
          <a:ln w="12700">
            <a:miter lim="400000"/>
          </a:ln>
          <a:extLst>
            <a:ext uri="{C572A759-6A51-4108-AA02-DFA0A04FC94B}">
              <ma14:wrappingTextBoxFlag xmlns="" xmlns:ma14="http://schemas.microsoft.com/office/mac/drawingml/2011/main" val="1"/>
            </a:ext>
          </a:extLst>
        </p:spPr>
        <p:txBody>
          <a:bodyPr lIns="45719" rIns="45719">
            <a:spAutoFit/>
          </a:bodyPr>
          <a:lstStyle/>
          <a:p>
            <a:pPr algn="ctr">
              <a:defRPr sz="8000" b="1">
                <a:solidFill>
                  <a:srgbClr val="60BAAB"/>
                </a:solidFill>
                <a:latin typeface="微软雅黑 Light"/>
                <a:ea typeface="微软雅黑 Light"/>
                <a:cs typeface="微软雅黑 Light"/>
                <a:sym typeface="微软雅黑 Light"/>
              </a:defRPr>
            </a:pPr>
            <a:r>
              <a:rPr sz="8800" dirty="0">
                <a:solidFill>
                  <a:srgbClr val="EB6FC8"/>
                </a:solidFill>
              </a:rPr>
              <a:t>E</a:t>
            </a:r>
            <a:r>
              <a:rPr sz="4400" dirty="0">
                <a:solidFill>
                  <a:srgbClr val="000000"/>
                </a:solidFill>
              </a:rPr>
              <a:t>ND</a:t>
            </a:r>
          </a:p>
        </p:txBody>
      </p:sp>
      <p:sp>
        <p:nvSpPr>
          <p:cNvPr id="35" name="文本框 34">
            <a:extLst>
              <a:ext uri="{FF2B5EF4-FFF2-40B4-BE49-F238E27FC236}">
                <a16:creationId xmlns:a16="http://schemas.microsoft.com/office/drawing/2014/main" xmlns="" id="{9D397429-E888-4BEC-9727-26492EBA1831}"/>
              </a:ext>
            </a:extLst>
          </p:cNvPr>
          <p:cNvSpPr txBox="1"/>
          <p:nvPr/>
        </p:nvSpPr>
        <p:spPr>
          <a:xfrm>
            <a:off x="2082103" y="3045197"/>
            <a:ext cx="7937500" cy="830262"/>
          </a:xfrm>
          <a:prstGeom prst="rect">
            <a:avLst/>
          </a:prstGeom>
          <a:noFill/>
        </p:spPr>
        <p:txBody>
          <a:bodyPr>
            <a:spAutoFit/>
          </a:bodyPr>
          <a:lstStyle/>
          <a:p>
            <a:pPr algn="ctr" fontAlgn="auto">
              <a:spcBef>
                <a:spcPts val="0"/>
              </a:spcBef>
              <a:spcAft>
                <a:spcPts val="0"/>
              </a:spcAft>
              <a:defRPr/>
            </a:pPr>
            <a:r>
              <a:rPr lang="zh-CN" altLang="en-US" sz="4800" dirty="0">
                <a:ea typeface="黑体" panose="02010609060101010101" pitchFamily="49" charset="-122"/>
                <a:cs typeface="Times New Roman" panose="02020603050405020304" pitchFamily="18" charset="0"/>
                <a:sym typeface="+mn-lt"/>
              </a:rPr>
              <a:t>感谢观看  下节课再会</a:t>
            </a:r>
          </a:p>
        </p:txBody>
      </p:sp>
      <p:sp>
        <p:nvSpPr>
          <p:cNvPr id="36" name="直接连接符 13">
            <a:extLst>
              <a:ext uri="{FF2B5EF4-FFF2-40B4-BE49-F238E27FC236}">
                <a16:creationId xmlns:a16="http://schemas.microsoft.com/office/drawing/2014/main" xmlns="" id="{331CAD98-F379-43E0-AE1A-81C1E2130001}"/>
              </a:ext>
            </a:extLst>
          </p:cNvPr>
          <p:cNvSpPr/>
          <p:nvPr/>
        </p:nvSpPr>
        <p:spPr>
          <a:xfrm>
            <a:off x="2711624" y="2708920"/>
            <a:ext cx="6594476" cy="0"/>
          </a:xfrm>
          <a:prstGeom prst="line">
            <a:avLst/>
          </a:prstGeom>
          <a:ln w="57150">
            <a:solidFill>
              <a:srgbClr val="00B050"/>
            </a:solidFill>
            <a:headEnd type="oval"/>
            <a:tailEnd type="oval"/>
          </a:ln>
        </p:spPr>
        <p:txBody>
          <a:bodyPr lIns="45719" rIns="45719"/>
          <a:lstStyle/>
          <a:p>
            <a:endParaRPr/>
          </a:p>
        </p:txBody>
      </p:sp>
      <p:grpSp>
        <p:nvGrpSpPr>
          <p:cNvPr id="15" name="组合 1">
            <a:extLst>
              <a:ext uri="{FF2B5EF4-FFF2-40B4-BE49-F238E27FC236}">
                <a16:creationId xmlns:a16="http://schemas.microsoft.com/office/drawing/2014/main" xmlns="" id="{81A1749C-5C77-43A1-B4CB-B860774FA155}"/>
              </a:ext>
            </a:extLst>
          </p:cNvPr>
          <p:cNvGrpSpPr/>
          <p:nvPr/>
        </p:nvGrpSpPr>
        <p:grpSpPr>
          <a:xfrm rot="10800000">
            <a:off x="-1604504" y="2147666"/>
            <a:ext cx="3687215" cy="2719713"/>
            <a:chOff x="0" y="0"/>
            <a:chExt cx="3687214" cy="2719712"/>
          </a:xfrm>
        </p:grpSpPr>
        <p:sp>
          <p:nvSpPr>
            <p:cNvPr id="21" name="直接连接符 33">
              <a:extLst>
                <a:ext uri="{FF2B5EF4-FFF2-40B4-BE49-F238E27FC236}">
                  <a16:creationId xmlns:a16="http://schemas.microsoft.com/office/drawing/2014/main" xmlns="" id="{1FFB4BD1-105E-4C3B-8CF0-2FA378BAE89E}"/>
                </a:ext>
              </a:extLst>
            </p:cNvPr>
            <p:cNvSpPr/>
            <p:nvPr/>
          </p:nvSpPr>
          <p:spPr>
            <a:xfrm flipH="1">
              <a:off x="0" y="539955"/>
              <a:ext cx="2592288" cy="2179757"/>
            </a:xfrm>
            <a:prstGeom prst="line">
              <a:avLst/>
            </a:prstGeom>
            <a:noFill/>
            <a:ln w="76200" cap="flat">
              <a:solidFill>
                <a:srgbClr val="EB6FC8"/>
              </a:solidFill>
              <a:prstDash val="solid"/>
              <a:round/>
            </a:ln>
            <a:effectLst/>
          </p:spPr>
          <p:txBody>
            <a:bodyPr wrap="square" lIns="45719" tIns="45719" rIns="45719" bIns="45719" numCol="1" anchor="t">
              <a:noAutofit/>
            </a:bodyPr>
            <a:lstStyle/>
            <a:p>
              <a:endParaRPr/>
            </a:p>
          </p:txBody>
        </p:sp>
        <p:sp>
          <p:nvSpPr>
            <p:cNvPr id="24" name="直接连接符 34">
              <a:extLst>
                <a:ext uri="{FF2B5EF4-FFF2-40B4-BE49-F238E27FC236}">
                  <a16:creationId xmlns:a16="http://schemas.microsoft.com/office/drawing/2014/main" xmlns="" id="{691E65D7-1D0C-4C8B-B0E5-C300AAFB5E02}"/>
                </a:ext>
              </a:extLst>
            </p:cNvPr>
            <p:cNvSpPr/>
            <p:nvPr/>
          </p:nvSpPr>
          <p:spPr>
            <a:xfrm flipH="1">
              <a:off x="1094926" y="-1"/>
              <a:ext cx="2592289" cy="2179757"/>
            </a:xfrm>
            <a:prstGeom prst="line">
              <a:avLst/>
            </a:prstGeom>
            <a:noFill/>
            <a:ln w="12700" cap="flat">
              <a:solidFill>
                <a:srgbClr val="EB6FC8"/>
              </a:solidFill>
              <a:prstDash val="solid"/>
              <a:round/>
            </a:ln>
            <a:effectLst/>
          </p:spPr>
          <p:txBody>
            <a:bodyPr wrap="square" lIns="45719" tIns="45719" rIns="45719" bIns="45719" numCol="1" anchor="t">
              <a:noAutofit/>
            </a:bodyPr>
            <a:lstStyle/>
            <a:p>
              <a:endParaRPr/>
            </a:p>
          </p:txBody>
        </p:sp>
      </p:grpSp>
      <p:grpSp>
        <p:nvGrpSpPr>
          <p:cNvPr id="25" name="组合 2">
            <a:extLst>
              <a:ext uri="{FF2B5EF4-FFF2-40B4-BE49-F238E27FC236}">
                <a16:creationId xmlns:a16="http://schemas.microsoft.com/office/drawing/2014/main" xmlns="" id="{02D15556-E9EF-4FDA-935E-E2332CA5E94A}"/>
              </a:ext>
            </a:extLst>
          </p:cNvPr>
          <p:cNvGrpSpPr/>
          <p:nvPr/>
        </p:nvGrpSpPr>
        <p:grpSpPr>
          <a:xfrm rot="10800000">
            <a:off x="10311837" y="1544375"/>
            <a:ext cx="3230038" cy="3097814"/>
            <a:chOff x="0" y="0"/>
            <a:chExt cx="3230037" cy="3097813"/>
          </a:xfrm>
        </p:grpSpPr>
        <p:sp>
          <p:nvSpPr>
            <p:cNvPr id="26" name="直接连接符 41">
              <a:extLst>
                <a:ext uri="{FF2B5EF4-FFF2-40B4-BE49-F238E27FC236}">
                  <a16:creationId xmlns:a16="http://schemas.microsoft.com/office/drawing/2014/main" xmlns="" id="{480355CE-8991-4A71-AD90-253802C1BCCD}"/>
                </a:ext>
              </a:extLst>
            </p:cNvPr>
            <p:cNvSpPr/>
            <p:nvPr/>
          </p:nvSpPr>
          <p:spPr>
            <a:xfrm flipH="1">
              <a:off x="0" y="918056"/>
              <a:ext cx="2592289" cy="2179757"/>
            </a:xfrm>
            <a:prstGeom prst="line">
              <a:avLst/>
            </a:prstGeom>
            <a:noFill/>
            <a:ln w="76200" cap="flat">
              <a:solidFill>
                <a:srgbClr val="92D050"/>
              </a:solidFill>
              <a:prstDash val="solid"/>
              <a:round/>
            </a:ln>
            <a:effectLst/>
          </p:spPr>
          <p:txBody>
            <a:bodyPr wrap="square" lIns="45719" tIns="45719" rIns="45719" bIns="45719" numCol="1" anchor="t">
              <a:noAutofit/>
            </a:bodyPr>
            <a:lstStyle/>
            <a:p>
              <a:endParaRPr/>
            </a:p>
          </p:txBody>
        </p:sp>
        <p:sp>
          <p:nvSpPr>
            <p:cNvPr id="27" name="直接连接符 42">
              <a:extLst>
                <a:ext uri="{FF2B5EF4-FFF2-40B4-BE49-F238E27FC236}">
                  <a16:creationId xmlns:a16="http://schemas.microsoft.com/office/drawing/2014/main" xmlns="" id="{4230E9B0-E0A8-4EEB-A61A-3C76BCDBE17B}"/>
                </a:ext>
              </a:extLst>
            </p:cNvPr>
            <p:cNvSpPr/>
            <p:nvPr/>
          </p:nvSpPr>
          <p:spPr>
            <a:xfrm flipH="1">
              <a:off x="637749" y="-1"/>
              <a:ext cx="2592289" cy="2179757"/>
            </a:xfrm>
            <a:prstGeom prst="line">
              <a:avLst/>
            </a:prstGeom>
            <a:noFill/>
            <a:ln w="12700" cap="flat">
              <a:solidFill>
                <a:srgbClr val="92D050"/>
              </a:solidFill>
              <a:prstDash val="solid"/>
              <a:round/>
            </a:ln>
            <a:effectLst/>
          </p:spPr>
          <p:txBody>
            <a:bodyPr wrap="square" lIns="45719" tIns="45719" rIns="45719" bIns="45719" numCol="1" anchor="t">
              <a:noAutofit/>
            </a:bodyPr>
            <a:lstStyle/>
            <a:p>
              <a:endParaRPr/>
            </a:p>
          </p:txBody>
        </p:sp>
      </p:grpSp>
    </p:spTree>
    <p:extLst>
      <p:ext uri="{BB962C8B-B14F-4D97-AF65-F5344CB8AC3E}">
        <p14:creationId xmlns:p14="http://schemas.microsoft.com/office/powerpoint/2010/main" xmlns="" val="1697901688"/>
      </p:ext>
    </p:extLst>
  </p:cSld>
  <p:clrMapOvr>
    <a:masterClrMapping/>
  </p:clrMapOvr>
  <p:transition spd="slow" advTm="7441"/>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文本占位符 11"/>
          <p:cNvSpPr>
            <a:spLocks noGrp="1"/>
          </p:cNvSpPr>
          <p:nvPr>
            <p:ph type="body" sz="quarter" idx="10"/>
          </p:nvPr>
        </p:nvSpPr>
        <p:spPr>
          <a:xfrm>
            <a:off x="595274" y="2285992"/>
            <a:ext cx="10358510" cy="4357718"/>
          </a:xfrm>
        </p:spPr>
        <p:txBody>
          <a:bodyPr/>
          <a:lstStyle/>
          <a:p>
            <a:r>
              <a:rPr lang="zh-CN" altLang="en-US" dirty="0" smtClean="0"/>
              <a:t>新中国成立初期</a:t>
            </a:r>
            <a:r>
              <a:rPr lang="en-US" dirty="0" smtClean="0"/>
              <a:t>,</a:t>
            </a:r>
            <a:r>
              <a:rPr lang="zh-CN" altLang="en-US" dirty="0" smtClean="0"/>
              <a:t>许多才华横溢、功成名就的科学家</a:t>
            </a:r>
            <a:r>
              <a:rPr lang="en-US" dirty="0" smtClean="0"/>
              <a:t>,</a:t>
            </a:r>
            <a:r>
              <a:rPr lang="zh-CN" altLang="en-US" dirty="0" smtClean="0"/>
              <a:t>放弃国外优厚的条件</a:t>
            </a:r>
            <a:r>
              <a:rPr lang="en-US" dirty="0" smtClean="0"/>
              <a:t>,</a:t>
            </a:r>
            <a:r>
              <a:rPr lang="zh-CN" altLang="en-US" dirty="0" smtClean="0"/>
              <a:t>义无反顾地回到祖国。许多科研工作者甘当无名英雄</a:t>
            </a:r>
            <a:r>
              <a:rPr lang="en-US" dirty="0" smtClean="0"/>
              <a:t>,</a:t>
            </a:r>
            <a:r>
              <a:rPr lang="zh-CN" altLang="en-US" dirty="0" smtClean="0"/>
              <a:t>隐姓埋名</a:t>
            </a:r>
            <a:r>
              <a:rPr lang="en-US" dirty="0" smtClean="0"/>
              <a:t>,</a:t>
            </a:r>
            <a:r>
              <a:rPr lang="zh-CN" altLang="en-US" dirty="0" smtClean="0"/>
              <a:t>默默奉献</a:t>
            </a:r>
            <a:r>
              <a:rPr lang="en-US" dirty="0" smtClean="0"/>
              <a:t>,</a:t>
            </a:r>
            <a:r>
              <a:rPr lang="zh-CN" altLang="en-US" dirty="0" smtClean="0"/>
              <a:t>有的甚至献出了宝贵的生命。他们用自己的热血和生命</a:t>
            </a:r>
            <a:r>
              <a:rPr lang="en-US" dirty="0" smtClean="0"/>
              <a:t>,</a:t>
            </a:r>
            <a:r>
              <a:rPr lang="zh-CN" altLang="en-US" dirty="0" smtClean="0"/>
              <a:t>写就了一部为祖国和人民鞠躬尽瘁</a:t>
            </a:r>
            <a:r>
              <a:rPr lang="en-US" dirty="0" smtClean="0"/>
              <a:t>,</a:t>
            </a:r>
            <a:r>
              <a:rPr lang="zh-CN" altLang="en-US" dirty="0" smtClean="0"/>
              <a:t>死而后已的壮丽史诗。邓稼先就是其中杰出的一位。今天我们学习杨振宁先生的</a:t>
            </a:r>
            <a:r>
              <a:rPr lang="en-US" altLang="zh-CN" dirty="0" smtClean="0"/>
              <a:t>《</a:t>
            </a:r>
            <a:r>
              <a:rPr lang="zh-CN" altLang="en-US" dirty="0" smtClean="0"/>
              <a:t>邓稼先</a:t>
            </a:r>
            <a:r>
              <a:rPr lang="en-US" altLang="zh-CN" dirty="0" smtClean="0"/>
              <a:t>》</a:t>
            </a:r>
            <a:r>
              <a:rPr lang="en-US" dirty="0" smtClean="0"/>
              <a:t>,</a:t>
            </a:r>
            <a:r>
              <a:rPr lang="zh-CN" altLang="en-US" dirty="0" smtClean="0"/>
              <a:t>感受邓稼先高尚的品德和无私的奉献精神。</a:t>
            </a:r>
            <a:endParaRPr lang="zh-CN" altLang="en-US" dirty="0"/>
          </a:p>
        </p:txBody>
      </p:sp>
      <p:sp>
        <p:nvSpPr>
          <p:cNvPr id="4" name="文本占位符 1">
            <a:extLst>
              <a:ext uri="{FF2B5EF4-FFF2-40B4-BE49-F238E27FC236}">
                <a16:creationId xmlns:a16="http://schemas.microsoft.com/office/drawing/2014/main" xmlns="" id="{D8EC155B-06E2-477B-B3B1-8DDE820CD0C9}"/>
              </a:ext>
            </a:extLst>
          </p:cNvPr>
          <p:cNvSpPr txBox="1">
            <a:spLocks/>
          </p:cNvSpPr>
          <p:nvPr/>
        </p:nvSpPr>
        <p:spPr>
          <a:xfrm>
            <a:off x="666712" y="1643050"/>
            <a:ext cx="10358510" cy="4357718"/>
          </a:xfrm>
          <a:prstGeom prst="rect">
            <a:avLst/>
          </a:prstGeom>
        </p:spPr>
        <p:txBody>
          <a:bodyPr/>
          <a:lstStyle/>
          <a:p>
            <a:pPr marL="0" marR="0" lvl="0" indent="720000" algn="l" defTabSz="914400" rtl="0" eaLnBrk="1" fontAlgn="auto" latinLnBrk="0" hangingPunct="0">
              <a:lnSpc>
                <a:spcPct val="150000"/>
              </a:lnSpc>
              <a:spcBef>
                <a:spcPts val="0"/>
              </a:spcBef>
              <a:spcAft>
                <a:spcPts val="0"/>
              </a:spcAft>
              <a:buClrTx/>
              <a:buSzTx/>
              <a:buFontTx/>
              <a:buNone/>
              <a:tabLst/>
              <a:defRPr/>
            </a:pPr>
            <a:r>
              <a:rPr kumimoji="0" lang="zh-CN" altLang="en-US" sz="2800" b="0" i="0" u="none" strike="noStrike" kern="1200" cap="none" spc="0" normalizeH="0" baseline="0" noProof="0" dirty="0" smtClean="0">
                <a:ln>
                  <a:noFill/>
                </a:ln>
                <a:solidFill>
                  <a:srgbClr val="0000FF"/>
                </a:solidFill>
                <a:effectLst/>
                <a:uLnTx/>
                <a:uFillTx/>
                <a:latin typeface="宋体"/>
                <a:ea typeface="宋体"/>
              </a:rPr>
              <a:t>◆</a:t>
            </a:r>
            <a:r>
              <a:rPr lang="zh-CN" altLang="en-US" sz="2800" b="0" dirty="0" smtClean="0">
                <a:solidFill>
                  <a:srgbClr val="0000FF"/>
                </a:solidFill>
                <a:ea typeface="黑体" panose="02010609060101010101" pitchFamily="49" charset="-122"/>
              </a:rPr>
              <a:t>课堂导入</a:t>
            </a:r>
            <a:endParaRPr kumimoji="0" lang="en-US" altLang="zh-CN" sz="2800" b="0" i="0" u="none" strike="noStrike" kern="1200" cap="none" spc="0" normalizeH="0" baseline="0" noProof="0" dirty="0" smtClean="0">
              <a:ln>
                <a:noFill/>
              </a:ln>
              <a:solidFill>
                <a:srgbClr val="0000FF"/>
              </a:solidFill>
              <a:effectLst/>
              <a:uLnTx/>
              <a:uFillTx/>
              <a:latin typeface="Times New Roman" panose="02020603050405020304" pitchFamily="18" charset="0"/>
              <a:ea typeface="黑体" panose="02010609060101010101" pitchFamily="49" charset="-122"/>
              <a:cs typeface="+mn-cs"/>
            </a:endParaRPr>
          </a:p>
          <a:p>
            <a:r>
              <a:rPr lang="zh-CN" altLang="en-US" sz="2800" b="0" dirty="0" smtClean="0">
                <a:latin typeface="华文细黑" pitchFamily="2" charset="-122"/>
                <a:ea typeface="华文细黑" pitchFamily="2" charset="-122"/>
              </a:rPr>
              <a:t>        </a:t>
            </a:r>
            <a:endParaRPr kumimoji="0" lang="zh-CN" altLang="en-US" sz="2800" b="0" i="0" u="none" strike="noStrike" kern="1200" cap="none" spc="0" normalizeH="0" baseline="0" noProof="0" dirty="0">
              <a:ln>
                <a:noFill/>
              </a:ln>
              <a:solidFill>
                <a:schemeClr val="tx1"/>
              </a:solidFill>
              <a:effectLst/>
              <a:uLnTx/>
              <a:uFillTx/>
              <a:latin typeface="华文细黑" pitchFamily="2" charset="-122"/>
              <a:ea typeface="华文细黑" pitchFamily="2" charset="-122"/>
            </a:endParaRPr>
          </a:p>
        </p:txBody>
      </p:sp>
    </p:spTree>
    <p:extLst>
      <p:ext uri="{BB962C8B-B14F-4D97-AF65-F5344CB8AC3E}">
        <p14:creationId xmlns:p14="http://schemas.microsoft.com/office/powerpoint/2010/main" xmlns="" val="41351304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文本占位符 6"/>
          <p:cNvSpPr>
            <a:spLocks noGrp="1"/>
          </p:cNvSpPr>
          <p:nvPr>
            <p:ph type="body" sz="quarter" idx="11"/>
          </p:nvPr>
        </p:nvSpPr>
        <p:spPr>
          <a:xfrm>
            <a:off x="881026" y="1071546"/>
            <a:ext cx="10358510" cy="1857388"/>
          </a:xfrm>
        </p:spPr>
        <p:txBody>
          <a:bodyPr/>
          <a:lstStyle/>
          <a:p>
            <a:r>
              <a:rPr lang="en-US" dirty="0" smtClean="0"/>
              <a:t>1.</a:t>
            </a:r>
            <a:r>
              <a:rPr lang="zh-CN" altLang="en-US" dirty="0" smtClean="0"/>
              <a:t>下面是某同学制作的知识卡片</a:t>
            </a:r>
            <a:r>
              <a:rPr lang="en-US" dirty="0" smtClean="0"/>
              <a:t>,</a:t>
            </a:r>
            <a:r>
              <a:rPr lang="zh-CN" altLang="en-US" dirty="0" smtClean="0"/>
              <a:t>请你帮忙补充完整。</a:t>
            </a:r>
            <a:endParaRPr lang="en-US" dirty="0" smtClean="0"/>
          </a:p>
          <a:p>
            <a:r>
              <a:rPr lang="zh-CN" altLang="en-US" dirty="0" smtClean="0"/>
              <a:t>杨振宁</a:t>
            </a:r>
            <a:r>
              <a:rPr lang="en-US" dirty="0" smtClean="0"/>
              <a:t>,1922</a:t>
            </a:r>
            <a:r>
              <a:rPr lang="zh-CN" altLang="en-US" dirty="0" smtClean="0"/>
              <a:t>年</a:t>
            </a:r>
            <a:r>
              <a:rPr lang="en-US" dirty="0" smtClean="0"/>
              <a:t>10</a:t>
            </a:r>
            <a:r>
              <a:rPr lang="zh-CN" altLang="en-US" dirty="0" smtClean="0"/>
              <a:t>月</a:t>
            </a:r>
            <a:r>
              <a:rPr lang="en-US" dirty="0" smtClean="0"/>
              <a:t>1</a:t>
            </a:r>
            <a:r>
              <a:rPr lang="zh-CN" altLang="en-US" dirty="0" smtClean="0"/>
              <a:t>日生于安徽合肥</a:t>
            </a:r>
            <a:r>
              <a:rPr lang="en-US" dirty="0" smtClean="0"/>
              <a:t>,</a:t>
            </a:r>
            <a:r>
              <a:rPr lang="zh-CN" altLang="en-US" u="sng" dirty="0" smtClean="0"/>
              <a:t>　　</a:t>
            </a:r>
            <a:r>
              <a:rPr lang="zh-CN" altLang="en-US" dirty="0" smtClean="0"/>
              <a:t>学家</a:t>
            </a:r>
            <a:r>
              <a:rPr lang="en-US" dirty="0" smtClean="0"/>
              <a:t>,</a:t>
            </a:r>
            <a:r>
              <a:rPr lang="zh-CN" altLang="en-US" dirty="0" smtClean="0"/>
              <a:t>历任芝加哥大学讲师、普林斯顿高等研究院研究员、纽约州立大学石溪分校教授兼物理研究所所长。</a:t>
            </a:r>
            <a:r>
              <a:rPr lang="en-US" dirty="0" smtClean="0"/>
              <a:t> </a:t>
            </a:r>
            <a:endParaRPr lang="zh-CN" altLang="en-US" dirty="0" smtClean="0"/>
          </a:p>
          <a:p>
            <a:pPr algn="just"/>
            <a:r>
              <a:rPr lang="en-US" dirty="0" smtClean="0"/>
              <a:t>1956</a:t>
            </a:r>
            <a:r>
              <a:rPr lang="zh-CN" altLang="en-US" dirty="0" smtClean="0"/>
              <a:t>年与李政道合作</a:t>
            </a:r>
            <a:r>
              <a:rPr lang="en-US" dirty="0" smtClean="0"/>
              <a:t>,</a:t>
            </a:r>
            <a:r>
              <a:rPr lang="zh-CN" altLang="en-US" dirty="0" smtClean="0"/>
              <a:t>提出</a:t>
            </a:r>
            <a:r>
              <a:rPr lang="en-US" dirty="0" smtClean="0"/>
              <a:t>“</a:t>
            </a:r>
            <a:r>
              <a:rPr lang="zh-CN" altLang="en-US" dirty="0" smtClean="0"/>
              <a:t>弱相互作用中宇称不守恒理论</a:t>
            </a:r>
            <a:r>
              <a:rPr lang="en-US" dirty="0" smtClean="0"/>
              <a:t>”,</a:t>
            </a:r>
            <a:r>
              <a:rPr lang="zh-CN" altLang="en-US" dirty="0" smtClean="0"/>
              <a:t>二人共同获得</a:t>
            </a:r>
            <a:r>
              <a:rPr lang="en-US" dirty="0" smtClean="0"/>
              <a:t>1957</a:t>
            </a:r>
            <a:r>
              <a:rPr lang="zh-CN" altLang="en-US" dirty="0" smtClean="0"/>
              <a:t>年诺贝尔</a:t>
            </a:r>
            <a:r>
              <a:rPr lang="zh-CN" altLang="en-US" u="sng" dirty="0" smtClean="0"/>
              <a:t>　　</a:t>
            </a:r>
            <a:r>
              <a:rPr lang="zh-CN" altLang="en-US" dirty="0" smtClean="0"/>
              <a:t>学奖。</a:t>
            </a:r>
            <a:r>
              <a:rPr lang="en-US" dirty="0" smtClean="0"/>
              <a:t> </a:t>
            </a:r>
            <a:endParaRPr lang="zh-CN" altLang="en-US" dirty="0" smtClean="0"/>
          </a:p>
          <a:p>
            <a:endParaRPr lang="zh-CN" altLang="en-US" dirty="0"/>
          </a:p>
        </p:txBody>
      </p:sp>
      <p:sp>
        <p:nvSpPr>
          <p:cNvPr id="8" name="文本占位符 7"/>
          <p:cNvSpPr>
            <a:spLocks noGrp="1"/>
          </p:cNvSpPr>
          <p:nvPr>
            <p:ph type="body" sz="quarter" idx="12"/>
          </p:nvPr>
        </p:nvSpPr>
        <p:spPr>
          <a:xfrm>
            <a:off x="7381884" y="1643050"/>
            <a:ext cx="1071570" cy="857256"/>
          </a:xfrm>
        </p:spPr>
        <p:txBody>
          <a:bodyPr/>
          <a:lstStyle/>
          <a:p>
            <a:r>
              <a:rPr lang="zh-CN" altLang="en-US" dirty="0" smtClean="0"/>
              <a:t>物理</a:t>
            </a:r>
            <a:endParaRPr lang="zh-CN" altLang="en-US" dirty="0"/>
          </a:p>
        </p:txBody>
      </p:sp>
      <p:sp>
        <p:nvSpPr>
          <p:cNvPr id="9" name="文本框">
            <a:extLst>
              <a:ext uri="{FF2B5EF4-FFF2-40B4-BE49-F238E27FC236}">
                <a16:creationId xmlns:a16="http://schemas.microsoft.com/office/drawing/2014/main" xmlns="" id="{DC135644-38BC-4AE0-970C-58298C236D5E}"/>
              </a:ext>
            </a:extLst>
          </p:cNvPr>
          <p:cNvSpPr txBox="1"/>
          <p:nvPr/>
        </p:nvSpPr>
        <p:spPr>
          <a:xfrm>
            <a:off x="11096660" y="6215082"/>
            <a:ext cx="890027" cy="430887"/>
          </a:xfrm>
          <a:prstGeom prst="rect">
            <a:avLst/>
          </a:prstGeom>
          <a:solidFill>
            <a:srgbClr val="558335"/>
          </a:solidFill>
        </p:spPr>
        <p:txBody>
          <a:bodyPr wrap="square" rtlCol="0">
            <a:spAutoFit/>
          </a:bodyPr>
          <a:lstStyle/>
          <a:p>
            <a:pPr algn="ctr"/>
            <a:r>
              <a:rPr lang="zh-CN" altLang="en-US" dirty="0" smtClean="0">
                <a:solidFill>
                  <a:schemeClr val="bg1"/>
                </a:solidFill>
                <a:latin typeface="黑体" panose="02010609060101010101" pitchFamily="49" charset="-122"/>
                <a:ea typeface="黑体" panose="02010609060101010101" pitchFamily="49" charset="-122"/>
              </a:rPr>
              <a:t>答案</a:t>
            </a:r>
            <a:endParaRPr lang="zh-CN" altLang="en-US" dirty="0">
              <a:solidFill>
                <a:schemeClr val="bg1"/>
              </a:solidFill>
              <a:latin typeface="黑体" panose="02010609060101010101" pitchFamily="49" charset="-122"/>
              <a:ea typeface="黑体" panose="02010609060101010101" pitchFamily="49" charset="-122"/>
            </a:endParaRPr>
          </a:p>
        </p:txBody>
      </p:sp>
      <p:sp>
        <p:nvSpPr>
          <p:cNvPr id="10" name="文本占位符 7"/>
          <p:cNvSpPr txBox="1">
            <a:spLocks/>
          </p:cNvSpPr>
          <p:nvPr/>
        </p:nvSpPr>
        <p:spPr>
          <a:xfrm>
            <a:off x="5595934" y="4143380"/>
            <a:ext cx="1143008" cy="857256"/>
          </a:xfrm>
          <a:prstGeom prst="rect">
            <a:avLst/>
          </a:prstGeom>
        </p:spPr>
        <p:txBody>
          <a:bodyPr/>
          <a:lstStyle/>
          <a:p>
            <a:pPr lvl="0" fontAlgn="auto" hangingPunct="0">
              <a:lnSpc>
                <a:spcPct val="150000"/>
              </a:lnSpc>
              <a:spcBef>
                <a:spcPts val="0"/>
              </a:spcBef>
              <a:spcAft>
                <a:spcPts val="0"/>
              </a:spcAft>
            </a:pPr>
            <a:r>
              <a:rPr lang="zh-CN" altLang="en-US" sz="2800" dirty="0" smtClean="0">
                <a:solidFill>
                  <a:srgbClr val="FF0000"/>
                </a:solidFill>
                <a:latin typeface="华文细黑" pitchFamily="2" charset="-122"/>
                <a:ea typeface="华文细黑" pitchFamily="2" charset="-122"/>
              </a:rPr>
              <a:t>物理</a:t>
            </a:r>
            <a:endParaRPr kumimoji="0" lang="zh-CN" altLang="en-US" sz="2800" b="1" i="0" u="none" strike="noStrike" kern="1200" cap="none" spc="0" normalizeH="0" baseline="0" noProof="0" dirty="0">
              <a:ln>
                <a:noFill/>
              </a:ln>
              <a:solidFill>
                <a:srgbClr val="FF0000"/>
              </a:solidFill>
              <a:effectLst/>
              <a:uLnTx/>
              <a:uFillTx/>
              <a:latin typeface="华文细黑" pitchFamily="2" charset="-122"/>
              <a:ea typeface="华文细黑" pitchFamily="2" charset="-122"/>
              <a:cs typeface="+mn-cs"/>
            </a:endParaRPr>
          </a:p>
        </p:txBody>
      </p:sp>
      <p:pic>
        <p:nvPicPr>
          <p:cNvPr id="18" name="杨振宇.eps"/>
          <p:cNvPicPr/>
          <p:nvPr/>
        </p:nvPicPr>
        <p:blipFill>
          <a:blip r:embed="rId2"/>
          <a:stretch>
            <a:fillRect/>
          </a:stretch>
        </p:blipFill>
        <p:spPr>
          <a:xfrm>
            <a:off x="8453454" y="4357694"/>
            <a:ext cx="2143140" cy="2143140"/>
          </a:xfrm>
          <a:prstGeom prst="rect">
            <a:avLst/>
          </a:prstGeom>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9"/>
                    </p:tgtEl>
                  </p:cond>
                </p:stCondLst>
                <p:endSync evt="end" delay="0">
                  <p:rtn val="all"/>
                </p:endSync>
                <p:childTnLst>
                  <p:par>
                    <p:cTn id="3" fill="hold">
                      <p:stCondLst>
                        <p:cond delay="0"/>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animEffect transition="in" filter="blinds(horizontal)">
                                      <p:cBhvr>
                                        <p:cTn id="7" dur="500"/>
                                        <p:tgtEl>
                                          <p:spTgt spid="8">
                                            <p:txEl>
                                              <p:pRg st="0" end="0"/>
                                            </p:txEl>
                                          </p:spTgt>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10"/>
                                        </p:tgtEl>
                                        <p:attrNameLst>
                                          <p:attrName>style.visibility</p:attrName>
                                        </p:attrNameLst>
                                      </p:cBhvr>
                                      <p:to>
                                        <p:strVal val="visible"/>
                                      </p:to>
                                    </p:set>
                                    <p:animEffect transition="in" filter="blinds(horizontal)">
                                      <p:cBhvr>
                                        <p:cTn id="10" dur="500"/>
                                        <p:tgtEl>
                                          <p:spTgt spid="10"/>
                                        </p:tgtEl>
                                      </p:cBhvr>
                                    </p:animEffect>
                                  </p:childTnLst>
                                </p:cTn>
                              </p:par>
                            </p:childTnLst>
                          </p:cTn>
                        </p:par>
                      </p:childTnLst>
                    </p:cTn>
                  </p:par>
                </p:childTnLst>
              </p:cTn>
              <p:nextCondLst>
                <p:cond evt="onClick" delay="0">
                  <p:tgtEl>
                    <p:spTgt spid="9"/>
                  </p:tgtEl>
                </p:cond>
              </p:nextCondLst>
            </p:seq>
          </p:childTnLst>
        </p:cTn>
      </p:par>
    </p:tnLst>
    <p:bldLst>
      <p:bldP spid="8" grpId="0" build="p"/>
      <p:bldP spid="10"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文本占位符 6"/>
          <p:cNvSpPr>
            <a:spLocks noGrp="1"/>
          </p:cNvSpPr>
          <p:nvPr>
            <p:ph type="body" sz="quarter" idx="11"/>
          </p:nvPr>
        </p:nvSpPr>
        <p:spPr>
          <a:xfrm>
            <a:off x="595274" y="1214422"/>
            <a:ext cx="9144064" cy="1857388"/>
          </a:xfrm>
        </p:spPr>
        <p:txBody>
          <a:bodyPr/>
          <a:lstStyle/>
          <a:p>
            <a:r>
              <a:rPr lang="zh-CN" altLang="en-US" dirty="0" smtClean="0"/>
              <a:t>邓稼先</a:t>
            </a:r>
            <a:r>
              <a:rPr lang="en-US" dirty="0" smtClean="0"/>
              <a:t>(1924—1986),</a:t>
            </a:r>
            <a:r>
              <a:rPr lang="zh-CN" altLang="en-US" dirty="0" smtClean="0"/>
              <a:t>九三学社社员</a:t>
            </a:r>
            <a:r>
              <a:rPr lang="en-US" dirty="0" smtClean="0"/>
              <a:t>,</a:t>
            </a:r>
            <a:r>
              <a:rPr lang="zh-CN" altLang="en-US" dirty="0" smtClean="0"/>
              <a:t>中国科学院院士</a:t>
            </a:r>
            <a:r>
              <a:rPr lang="en-US" dirty="0" smtClean="0"/>
              <a:t>,</a:t>
            </a:r>
            <a:r>
              <a:rPr lang="zh-CN" altLang="en-US" dirty="0" smtClean="0"/>
              <a:t>著名核物理学家</a:t>
            </a:r>
            <a:r>
              <a:rPr lang="en-US" dirty="0" smtClean="0"/>
              <a:t>,</a:t>
            </a:r>
            <a:r>
              <a:rPr lang="zh-CN" altLang="en-US" dirty="0" smtClean="0"/>
              <a:t>中国核武器研制工作的奠基者和开拓者</a:t>
            </a:r>
            <a:r>
              <a:rPr lang="en-US" dirty="0" smtClean="0"/>
              <a:t>,</a:t>
            </a:r>
            <a:r>
              <a:rPr lang="zh-CN" altLang="en-US" dirty="0" smtClean="0"/>
              <a:t>为中国核武器的研发做出了重要贡献。</a:t>
            </a:r>
            <a:r>
              <a:rPr lang="en-US" dirty="0" smtClean="0"/>
              <a:t>1948</a:t>
            </a:r>
            <a:r>
              <a:rPr lang="zh-CN" altLang="en-US" dirty="0" smtClean="0"/>
              <a:t>年至</a:t>
            </a:r>
            <a:r>
              <a:rPr lang="en-US" dirty="0" smtClean="0"/>
              <a:t>1950</a:t>
            </a:r>
            <a:r>
              <a:rPr lang="zh-CN" altLang="en-US" dirty="0" smtClean="0"/>
              <a:t>年</a:t>
            </a:r>
            <a:r>
              <a:rPr lang="en-US" dirty="0" smtClean="0"/>
              <a:t>,</a:t>
            </a:r>
            <a:r>
              <a:rPr lang="zh-CN" altLang="en-US" dirty="0" smtClean="0"/>
              <a:t>他在美国普渡大学留学</a:t>
            </a:r>
            <a:r>
              <a:rPr lang="en-US" dirty="0" smtClean="0"/>
              <a:t>,</a:t>
            </a:r>
            <a:r>
              <a:rPr lang="zh-CN" altLang="en-US" dirty="0" smtClean="0"/>
              <a:t>获得物理学博士学位。毕业当年</a:t>
            </a:r>
            <a:r>
              <a:rPr lang="en-US" dirty="0" smtClean="0"/>
              <a:t>,</a:t>
            </a:r>
            <a:r>
              <a:rPr lang="zh-CN" altLang="en-US" dirty="0" smtClean="0"/>
              <a:t>他就毅然回国。他成功地设计了中国原子弹和氢弹</a:t>
            </a:r>
            <a:r>
              <a:rPr lang="en-US" dirty="0" smtClean="0"/>
              <a:t>,</a:t>
            </a:r>
            <a:r>
              <a:rPr lang="zh-CN" altLang="en-US" dirty="0" smtClean="0"/>
              <a:t>把中国国防自卫武器引领到了世界先进水平。</a:t>
            </a:r>
            <a:r>
              <a:rPr lang="en-US" dirty="0" smtClean="0"/>
              <a:t> 1999</a:t>
            </a:r>
            <a:r>
              <a:rPr lang="zh-CN" altLang="en-US" dirty="0" smtClean="0"/>
              <a:t>年</a:t>
            </a:r>
            <a:r>
              <a:rPr lang="en-US" dirty="0" smtClean="0"/>
              <a:t>,</a:t>
            </a:r>
            <a:r>
              <a:rPr lang="zh-CN" altLang="en-US" dirty="0" smtClean="0"/>
              <a:t>邓稼先被追授</a:t>
            </a:r>
            <a:r>
              <a:rPr lang="en-US" dirty="0" smtClean="0"/>
              <a:t>“</a:t>
            </a:r>
            <a:r>
              <a:rPr lang="zh-CN" altLang="en-US" u="sng" dirty="0" smtClean="0"/>
              <a:t>　         　</a:t>
            </a:r>
            <a:r>
              <a:rPr lang="en-US" dirty="0" smtClean="0"/>
              <a:t>”</a:t>
            </a:r>
            <a:r>
              <a:rPr lang="zh-CN" altLang="en-US" dirty="0" smtClean="0"/>
              <a:t>功勋奖章。他对中国核科学事业做出了伟大贡献</a:t>
            </a:r>
            <a:r>
              <a:rPr lang="en-US" dirty="0" smtClean="0"/>
              <a:t>,</a:t>
            </a:r>
            <a:r>
              <a:rPr lang="zh-CN" altLang="en-US" dirty="0" smtClean="0"/>
              <a:t>被人们称为</a:t>
            </a:r>
            <a:r>
              <a:rPr lang="en-US" dirty="0" smtClean="0"/>
              <a:t>“</a:t>
            </a:r>
            <a:r>
              <a:rPr lang="zh-CN" altLang="en-US" u="sng" dirty="0" smtClean="0"/>
              <a:t>　                   </a:t>
            </a:r>
            <a:r>
              <a:rPr lang="en-US" dirty="0" smtClean="0"/>
              <a:t>”</a:t>
            </a:r>
            <a:r>
              <a:rPr lang="zh-CN" altLang="en-US" dirty="0" smtClean="0"/>
              <a:t>。</a:t>
            </a:r>
            <a:r>
              <a:rPr lang="en-US" dirty="0" smtClean="0"/>
              <a:t> </a:t>
            </a:r>
            <a:endParaRPr lang="zh-CN" altLang="en-US" dirty="0"/>
          </a:p>
        </p:txBody>
      </p:sp>
      <p:sp>
        <p:nvSpPr>
          <p:cNvPr id="8" name="文本占位符 7"/>
          <p:cNvSpPr>
            <a:spLocks noGrp="1"/>
          </p:cNvSpPr>
          <p:nvPr>
            <p:ph type="body" sz="quarter" idx="12"/>
          </p:nvPr>
        </p:nvSpPr>
        <p:spPr>
          <a:xfrm>
            <a:off x="2024034" y="5000636"/>
            <a:ext cx="1785950" cy="857256"/>
          </a:xfrm>
        </p:spPr>
        <p:txBody>
          <a:bodyPr/>
          <a:lstStyle/>
          <a:p>
            <a:r>
              <a:rPr lang="zh-CN" altLang="en-US" dirty="0" smtClean="0"/>
              <a:t>两弹一星</a:t>
            </a:r>
            <a:endParaRPr lang="zh-CN" altLang="en-US" dirty="0"/>
          </a:p>
        </p:txBody>
      </p:sp>
      <p:sp>
        <p:nvSpPr>
          <p:cNvPr id="9" name="文本框">
            <a:extLst>
              <a:ext uri="{FF2B5EF4-FFF2-40B4-BE49-F238E27FC236}">
                <a16:creationId xmlns:a16="http://schemas.microsoft.com/office/drawing/2014/main" xmlns="" id="{DC135644-38BC-4AE0-970C-58298C236D5E}"/>
              </a:ext>
            </a:extLst>
          </p:cNvPr>
          <p:cNvSpPr txBox="1"/>
          <p:nvPr/>
        </p:nvSpPr>
        <p:spPr>
          <a:xfrm>
            <a:off x="11096660" y="6215082"/>
            <a:ext cx="890027" cy="430887"/>
          </a:xfrm>
          <a:prstGeom prst="rect">
            <a:avLst/>
          </a:prstGeom>
          <a:solidFill>
            <a:srgbClr val="558335"/>
          </a:solidFill>
        </p:spPr>
        <p:txBody>
          <a:bodyPr wrap="square" rtlCol="0">
            <a:spAutoFit/>
          </a:bodyPr>
          <a:lstStyle/>
          <a:p>
            <a:pPr algn="ctr"/>
            <a:r>
              <a:rPr lang="zh-CN" altLang="en-US" dirty="0" smtClean="0">
                <a:solidFill>
                  <a:schemeClr val="bg1"/>
                </a:solidFill>
                <a:latin typeface="黑体" panose="02010609060101010101" pitchFamily="49" charset="-122"/>
                <a:ea typeface="黑体" panose="02010609060101010101" pitchFamily="49" charset="-122"/>
              </a:rPr>
              <a:t>答案</a:t>
            </a:r>
            <a:endParaRPr lang="zh-CN" altLang="en-US" dirty="0">
              <a:solidFill>
                <a:schemeClr val="bg1"/>
              </a:solidFill>
              <a:latin typeface="黑体" panose="02010609060101010101" pitchFamily="49" charset="-122"/>
              <a:ea typeface="黑体" panose="02010609060101010101" pitchFamily="49" charset="-122"/>
            </a:endParaRPr>
          </a:p>
        </p:txBody>
      </p:sp>
      <p:sp>
        <p:nvSpPr>
          <p:cNvPr id="10" name="文本占位符 7"/>
          <p:cNvSpPr txBox="1">
            <a:spLocks/>
          </p:cNvSpPr>
          <p:nvPr/>
        </p:nvSpPr>
        <p:spPr>
          <a:xfrm>
            <a:off x="4738678" y="5643578"/>
            <a:ext cx="2571768" cy="857256"/>
          </a:xfrm>
          <a:prstGeom prst="rect">
            <a:avLst/>
          </a:prstGeom>
        </p:spPr>
        <p:txBody>
          <a:bodyPr/>
          <a:lstStyle/>
          <a:p>
            <a:pPr lvl="0" fontAlgn="auto" hangingPunct="0">
              <a:lnSpc>
                <a:spcPct val="150000"/>
              </a:lnSpc>
              <a:spcBef>
                <a:spcPts val="0"/>
              </a:spcBef>
              <a:spcAft>
                <a:spcPts val="0"/>
              </a:spcAft>
            </a:pPr>
            <a:r>
              <a:rPr lang="zh-CN" altLang="en-US" sz="2800" dirty="0" smtClean="0">
                <a:solidFill>
                  <a:srgbClr val="FF0000"/>
                </a:solidFill>
                <a:latin typeface="华文细黑" pitchFamily="2" charset="-122"/>
                <a:ea typeface="华文细黑" pitchFamily="2" charset="-122"/>
              </a:rPr>
              <a:t>‘两弹’元勋</a:t>
            </a:r>
            <a:endParaRPr kumimoji="0" lang="zh-CN" altLang="en-US" sz="2800" b="1" i="0" u="none" strike="noStrike" kern="1200" cap="none" spc="0" normalizeH="0" baseline="0" noProof="0" dirty="0">
              <a:ln>
                <a:noFill/>
              </a:ln>
              <a:solidFill>
                <a:srgbClr val="FF0000"/>
              </a:solidFill>
              <a:effectLst/>
              <a:uLnTx/>
              <a:uFillTx/>
              <a:latin typeface="华文细黑" pitchFamily="2" charset="-122"/>
              <a:ea typeface="华文细黑" pitchFamily="2" charset="-122"/>
              <a:cs typeface="+mn-cs"/>
            </a:endParaRPr>
          </a:p>
        </p:txBody>
      </p:sp>
      <p:pic>
        <p:nvPicPr>
          <p:cNvPr id="11" name="邓稼先.eps"/>
          <p:cNvPicPr/>
          <p:nvPr/>
        </p:nvPicPr>
        <p:blipFill>
          <a:blip r:embed="rId2"/>
          <a:stretch>
            <a:fillRect/>
          </a:stretch>
        </p:blipFill>
        <p:spPr>
          <a:xfrm>
            <a:off x="9596462" y="1571612"/>
            <a:ext cx="2357454" cy="2357454"/>
          </a:xfrm>
          <a:prstGeom prst="rect">
            <a:avLst/>
          </a:prstGeom>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9"/>
                    </p:tgtEl>
                  </p:cond>
                </p:stCondLst>
                <p:endSync evt="end" delay="0">
                  <p:rtn val="all"/>
                </p:endSync>
                <p:childTnLst>
                  <p:par>
                    <p:cTn id="3" fill="hold">
                      <p:stCondLst>
                        <p:cond delay="0"/>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animEffect transition="in" filter="blinds(horizontal)">
                                      <p:cBhvr>
                                        <p:cTn id="7" dur="500"/>
                                        <p:tgtEl>
                                          <p:spTgt spid="8">
                                            <p:txEl>
                                              <p:pRg st="0" end="0"/>
                                            </p:txEl>
                                          </p:spTgt>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10"/>
                                        </p:tgtEl>
                                        <p:attrNameLst>
                                          <p:attrName>style.visibility</p:attrName>
                                        </p:attrNameLst>
                                      </p:cBhvr>
                                      <p:to>
                                        <p:strVal val="visible"/>
                                      </p:to>
                                    </p:set>
                                    <p:animEffect transition="in" filter="blinds(horizontal)">
                                      <p:cBhvr>
                                        <p:cTn id="10" dur="500"/>
                                        <p:tgtEl>
                                          <p:spTgt spid="10"/>
                                        </p:tgtEl>
                                      </p:cBhvr>
                                    </p:animEffect>
                                  </p:childTnLst>
                                </p:cTn>
                              </p:par>
                            </p:childTnLst>
                          </p:cTn>
                        </p:par>
                      </p:childTnLst>
                    </p:cTn>
                  </p:par>
                </p:childTnLst>
              </p:cTn>
              <p:nextCondLst>
                <p:cond evt="onClick" delay="0">
                  <p:tgtEl>
                    <p:spTgt spid="9"/>
                  </p:tgtEl>
                </p:cond>
              </p:nextCondLst>
            </p:seq>
          </p:childTnLst>
        </p:cTn>
      </p:par>
    </p:tnLst>
    <p:bldLst>
      <p:bldP spid="8" grpId="0" build="p"/>
      <p:bldP spid="10"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a:xfrm>
            <a:off x="881026" y="1142984"/>
            <a:ext cx="10858576" cy="5214974"/>
          </a:xfrm>
        </p:spPr>
        <p:txBody>
          <a:bodyPr/>
          <a:lstStyle/>
          <a:p>
            <a:r>
              <a:rPr lang="en-US" dirty="0" smtClean="0"/>
              <a:t>2.</a:t>
            </a:r>
            <a:r>
              <a:rPr lang="zh-CN" altLang="en-US" dirty="0" smtClean="0"/>
              <a:t>给下列加点的字注音。</a:t>
            </a:r>
          </a:p>
          <a:p>
            <a:r>
              <a:rPr lang="zh-CN" altLang="en-US" dirty="0" smtClean="0"/>
              <a:t>邓稼先</a:t>
            </a:r>
            <a:r>
              <a:rPr lang="en-US" dirty="0" smtClean="0"/>
              <a:t>(      )</a:t>
            </a:r>
            <a:r>
              <a:rPr lang="zh-CN" altLang="en-US" dirty="0" smtClean="0"/>
              <a:t>　　　　　</a:t>
            </a:r>
            <a:r>
              <a:rPr lang="en-US" altLang="zh-CN" dirty="0" smtClean="0"/>
              <a:t>		</a:t>
            </a:r>
            <a:r>
              <a:rPr lang="zh-CN" altLang="en-US" dirty="0" smtClean="0"/>
              <a:t>宰割</a:t>
            </a:r>
            <a:r>
              <a:rPr lang="en-US" dirty="0" smtClean="0"/>
              <a:t>(		)</a:t>
            </a:r>
            <a:endParaRPr lang="zh-CN" altLang="en-US" dirty="0" smtClean="0"/>
          </a:p>
          <a:p>
            <a:r>
              <a:rPr lang="en-US" dirty="0" smtClean="0"/>
              <a:t> </a:t>
            </a:r>
            <a:r>
              <a:rPr lang="zh-CN" altLang="en-US" dirty="0" smtClean="0"/>
              <a:t>选聘</a:t>
            </a:r>
            <a:r>
              <a:rPr lang="en-US" dirty="0" smtClean="0"/>
              <a:t>(		)</a:t>
            </a:r>
            <a:r>
              <a:rPr lang="en-US" dirty="0" smtClean="0"/>
              <a:t>	 	</a:t>
            </a:r>
            <a:r>
              <a:rPr lang="en-US" dirty="0" smtClean="0"/>
              <a:t>      	</a:t>
            </a:r>
            <a:r>
              <a:rPr lang="zh-CN" altLang="en-US" dirty="0" smtClean="0"/>
              <a:t>元勋</a:t>
            </a:r>
            <a:r>
              <a:rPr lang="en-US" dirty="0" smtClean="0"/>
              <a:t>( 	)</a:t>
            </a:r>
            <a:endParaRPr lang="zh-CN" altLang="en-US" dirty="0" smtClean="0"/>
          </a:p>
          <a:p>
            <a:r>
              <a:rPr lang="zh-CN" altLang="en-US" dirty="0" smtClean="0"/>
              <a:t>挚友</a:t>
            </a:r>
            <a:r>
              <a:rPr lang="en-US" dirty="0" smtClean="0"/>
              <a:t>(		)</a:t>
            </a:r>
            <a:r>
              <a:rPr lang="en-US" dirty="0" smtClean="0"/>
              <a:t>	 		</a:t>
            </a:r>
            <a:r>
              <a:rPr lang="zh-CN" altLang="en-US" dirty="0" smtClean="0"/>
              <a:t>殷红</a:t>
            </a:r>
            <a:r>
              <a:rPr lang="en-US" dirty="0" smtClean="0"/>
              <a:t>(		)</a:t>
            </a:r>
            <a:endParaRPr lang="zh-CN" altLang="en-US" dirty="0" smtClean="0"/>
          </a:p>
          <a:p>
            <a:r>
              <a:rPr lang="en-US" dirty="0" smtClean="0"/>
              <a:t> </a:t>
            </a:r>
            <a:r>
              <a:rPr lang="zh-CN" altLang="en-US" dirty="0" smtClean="0"/>
              <a:t>彷徨</a:t>
            </a:r>
            <a:r>
              <a:rPr lang="en-US" dirty="0" smtClean="0"/>
              <a:t>(		)	 		</a:t>
            </a:r>
            <a:r>
              <a:rPr lang="zh-CN" altLang="en-US" dirty="0" smtClean="0"/>
              <a:t>筹划</a:t>
            </a:r>
            <a:r>
              <a:rPr lang="en-US" dirty="0" smtClean="0"/>
              <a:t>(           )</a:t>
            </a:r>
            <a:endParaRPr lang="zh-CN" altLang="en-US" dirty="0" smtClean="0"/>
          </a:p>
          <a:p>
            <a:r>
              <a:rPr lang="zh-CN" altLang="en-US" dirty="0" smtClean="0"/>
              <a:t>鲜为人知</a:t>
            </a:r>
            <a:r>
              <a:rPr lang="en-US" dirty="0" smtClean="0"/>
              <a:t>(	    ) </a:t>
            </a:r>
            <a:r>
              <a:rPr lang="en-US" dirty="0" smtClean="0"/>
              <a:t>			</a:t>
            </a:r>
            <a:r>
              <a:rPr lang="zh-CN" altLang="en-US" dirty="0" smtClean="0"/>
              <a:t>鞠躬尽瘁</a:t>
            </a:r>
            <a:r>
              <a:rPr lang="en-US" dirty="0" smtClean="0"/>
              <a:t>(	     )</a:t>
            </a:r>
            <a:endParaRPr lang="zh-CN" altLang="en-US" dirty="0" smtClean="0"/>
          </a:p>
          <a:p>
            <a:r>
              <a:rPr lang="en-US" dirty="0" smtClean="0"/>
              <a:t> </a:t>
            </a:r>
            <a:r>
              <a:rPr lang="zh-CN" altLang="en-US" dirty="0" smtClean="0"/>
              <a:t>锋芒毕露</a:t>
            </a:r>
            <a:r>
              <a:rPr lang="en-US" dirty="0" smtClean="0"/>
              <a:t>(	   )</a:t>
            </a:r>
            <a:r>
              <a:rPr lang="en-US" dirty="0" smtClean="0"/>
              <a:t>	 		</a:t>
            </a:r>
            <a:r>
              <a:rPr lang="zh-CN" altLang="en-US" dirty="0" smtClean="0"/>
              <a:t>妇孺皆知</a:t>
            </a:r>
            <a:r>
              <a:rPr lang="en-US" dirty="0" smtClean="0"/>
              <a:t>(	    )</a:t>
            </a:r>
            <a:endParaRPr lang="zh-CN" altLang="en-US" dirty="0" smtClean="0"/>
          </a:p>
          <a:p>
            <a:r>
              <a:rPr lang="zh-CN" altLang="en-US" dirty="0" smtClean="0"/>
              <a:t>拓展</a:t>
            </a:r>
            <a:r>
              <a:rPr lang="en-US" dirty="0" smtClean="0"/>
              <a:t>:</a:t>
            </a:r>
            <a:r>
              <a:rPr lang="zh-CN" altLang="en-US" dirty="0" smtClean="0"/>
              <a:t>我学会的生字还有</a:t>
            </a:r>
            <a:endParaRPr lang="zh-CN" altLang="en-US" dirty="0"/>
          </a:p>
        </p:txBody>
      </p:sp>
      <p:sp>
        <p:nvSpPr>
          <p:cNvPr id="3" name="文本占位符 2"/>
          <p:cNvSpPr>
            <a:spLocks noGrp="1"/>
          </p:cNvSpPr>
          <p:nvPr>
            <p:ph type="body" sz="quarter" idx="11"/>
          </p:nvPr>
        </p:nvSpPr>
        <p:spPr>
          <a:xfrm>
            <a:off x="2809852" y="1785926"/>
            <a:ext cx="714380" cy="714380"/>
          </a:xfrm>
        </p:spPr>
        <p:txBody>
          <a:bodyPr/>
          <a:lstStyle/>
          <a:p>
            <a:pPr indent="0"/>
            <a:r>
              <a:rPr lang="en-US" dirty="0" err="1" smtClean="0"/>
              <a:t>jià</a:t>
            </a:r>
            <a:endParaRPr lang="zh-CN" altLang="en-US" dirty="0"/>
          </a:p>
        </p:txBody>
      </p:sp>
      <p:sp>
        <p:nvSpPr>
          <p:cNvPr id="4" name="文本框">
            <a:extLst>
              <a:ext uri="{FF2B5EF4-FFF2-40B4-BE49-F238E27FC236}">
                <a16:creationId xmlns:a16="http://schemas.microsoft.com/office/drawing/2014/main" xmlns="" id="{DC135644-38BC-4AE0-970C-58298C236D5E}"/>
              </a:ext>
            </a:extLst>
          </p:cNvPr>
          <p:cNvSpPr txBox="1"/>
          <p:nvPr/>
        </p:nvSpPr>
        <p:spPr>
          <a:xfrm>
            <a:off x="11096660" y="6215082"/>
            <a:ext cx="890027" cy="430887"/>
          </a:xfrm>
          <a:prstGeom prst="rect">
            <a:avLst/>
          </a:prstGeom>
          <a:solidFill>
            <a:srgbClr val="558335"/>
          </a:solidFill>
        </p:spPr>
        <p:txBody>
          <a:bodyPr wrap="square" rtlCol="0">
            <a:spAutoFit/>
          </a:bodyPr>
          <a:lstStyle/>
          <a:p>
            <a:pPr algn="ctr"/>
            <a:r>
              <a:rPr lang="zh-CN" altLang="en-US" dirty="0" smtClean="0">
                <a:solidFill>
                  <a:schemeClr val="bg1"/>
                </a:solidFill>
                <a:latin typeface="黑体" panose="02010609060101010101" pitchFamily="49" charset="-122"/>
                <a:ea typeface="黑体" panose="02010609060101010101" pitchFamily="49" charset="-122"/>
              </a:rPr>
              <a:t>答案</a:t>
            </a:r>
            <a:endParaRPr lang="zh-CN" altLang="en-US" dirty="0">
              <a:solidFill>
                <a:schemeClr val="bg1"/>
              </a:solidFill>
              <a:latin typeface="黑体" panose="02010609060101010101" pitchFamily="49" charset="-122"/>
              <a:ea typeface="黑体" panose="02010609060101010101" pitchFamily="49" charset="-122"/>
            </a:endParaRPr>
          </a:p>
        </p:txBody>
      </p:sp>
      <p:sp>
        <p:nvSpPr>
          <p:cNvPr id="5" name="文本占位符 2"/>
          <p:cNvSpPr txBox="1">
            <a:spLocks/>
          </p:cNvSpPr>
          <p:nvPr/>
        </p:nvSpPr>
        <p:spPr>
          <a:xfrm>
            <a:off x="7429552" y="1785926"/>
            <a:ext cx="1095340" cy="785818"/>
          </a:xfrm>
          <a:prstGeom prst="rect">
            <a:avLst/>
          </a:prstGeom>
        </p:spPr>
        <p:txBody>
          <a:bodyPr/>
          <a:lstStyle/>
          <a:p>
            <a:pPr lvl="0" fontAlgn="auto" hangingPunct="0">
              <a:lnSpc>
                <a:spcPct val="150000"/>
              </a:lnSpc>
              <a:spcBef>
                <a:spcPts val="0"/>
              </a:spcBef>
              <a:spcAft>
                <a:spcPts val="0"/>
              </a:spcAft>
            </a:pPr>
            <a:r>
              <a:rPr lang="en-US" altLang="zh-CN" sz="2800" dirty="0" err="1" smtClean="0">
                <a:solidFill>
                  <a:srgbClr val="FF0000"/>
                </a:solidFill>
                <a:latin typeface="华文细黑" pitchFamily="2" charset="-122"/>
                <a:ea typeface="华文细黑" pitchFamily="2" charset="-122"/>
              </a:rPr>
              <a:t>zǎi</a:t>
            </a:r>
            <a:endParaRPr kumimoji="0" lang="zh-CN" altLang="en-US" sz="2800" b="1" i="0" u="none" strike="noStrike" kern="1200" cap="none" spc="0" normalizeH="0" baseline="0" noProof="0" dirty="0">
              <a:ln>
                <a:noFill/>
              </a:ln>
              <a:solidFill>
                <a:srgbClr val="FF0000"/>
              </a:solidFill>
              <a:effectLst/>
              <a:uLnTx/>
              <a:uFillTx/>
              <a:latin typeface="华文细黑" pitchFamily="2" charset="-122"/>
              <a:ea typeface="华文细黑" pitchFamily="2" charset="-122"/>
              <a:cs typeface="+mn-cs"/>
            </a:endParaRPr>
          </a:p>
        </p:txBody>
      </p:sp>
      <p:sp>
        <p:nvSpPr>
          <p:cNvPr id="6" name="文本占位符 2"/>
          <p:cNvSpPr txBox="1">
            <a:spLocks/>
          </p:cNvSpPr>
          <p:nvPr/>
        </p:nvSpPr>
        <p:spPr>
          <a:xfrm>
            <a:off x="2666976" y="2357430"/>
            <a:ext cx="928694" cy="857256"/>
          </a:xfrm>
          <a:prstGeom prst="rect">
            <a:avLst/>
          </a:prstGeom>
        </p:spPr>
        <p:txBody>
          <a:bodyPr/>
          <a:lstStyle/>
          <a:p>
            <a:pPr fontAlgn="auto" hangingPunct="0">
              <a:lnSpc>
                <a:spcPct val="150000"/>
              </a:lnSpc>
              <a:spcBef>
                <a:spcPts val="0"/>
              </a:spcBef>
              <a:spcAft>
                <a:spcPts val="0"/>
              </a:spcAft>
            </a:pPr>
            <a:r>
              <a:rPr lang="en-US" altLang="zh-CN" sz="2800" dirty="0" err="1" smtClean="0">
                <a:solidFill>
                  <a:srgbClr val="FF0000"/>
                </a:solidFill>
                <a:latin typeface="华文细黑" pitchFamily="2" charset="-122"/>
                <a:ea typeface="华文细黑" pitchFamily="2" charset="-122"/>
              </a:rPr>
              <a:t>pìn</a:t>
            </a:r>
            <a:endParaRPr kumimoji="0" lang="zh-CN" altLang="en-US" sz="2800" b="1" i="0" u="none" strike="noStrike" kern="1200" cap="none" spc="0" normalizeH="0" baseline="0" noProof="0" dirty="0">
              <a:ln>
                <a:noFill/>
              </a:ln>
              <a:solidFill>
                <a:srgbClr val="FF0000"/>
              </a:solidFill>
              <a:effectLst/>
              <a:uLnTx/>
              <a:uFillTx/>
              <a:latin typeface="华文细黑" pitchFamily="2" charset="-122"/>
              <a:ea typeface="华文细黑" pitchFamily="2" charset="-122"/>
              <a:cs typeface="+mn-cs"/>
            </a:endParaRPr>
          </a:p>
        </p:txBody>
      </p:sp>
      <p:sp>
        <p:nvSpPr>
          <p:cNvPr id="7" name="文本占位符 2"/>
          <p:cNvSpPr txBox="1">
            <a:spLocks/>
          </p:cNvSpPr>
          <p:nvPr/>
        </p:nvSpPr>
        <p:spPr>
          <a:xfrm>
            <a:off x="2738414" y="3000372"/>
            <a:ext cx="1095340" cy="857256"/>
          </a:xfrm>
          <a:prstGeom prst="rect">
            <a:avLst/>
          </a:prstGeom>
        </p:spPr>
        <p:txBody>
          <a:bodyPr/>
          <a:lstStyle/>
          <a:p>
            <a:pPr lvl="0" fontAlgn="auto" hangingPunct="0">
              <a:lnSpc>
                <a:spcPct val="150000"/>
              </a:lnSpc>
              <a:spcBef>
                <a:spcPts val="0"/>
              </a:spcBef>
              <a:spcAft>
                <a:spcPts val="0"/>
              </a:spcAft>
              <a:defRPr/>
            </a:pPr>
            <a:r>
              <a:rPr lang="en-US" altLang="zh-CN" sz="2800" dirty="0" err="1" smtClean="0">
                <a:solidFill>
                  <a:srgbClr val="FF0000"/>
                </a:solidFill>
                <a:latin typeface="华文细黑" pitchFamily="2" charset="-122"/>
                <a:ea typeface="华文细黑" pitchFamily="2" charset="-122"/>
              </a:rPr>
              <a:t>zhì</a:t>
            </a:r>
            <a:endParaRPr kumimoji="0" lang="zh-CN" altLang="en-US" sz="2800" b="1" i="0" u="none" strike="noStrike" kern="1200" cap="none" spc="0" normalizeH="0" baseline="0" noProof="0" dirty="0">
              <a:ln>
                <a:noFill/>
              </a:ln>
              <a:solidFill>
                <a:srgbClr val="FF0000"/>
              </a:solidFill>
              <a:effectLst/>
              <a:uLnTx/>
              <a:uFillTx/>
              <a:latin typeface="华文细黑" pitchFamily="2" charset="-122"/>
              <a:ea typeface="华文细黑" pitchFamily="2" charset="-122"/>
              <a:cs typeface="+mn-cs"/>
            </a:endParaRPr>
          </a:p>
        </p:txBody>
      </p:sp>
      <p:sp>
        <p:nvSpPr>
          <p:cNvPr id="8" name="文本占位符 2"/>
          <p:cNvSpPr txBox="1">
            <a:spLocks/>
          </p:cNvSpPr>
          <p:nvPr/>
        </p:nvSpPr>
        <p:spPr>
          <a:xfrm>
            <a:off x="7310446" y="3071810"/>
            <a:ext cx="1095340" cy="857256"/>
          </a:xfrm>
          <a:prstGeom prst="rect">
            <a:avLst/>
          </a:prstGeom>
        </p:spPr>
        <p:txBody>
          <a:bodyPr/>
          <a:lstStyle/>
          <a:p>
            <a:pPr lvl="0" fontAlgn="auto" hangingPunct="0">
              <a:lnSpc>
                <a:spcPct val="150000"/>
              </a:lnSpc>
              <a:spcBef>
                <a:spcPts val="0"/>
              </a:spcBef>
              <a:spcAft>
                <a:spcPts val="0"/>
              </a:spcAft>
            </a:pPr>
            <a:r>
              <a:rPr lang="en-US" altLang="zh-CN" sz="2800" dirty="0" err="1" smtClean="0">
                <a:solidFill>
                  <a:srgbClr val="FF0000"/>
                </a:solidFill>
                <a:latin typeface="华文细黑" pitchFamily="2" charset="-122"/>
                <a:ea typeface="华文细黑" pitchFamily="2" charset="-122"/>
              </a:rPr>
              <a:t>yān</a:t>
            </a:r>
            <a:endParaRPr kumimoji="0" lang="zh-CN" altLang="en-US" sz="2800" b="1" i="0" u="none" strike="noStrike" kern="1200" cap="none" spc="0" normalizeH="0" baseline="0" noProof="0" dirty="0">
              <a:ln>
                <a:noFill/>
              </a:ln>
              <a:solidFill>
                <a:srgbClr val="FF0000"/>
              </a:solidFill>
              <a:effectLst/>
              <a:uLnTx/>
              <a:uFillTx/>
              <a:latin typeface="华文细黑" pitchFamily="2" charset="-122"/>
              <a:ea typeface="华文细黑" pitchFamily="2" charset="-122"/>
              <a:cs typeface="+mn-cs"/>
            </a:endParaRPr>
          </a:p>
        </p:txBody>
      </p:sp>
      <p:sp>
        <p:nvSpPr>
          <p:cNvPr id="9" name="文本占位符 2"/>
          <p:cNvSpPr txBox="1">
            <a:spLocks/>
          </p:cNvSpPr>
          <p:nvPr/>
        </p:nvSpPr>
        <p:spPr>
          <a:xfrm>
            <a:off x="7310446" y="2428868"/>
            <a:ext cx="1000132" cy="642942"/>
          </a:xfrm>
          <a:prstGeom prst="rect">
            <a:avLst/>
          </a:prstGeom>
        </p:spPr>
        <p:txBody>
          <a:bodyPr/>
          <a:lstStyle/>
          <a:p>
            <a:pPr fontAlgn="auto" hangingPunct="0">
              <a:lnSpc>
                <a:spcPct val="150000"/>
              </a:lnSpc>
              <a:spcBef>
                <a:spcPts val="0"/>
              </a:spcBef>
              <a:spcAft>
                <a:spcPts val="0"/>
              </a:spcAft>
            </a:pPr>
            <a:r>
              <a:rPr lang="en-US" altLang="zh-CN" sz="2800" dirty="0" err="1" smtClean="0">
                <a:solidFill>
                  <a:srgbClr val="FF0000"/>
                </a:solidFill>
                <a:latin typeface="华文细黑" pitchFamily="2" charset="-122"/>
                <a:ea typeface="华文细黑" pitchFamily="2" charset="-122"/>
              </a:rPr>
              <a:t>xūn</a:t>
            </a:r>
            <a:endParaRPr kumimoji="0" lang="zh-CN" altLang="en-US" sz="2800" b="1" i="0" u="none" strike="noStrike" kern="1200" cap="none" spc="0" normalizeH="0" baseline="0" noProof="0" dirty="0">
              <a:ln>
                <a:noFill/>
              </a:ln>
              <a:solidFill>
                <a:srgbClr val="FF0000"/>
              </a:solidFill>
              <a:effectLst/>
              <a:uLnTx/>
              <a:uFillTx/>
              <a:latin typeface="华文细黑" pitchFamily="2" charset="-122"/>
              <a:ea typeface="华文细黑" pitchFamily="2" charset="-122"/>
              <a:cs typeface="+mn-cs"/>
            </a:endParaRPr>
          </a:p>
        </p:txBody>
      </p:sp>
      <p:sp>
        <p:nvSpPr>
          <p:cNvPr id="10" name="文本占位符 2"/>
          <p:cNvSpPr txBox="1">
            <a:spLocks/>
          </p:cNvSpPr>
          <p:nvPr/>
        </p:nvSpPr>
        <p:spPr>
          <a:xfrm>
            <a:off x="2714644" y="3643314"/>
            <a:ext cx="1095340" cy="857256"/>
          </a:xfrm>
          <a:prstGeom prst="rect">
            <a:avLst/>
          </a:prstGeom>
        </p:spPr>
        <p:txBody>
          <a:bodyPr/>
          <a:lstStyle/>
          <a:p>
            <a:pPr lvl="0" fontAlgn="auto" hangingPunct="0">
              <a:lnSpc>
                <a:spcPct val="150000"/>
              </a:lnSpc>
              <a:spcBef>
                <a:spcPts val="0"/>
              </a:spcBef>
              <a:spcAft>
                <a:spcPts val="0"/>
              </a:spcAft>
            </a:pPr>
            <a:r>
              <a:rPr lang="en-US" sz="2800" dirty="0" err="1" smtClean="0">
                <a:solidFill>
                  <a:srgbClr val="FF0000"/>
                </a:solidFill>
              </a:rPr>
              <a:t>páng</a:t>
            </a:r>
            <a:endParaRPr kumimoji="0" lang="zh-CN" altLang="en-US" sz="2800" b="1" i="0" u="none" strike="noStrike" kern="1200" cap="none" spc="0" normalizeH="0" baseline="0" noProof="0" dirty="0">
              <a:ln>
                <a:noFill/>
              </a:ln>
              <a:solidFill>
                <a:srgbClr val="FF0000"/>
              </a:solidFill>
              <a:effectLst/>
              <a:uLnTx/>
              <a:uFillTx/>
              <a:latin typeface="华文细黑" pitchFamily="2" charset="-122"/>
              <a:ea typeface="华文细黑" pitchFamily="2" charset="-122"/>
              <a:cs typeface="+mn-cs"/>
            </a:endParaRPr>
          </a:p>
        </p:txBody>
      </p:sp>
      <p:sp>
        <p:nvSpPr>
          <p:cNvPr id="11" name="文本占位符 2"/>
          <p:cNvSpPr txBox="1">
            <a:spLocks/>
          </p:cNvSpPr>
          <p:nvPr/>
        </p:nvSpPr>
        <p:spPr>
          <a:xfrm>
            <a:off x="7358114" y="3714752"/>
            <a:ext cx="1095340" cy="857256"/>
          </a:xfrm>
          <a:prstGeom prst="rect">
            <a:avLst/>
          </a:prstGeom>
        </p:spPr>
        <p:txBody>
          <a:bodyPr/>
          <a:lstStyle/>
          <a:p>
            <a:pPr lvl="0" fontAlgn="auto" hangingPunct="0">
              <a:lnSpc>
                <a:spcPct val="150000"/>
              </a:lnSpc>
              <a:spcBef>
                <a:spcPts val="0"/>
              </a:spcBef>
              <a:spcAft>
                <a:spcPts val="0"/>
              </a:spcAft>
            </a:pPr>
            <a:r>
              <a:rPr lang="en-US" sz="2800" dirty="0" err="1" smtClean="0">
                <a:solidFill>
                  <a:srgbClr val="FF0000"/>
                </a:solidFill>
              </a:rPr>
              <a:t>chóu</a:t>
            </a:r>
            <a:endParaRPr kumimoji="0" lang="zh-CN" altLang="en-US" sz="2800" b="1" i="0" u="none" strike="noStrike" kern="1200" cap="none" spc="0" normalizeH="0" baseline="0" noProof="0" dirty="0">
              <a:ln>
                <a:noFill/>
              </a:ln>
              <a:solidFill>
                <a:srgbClr val="FF0000"/>
              </a:solidFill>
              <a:effectLst/>
              <a:uLnTx/>
              <a:uFillTx/>
              <a:latin typeface="华文细黑" pitchFamily="2" charset="-122"/>
              <a:ea typeface="华文细黑" pitchFamily="2" charset="-122"/>
              <a:cs typeface="+mn-cs"/>
            </a:endParaRPr>
          </a:p>
        </p:txBody>
      </p:sp>
      <p:sp>
        <p:nvSpPr>
          <p:cNvPr id="12" name="文本占位符 2"/>
          <p:cNvSpPr txBox="1">
            <a:spLocks/>
          </p:cNvSpPr>
          <p:nvPr/>
        </p:nvSpPr>
        <p:spPr>
          <a:xfrm>
            <a:off x="3238480" y="4357718"/>
            <a:ext cx="1000132" cy="857232"/>
          </a:xfrm>
          <a:prstGeom prst="rect">
            <a:avLst/>
          </a:prstGeom>
        </p:spPr>
        <p:txBody>
          <a:bodyPr/>
          <a:lstStyle/>
          <a:p>
            <a:pPr lvl="0" fontAlgn="auto" hangingPunct="0">
              <a:lnSpc>
                <a:spcPct val="150000"/>
              </a:lnSpc>
              <a:spcBef>
                <a:spcPts val="0"/>
              </a:spcBef>
              <a:spcAft>
                <a:spcPts val="0"/>
              </a:spcAft>
            </a:pPr>
            <a:r>
              <a:rPr lang="en-US" sz="2800" dirty="0" err="1" smtClean="0">
                <a:solidFill>
                  <a:srgbClr val="FF0000"/>
                </a:solidFill>
              </a:rPr>
              <a:t>xiǎn</a:t>
            </a:r>
            <a:endParaRPr kumimoji="0" lang="zh-CN" altLang="en-US" sz="2800" b="1" i="0" u="none" strike="noStrike" kern="1200" cap="none" spc="0" normalizeH="0" baseline="0" noProof="0" dirty="0">
              <a:ln>
                <a:noFill/>
              </a:ln>
              <a:solidFill>
                <a:srgbClr val="FF0000"/>
              </a:solidFill>
              <a:effectLst/>
              <a:uLnTx/>
              <a:uFillTx/>
              <a:latin typeface="华文细黑" pitchFamily="2" charset="-122"/>
              <a:ea typeface="华文细黑" pitchFamily="2" charset="-122"/>
              <a:cs typeface="+mn-cs"/>
            </a:endParaRPr>
          </a:p>
        </p:txBody>
      </p:sp>
      <p:sp>
        <p:nvSpPr>
          <p:cNvPr id="13" name="文本占位符 2"/>
          <p:cNvSpPr txBox="1">
            <a:spLocks/>
          </p:cNvSpPr>
          <p:nvPr/>
        </p:nvSpPr>
        <p:spPr>
          <a:xfrm>
            <a:off x="8096264" y="4357694"/>
            <a:ext cx="1000132" cy="857232"/>
          </a:xfrm>
          <a:prstGeom prst="rect">
            <a:avLst/>
          </a:prstGeom>
        </p:spPr>
        <p:txBody>
          <a:bodyPr/>
          <a:lstStyle/>
          <a:p>
            <a:pPr lvl="0" fontAlgn="auto" hangingPunct="0">
              <a:lnSpc>
                <a:spcPct val="150000"/>
              </a:lnSpc>
              <a:spcBef>
                <a:spcPts val="0"/>
              </a:spcBef>
              <a:spcAft>
                <a:spcPts val="0"/>
              </a:spcAft>
            </a:pPr>
            <a:r>
              <a:rPr lang="en-US" sz="2800" dirty="0" err="1" smtClean="0">
                <a:solidFill>
                  <a:srgbClr val="FF0000"/>
                </a:solidFill>
              </a:rPr>
              <a:t>cuì</a:t>
            </a:r>
            <a:endParaRPr kumimoji="0" lang="zh-CN" altLang="en-US" sz="2800" b="1" i="0" u="none" strike="noStrike" kern="1200" cap="none" spc="0" normalizeH="0" baseline="0" noProof="0" dirty="0">
              <a:ln>
                <a:noFill/>
              </a:ln>
              <a:solidFill>
                <a:srgbClr val="FF0000"/>
              </a:solidFill>
              <a:effectLst/>
              <a:uLnTx/>
              <a:uFillTx/>
              <a:latin typeface="华文细黑" pitchFamily="2" charset="-122"/>
              <a:ea typeface="华文细黑" pitchFamily="2" charset="-122"/>
              <a:cs typeface="+mn-cs"/>
            </a:endParaRPr>
          </a:p>
        </p:txBody>
      </p:sp>
      <p:sp>
        <p:nvSpPr>
          <p:cNvPr id="14" name="文本占位符 2"/>
          <p:cNvSpPr txBox="1">
            <a:spLocks/>
          </p:cNvSpPr>
          <p:nvPr/>
        </p:nvSpPr>
        <p:spPr>
          <a:xfrm>
            <a:off x="3381356" y="4929198"/>
            <a:ext cx="1000132" cy="857232"/>
          </a:xfrm>
          <a:prstGeom prst="rect">
            <a:avLst/>
          </a:prstGeom>
        </p:spPr>
        <p:txBody>
          <a:bodyPr/>
          <a:lstStyle/>
          <a:p>
            <a:pPr lvl="0" fontAlgn="auto" hangingPunct="0">
              <a:lnSpc>
                <a:spcPct val="150000"/>
              </a:lnSpc>
              <a:spcBef>
                <a:spcPts val="0"/>
              </a:spcBef>
              <a:spcAft>
                <a:spcPts val="0"/>
              </a:spcAft>
            </a:pPr>
            <a:r>
              <a:rPr lang="en-US" sz="2800" dirty="0" err="1" smtClean="0">
                <a:solidFill>
                  <a:srgbClr val="FF0000"/>
                </a:solidFill>
              </a:rPr>
              <a:t>lù</a:t>
            </a:r>
            <a:endParaRPr kumimoji="0" lang="zh-CN" altLang="en-US" sz="2800" b="1" i="0" u="none" strike="noStrike" kern="1200" cap="none" spc="0" normalizeH="0" baseline="0" noProof="0" dirty="0">
              <a:ln>
                <a:noFill/>
              </a:ln>
              <a:solidFill>
                <a:srgbClr val="FF0000"/>
              </a:solidFill>
              <a:effectLst/>
              <a:uLnTx/>
              <a:uFillTx/>
              <a:latin typeface="华文细黑" pitchFamily="2" charset="-122"/>
              <a:ea typeface="华文细黑" pitchFamily="2" charset="-122"/>
              <a:cs typeface="+mn-cs"/>
            </a:endParaRPr>
          </a:p>
        </p:txBody>
      </p:sp>
      <p:sp>
        <p:nvSpPr>
          <p:cNvPr id="15" name="文本占位符 2"/>
          <p:cNvSpPr txBox="1">
            <a:spLocks/>
          </p:cNvSpPr>
          <p:nvPr/>
        </p:nvSpPr>
        <p:spPr>
          <a:xfrm>
            <a:off x="8024826" y="5000636"/>
            <a:ext cx="1000132" cy="857232"/>
          </a:xfrm>
          <a:prstGeom prst="rect">
            <a:avLst/>
          </a:prstGeom>
        </p:spPr>
        <p:txBody>
          <a:bodyPr/>
          <a:lstStyle/>
          <a:p>
            <a:pPr lvl="0" fontAlgn="auto" hangingPunct="0">
              <a:lnSpc>
                <a:spcPct val="150000"/>
              </a:lnSpc>
              <a:spcBef>
                <a:spcPts val="0"/>
              </a:spcBef>
              <a:spcAft>
                <a:spcPts val="0"/>
              </a:spcAft>
            </a:pPr>
            <a:r>
              <a:rPr lang="en-US" sz="2800" dirty="0" err="1" smtClean="0">
                <a:solidFill>
                  <a:srgbClr val="FF0000"/>
                </a:solidFill>
              </a:rPr>
              <a:t>rú</a:t>
            </a:r>
            <a:endParaRPr kumimoji="0" lang="zh-CN" altLang="en-US" sz="2800" b="1" i="0" u="none" strike="noStrike" kern="1200" cap="none" spc="0" normalizeH="0" baseline="0" noProof="0" dirty="0">
              <a:ln>
                <a:noFill/>
              </a:ln>
              <a:solidFill>
                <a:srgbClr val="FF0000"/>
              </a:solidFill>
              <a:effectLst/>
              <a:uLnTx/>
              <a:uFillTx/>
              <a:latin typeface="华文细黑" pitchFamily="2" charset="-122"/>
              <a:ea typeface="华文细黑" pitchFamily="2" charset="-122"/>
              <a:cs typeface="+mn-cs"/>
            </a:endParaRPr>
          </a:p>
        </p:txBody>
      </p:sp>
      <p:sp>
        <p:nvSpPr>
          <p:cNvPr id="16" name="矩形 15"/>
          <p:cNvSpPr/>
          <p:nvPr/>
        </p:nvSpPr>
        <p:spPr>
          <a:xfrm>
            <a:off x="2032354" y="2212295"/>
            <a:ext cx="420308" cy="430887"/>
          </a:xfrm>
          <a:prstGeom prst="rect">
            <a:avLst/>
          </a:prstGeom>
        </p:spPr>
        <p:txBody>
          <a:bodyPr wrap="none">
            <a:spAutoFit/>
          </a:bodyPr>
          <a:lstStyle/>
          <a:p>
            <a:r>
              <a:rPr lang="en-US" dirty="0" smtClean="0"/>
              <a:t> </a:t>
            </a:r>
            <a:r>
              <a:rPr lang="en-US" altLang="zh-CN" dirty="0" smtClean="0"/>
              <a:t>·</a:t>
            </a:r>
            <a:r>
              <a:rPr lang="en-US" dirty="0" smtClean="0"/>
              <a:t> </a:t>
            </a:r>
            <a:endParaRPr lang="zh-CN" altLang="en-US" dirty="0"/>
          </a:p>
        </p:txBody>
      </p:sp>
      <p:sp>
        <p:nvSpPr>
          <p:cNvPr id="17" name="矩形 16"/>
          <p:cNvSpPr/>
          <p:nvPr/>
        </p:nvSpPr>
        <p:spPr>
          <a:xfrm>
            <a:off x="6453190" y="2212295"/>
            <a:ext cx="420308" cy="430887"/>
          </a:xfrm>
          <a:prstGeom prst="rect">
            <a:avLst/>
          </a:prstGeom>
        </p:spPr>
        <p:txBody>
          <a:bodyPr wrap="none">
            <a:spAutoFit/>
          </a:bodyPr>
          <a:lstStyle/>
          <a:p>
            <a:r>
              <a:rPr lang="en-US" dirty="0" smtClean="0"/>
              <a:t> </a:t>
            </a:r>
            <a:r>
              <a:rPr lang="en-US" altLang="zh-CN" dirty="0" smtClean="0"/>
              <a:t>·</a:t>
            </a:r>
            <a:r>
              <a:rPr lang="en-US" dirty="0" smtClean="0"/>
              <a:t> </a:t>
            </a:r>
            <a:endParaRPr lang="zh-CN" altLang="en-US" dirty="0"/>
          </a:p>
        </p:txBody>
      </p:sp>
      <p:sp>
        <p:nvSpPr>
          <p:cNvPr id="18" name="矩形 17"/>
          <p:cNvSpPr/>
          <p:nvPr/>
        </p:nvSpPr>
        <p:spPr>
          <a:xfrm>
            <a:off x="6738942" y="2855237"/>
            <a:ext cx="420308" cy="430887"/>
          </a:xfrm>
          <a:prstGeom prst="rect">
            <a:avLst/>
          </a:prstGeom>
        </p:spPr>
        <p:txBody>
          <a:bodyPr wrap="none">
            <a:spAutoFit/>
          </a:bodyPr>
          <a:lstStyle/>
          <a:p>
            <a:r>
              <a:rPr lang="en-US" dirty="0" smtClean="0"/>
              <a:t> </a:t>
            </a:r>
            <a:r>
              <a:rPr lang="en-US" altLang="zh-CN" dirty="0" smtClean="0"/>
              <a:t>·</a:t>
            </a:r>
            <a:r>
              <a:rPr lang="en-US" dirty="0" smtClean="0"/>
              <a:t> </a:t>
            </a:r>
            <a:endParaRPr lang="zh-CN" altLang="en-US" dirty="0"/>
          </a:p>
        </p:txBody>
      </p:sp>
      <p:sp>
        <p:nvSpPr>
          <p:cNvPr id="19" name="矩形 18"/>
          <p:cNvSpPr/>
          <p:nvPr/>
        </p:nvSpPr>
        <p:spPr>
          <a:xfrm>
            <a:off x="2095472" y="2783799"/>
            <a:ext cx="420308" cy="430887"/>
          </a:xfrm>
          <a:prstGeom prst="rect">
            <a:avLst/>
          </a:prstGeom>
        </p:spPr>
        <p:txBody>
          <a:bodyPr wrap="none">
            <a:spAutoFit/>
          </a:bodyPr>
          <a:lstStyle/>
          <a:p>
            <a:r>
              <a:rPr lang="en-US" dirty="0" smtClean="0"/>
              <a:t> </a:t>
            </a:r>
            <a:r>
              <a:rPr lang="en-US" altLang="zh-CN" dirty="0" smtClean="0"/>
              <a:t>·</a:t>
            </a:r>
            <a:r>
              <a:rPr lang="en-US" dirty="0" smtClean="0"/>
              <a:t> </a:t>
            </a:r>
            <a:endParaRPr lang="zh-CN" altLang="en-US" dirty="0"/>
          </a:p>
        </p:txBody>
      </p:sp>
      <p:sp>
        <p:nvSpPr>
          <p:cNvPr id="20" name="矩形 19"/>
          <p:cNvSpPr/>
          <p:nvPr/>
        </p:nvSpPr>
        <p:spPr>
          <a:xfrm>
            <a:off x="1675164" y="3498179"/>
            <a:ext cx="420308" cy="430887"/>
          </a:xfrm>
          <a:prstGeom prst="rect">
            <a:avLst/>
          </a:prstGeom>
        </p:spPr>
        <p:txBody>
          <a:bodyPr wrap="none">
            <a:spAutoFit/>
          </a:bodyPr>
          <a:lstStyle/>
          <a:p>
            <a:r>
              <a:rPr lang="en-US" dirty="0" smtClean="0"/>
              <a:t> </a:t>
            </a:r>
            <a:r>
              <a:rPr lang="en-US" altLang="zh-CN" dirty="0" smtClean="0"/>
              <a:t>·</a:t>
            </a:r>
            <a:r>
              <a:rPr lang="en-US" dirty="0" smtClean="0"/>
              <a:t> </a:t>
            </a:r>
            <a:endParaRPr lang="zh-CN" altLang="en-US" dirty="0"/>
          </a:p>
        </p:txBody>
      </p:sp>
      <p:sp>
        <p:nvSpPr>
          <p:cNvPr id="21" name="矩形 20"/>
          <p:cNvSpPr/>
          <p:nvPr/>
        </p:nvSpPr>
        <p:spPr>
          <a:xfrm>
            <a:off x="1738282" y="4141121"/>
            <a:ext cx="420308" cy="430887"/>
          </a:xfrm>
          <a:prstGeom prst="rect">
            <a:avLst/>
          </a:prstGeom>
        </p:spPr>
        <p:txBody>
          <a:bodyPr wrap="none">
            <a:spAutoFit/>
          </a:bodyPr>
          <a:lstStyle/>
          <a:p>
            <a:r>
              <a:rPr lang="en-US" dirty="0" smtClean="0"/>
              <a:t> </a:t>
            </a:r>
            <a:r>
              <a:rPr lang="en-US" altLang="zh-CN" dirty="0" smtClean="0"/>
              <a:t>·</a:t>
            </a:r>
            <a:r>
              <a:rPr lang="en-US" dirty="0" smtClean="0"/>
              <a:t> </a:t>
            </a:r>
            <a:endParaRPr lang="zh-CN" altLang="en-US" dirty="0"/>
          </a:p>
        </p:txBody>
      </p:sp>
      <p:sp>
        <p:nvSpPr>
          <p:cNvPr id="22" name="矩形 21"/>
          <p:cNvSpPr/>
          <p:nvPr/>
        </p:nvSpPr>
        <p:spPr>
          <a:xfrm>
            <a:off x="1666844" y="4786322"/>
            <a:ext cx="420308" cy="430887"/>
          </a:xfrm>
          <a:prstGeom prst="rect">
            <a:avLst/>
          </a:prstGeom>
        </p:spPr>
        <p:txBody>
          <a:bodyPr wrap="none">
            <a:spAutoFit/>
          </a:bodyPr>
          <a:lstStyle/>
          <a:p>
            <a:r>
              <a:rPr lang="en-US" dirty="0" smtClean="0"/>
              <a:t> </a:t>
            </a:r>
            <a:r>
              <a:rPr lang="en-US" altLang="zh-CN" dirty="0" smtClean="0"/>
              <a:t>·</a:t>
            </a:r>
            <a:r>
              <a:rPr lang="en-US" dirty="0" smtClean="0"/>
              <a:t> </a:t>
            </a:r>
            <a:endParaRPr lang="zh-CN" altLang="en-US" dirty="0"/>
          </a:p>
        </p:txBody>
      </p:sp>
      <p:sp>
        <p:nvSpPr>
          <p:cNvPr id="23" name="矩形 22"/>
          <p:cNvSpPr/>
          <p:nvPr/>
        </p:nvSpPr>
        <p:spPr>
          <a:xfrm>
            <a:off x="2809852" y="5427005"/>
            <a:ext cx="420308" cy="430887"/>
          </a:xfrm>
          <a:prstGeom prst="rect">
            <a:avLst/>
          </a:prstGeom>
        </p:spPr>
        <p:txBody>
          <a:bodyPr wrap="none">
            <a:spAutoFit/>
          </a:bodyPr>
          <a:lstStyle/>
          <a:p>
            <a:r>
              <a:rPr lang="en-US" dirty="0" smtClean="0"/>
              <a:t> </a:t>
            </a:r>
            <a:r>
              <a:rPr lang="en-US" altLang="zh-CN" dirty="0" smtClean="0"/>
              <a:t>·</a:t>
            </a:r>
            <a:r>
              <a:rPr lang="en-US" dirty="0" smtClean="0"/>
              <a:t> </a:t>
            </a:r>
            <a:endParaRPr lang="zh-CN" altLang="en-US" dirty="0"/>
          </a:p>
        </p:txBody>
      </p:sp>
      <p:sp>
        <p:nvSpPr>
          <p:cNvPr id="24" name="矩形 23"/>
          <p:cNvSpPr/>
          <p:nvPr/>
        </p:nvSpPr>
        <p:spPr>
          <a:xfrm>
            <a:off x="6461510" y="3498179"/>
            <a:ext cx="420308" cy="430887"/>
          </a:xfrm>
          <a:prstGeom prst="rect">
            <a:avLst/>
          </a:prstGeom>
        </p:spPr>
        <p:txBody>
          <a:bodyPr wrap="none">
            <a:spAutoFit/>
          </a:bodyPr>
          <a:lstStyle/>
          <a:p>
            <a:r>
              <a:rPr lang="en-US" dirty="0" smtClean="0"/>
              <a:t> </a:t>
            </a:r>
            <a:r>
              <a:rPr lang="en-US" altLang="zh-CN" dirty="0" smtClean="0"/>
              <a:t>·</a:t>
            </a:r>
            <a:r>
              <a:rPr lang="en-US" dirty="0" smtClean="0"/>
              <a:t> </a:t>
            </a:r>
            <a:endParaRPr lang="zh-CN" altLang="en-US" dirty="0"/>
          </a:p>
        </p:txBody>
      </p:sp>
      <p:sp>
        <p:nvSpPr>
          <p:cNvPr id="25" name="矩形 24"/>
          <p:cNvSpPr/>
          <p:nvPr/>
        </p:nvSpPr>
        <p:spPr>
          <a:xfrm>
            <a:off x="6461510" y="4212559"/>
            <a:ext cx="420308" cy="430887"/>
          </a:xfrm>
          <a:prstGeom prst="rect">
            <a:avLst/>
          </a:prstGeom>
        </p:spPr>
        <p:txBody>
          <a:bodyPr wrap="none">
            <a:spAutoFit/>
          </a:bodyPr>
          <a:lstStyle/>
          <a:p>
            <a:r>
              <a:rPr lang="en-US" dirty="0" smtClean="0"/>
              <a:t> </a:t>
            </a:r>
            <a:r>
              <a:rPr lang="en-US" altLang="zh-CN" dirty="0" smtClean="0"/>
              <a:t>·</a:t>
            </a:r>
            <a:r>
              <a:rPr lang="en-US" dirty="0" smtClean="0"/>
              <a:t> </a:t>
            </a:r>
            <a:endParaRPr lang="zh-CN" altLang="en-US" dirty="0"/>
          </a:p>
        </p:txBody>
      </p:sp>
      <p:sp>
        <p:nvSpPr>
          <p:cNvPr id="26" name="矩形 25"/>
          <p:cNvSpPr/>
          <p:nvPr/>
        </p:nvSpPr>
        <p:spPr>
          <a:xfrm>
            <a:off x="7533080" y="4786322"/>
            <a:ext cx="420308" cy="430887"/>
          </a:xfrm>
          <a:prstGeom prst="rect">
            <a:avLst/>
          </a:prstGeom>
        </p:spPr>
        <p:txBody>
          <a:bodyPr wrap="none">
            <a:spAutoFit/>
          </a:bodyPr>
          <a:lstStyle/>
          <a:p>
            <a:r>
              <a:rPr lang="en-US" dirty="0" smtClean="0"/>
              <a:t> </a:t>
            </a:r>
            <a:r>
              <a:rPr lang="en-US" altLang="zh-CN" dirty="0" smtClean="0"/>
              <a:t>·</a:t>
            </a:r>
            <a:r>
              <a:rPr lang="en-US" dirty="0" smtClean="0"/>
              <a:t> </a:t>
            </a:r>
            <a:endParaRPr lang="zh-CN" altLang="en-US" dirty="0"/>
          </a:p>
        </p:txBody>
      </p:sp>
      <p:sp>
        <p:nvSpPr>
          <p:cNvPr id="27" name="矩形 26"/>
          <p:cNvSpPr/>
          <p:nvPr/>
        </p:nvSpPr>
        <p:spPr>
          <a:xfrm>
            <a:off x="6818700" y="5427005"/>
            <a:ext cx="420308" cy="430887"/>
          </a:xfrm>
          <a:prstGeom prst="rect">
            <a:avLst/>
          </a:prstGeom>
        </p:spPr>
        <p:txBody>
          <a:bodyPr wrap="none">
            <a:spAutoFit/>
          </a:bodyPr>
          <a:lstStyle/>
          <a:p>
            <a:r>
              <a:rPr lang="en-US" dirty="0" smtClean="0"/>
              <a:t> </a:t>
            </a:r>
            <a:r>
              <a:rPr lang="en-US" altLang="zh-CN" dirty="0" smtClean="0"/>
              <a:t>·</a:t>
            </a:r>
            <a:r>
              <a:rPr lang="en-US" dirty="0" smtClean="0"/>
              <a:t> </a:t>
            </a:r>
            <a:endParaRPr lang="zh-CN" altLang="en-US" dirty="0"/>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10"/>
                                        </p:tgtEl>
                                        <p:attrNameLst>
                                          <p:attrName>style.visibility</p:attrName>
                                        </p:attrNameLst>
                                      </p:cBhvr>
                                      <p:to>
                                        <p:strVal val="visible"/>
                                      </p:to>
                                    </p:set>
                                    <p:animEffect transition="in" filter="blinds(horizontal)">
                                      <p:cBhvr>
                                        <p:cTn id="10" dur="500"/>
                                        <p:tgtEl>
                                          <p:spTgt spid="10"/>
                                        </p:tgtEl>
                                      </p:cBhvr>
                                    </p:animEffect>
                                  </p:childTnLst>
                                </p:cTn>
                              </p:par>
                              <p:par>
                                <p:cTn id="11" presetID="3" presetClass="entr" presetSubtype="10" fill="hold" grpId="0" nodeType="withEffect">
                                  <p:stCondLst>
                                    <p:cond delay="0"/>
                                  </p:stCondLst>
                                  <p:childTnLst>
                                    <p:set>
                                      <p:cBhvr>
                                        <p:cTn id="12" dur="1" fill="hold">
                                          <p:stCondLst>
                                            <p:cond delay="0"/>
                                          </p:stCondLst>
                                        </p:cTn>
                                        <p:tgtEl>
                                          <p:spTgt spid="11"/>
                                        </p:tgtEl>
                                        <p:attrNameLst>
                                          <p:attrName>style.visibility</p:attrName>
                                        </p:attrNameLst>
                                      </p:cBhvr>
                                      <p:to>
                                        <p:strVal val="visible"/>
                                      </p:to>
                                    </p:set>
                                    <p:animEffect transition="in" filter="blinds(horizontal)">
                                      <p:cBhvr>
                                        <p:cTn id="13" dur="500"/>
                                        <p:tgtEl>
                                          <p:spTgt spid="11"/>
                                        </p:tgtEl>
                                      </p:cBhvr>
                                    </p:animEffect>
                                  </p:childTnLst>
                                </p:cTn>
                              </p:par>
                              <p:par>
                                <p:cTn id="14" presetID="3" presetClass="entr" presetSubtype="10" fill="hold" grpId="0" nodeType="withEffect">
                                  <p:stCondLst>
                                    <p:cond delay="0"/>
                                  </p:stCondLst>
                                  <p:childTnLst>
                                    <p:set>
                                      <p:cBhvr>
                                        <p:cTn id="15" dur="1" fill="hold">
                                          <p:stCondLst>
                                            <p:cond delay="0"/>
                                          </p:stCondLst>
                                        </p:cTn>
                                        <p:tgtEl>
                                          <p:spTgt spid="12"/>
                                        </p:tgtEl>
                                        <p:attrNameLst>
                                          <p:attrName>style.visibility</p:attrName>
                                        </p:attrNameLst>
                                      </p:cBhvr>
                                      <p:to>
                                        <p:strVal val="visible"/>
                                      </p:to>
                                    </p:set>
                                    <p:animEffect transition="in" filter="blinds(horizontal)">
                                      <p:cBhvr>
                                        <p:cTn id="16" dur="500"/>
                                        <p:tgtEl>
                                          <p:spTgt spid="12"/>
                                        </p:tgtEl>
                                      </p:cBhvr>
                                    </p:animEffect>
                                  </p:childTnLst>
                                </p:cTn>
                              </p:par>
                              <p:par>
                                <p:cTn id="17" presetID="3" presetClass="entr" presetSubtype="10" fill="hold" grpId="0" nodeType="withEffect">
                                  <p:stCondLst>
                                    <p:cond delay="0"/>
                                  </p:stCondLst>
                                  <p:childTnLst>
                                    <p:set>
                                      <p:cBhvr>
                                        <p:cTn id="18" dur="1" fill="hold">
                                          <p:stCondLst>
                                            <p:cond delay="0"/>
                                          </p:stCondLst>
                                        </p:cTn>
                                        <p:tgtEl>
                                          <p:spTgt spid="13"/>
                                        </p:tgtEl>
                                        <p:attrNameLst>
                                          <p:attrName>style.visibility</p:attrName>
                                        </p:attrNameLst>
                                      </p:cBhvr>
                                      <p:to>
                                        <p:strVal val="visible"/>
                                      </p:to>
                                    </p:set>
                                    <p:animEffect transition="in" filter="blinds(horizontal)">
                                      <p:cBhvr>
                                        <p:cTn id="19" dur="500"/>
                                        <p:tgtEl>
                                          <p:spTgt spid="13"/>
                                        </p:tgtEl>
                                      </p:cBhvr>
                                    </p:animEffect>
                                  </p:childTnLst>
                                </p:cTn>
                              </p:par>
                              <p:par>
                                <p:cTn id="20" presetID="3" presetClass="entr" presetSubtype="10" fill="hold" grpId="0" nodeType="withEffect">
                                  <p:stCondLst>
                                    <p:cond delay="0"/>
                                  </p:stCondLst>
                                  <p:childTnLst>
                                    <p:set>
                                      <p:cBhvr>
                                        <p:cTn id="21" dur="1" fill="hold">
                                          <p:stCondLst>
                                            <p:cond delay="0"/>
                                          </p:stCondLst>
                                        </p:cTn>
                                        <p:tgtEl>
                                          <p:spTgt spid="14"/>
                                        </p:tgtEl>
                                        <p:attrNameLst>
                                          <p:attrName>style.visibility</p:attrName>
                                        </p:attrNameLst>
                                      </p:cBhvr>
                                      <p:to>
                                        <p:strVal val="visible"/>
                                      </p:to>
                                    </p:set>
                                    <p:animEffect transition="in" filter="blinds(horizontal)">
                                      <p:cBhvr>
                                        <p:cTn id="22" dur="500"/>
                                        <p:tgtEl>
                                          <p:spTgt spid="14"/>
                                        </p:tgtEl>
                                      </p:cBhvr>
                                    </p:animEffect>
                                  </p:childTnLst>
                                </p:cTn>
                              </p:par>
                              <p:par>
                                <p:cTn id="23" presetID="3" presetClass="entr" presetSubtype="10" fill="hold" grpId="0" nodeType="withEffect">
                                  <p:stCondLst>
                                    <p:cond delay="0"/>
                                  </p:stCondLst>
                                  <p:childTnLst>
                                    <p:set>
                                      <p:cBhvr>
                                        <p:cTn id="24" dur="1" fill="hold">
                                          <p:stCondLst>
                                            <p:cond delay="0"/>
                                          </p:stCondLst>
                                        </p:cTn>
                                        <p:tgtEl>
                                          <p:spTgt spid="15"/>
                                        </p:tgtEl>
                                        <p:attrNameLst>
                                          <p:attrName>style.visibility</p:attrName>
                                        </p:attrNameLst>
                                      </p:cBhvr>
                                      <p:to>
                                        <p:strVal val="visible"/>
                                      </p:to>
                                    </p:set>
                                    <p:animEffect transition="in" filter="blinds(horizontal)">
                                      <p:cBhvr>
                                        <p:cTn id="25" dur="500"/>
                                        <p:tgtEl>
                                          <p:spTgt spid="15"/>
                                        </p:tgtEl>
                                      </p:cBhvr>
                                    </p:animEffect>
                                  </p:childTnLst>
                                </p:cTn>
                              </p:par>
                              <p:par>
                                <p:cTn id="26" presetID="3" presetClass="entr" presetSubtype="10" fill="hold" grpId="0" nodeType="withEffect">
                                  <p:stCondLst>
                                    <p:cond delay="0"/>
                                  </p:stCondLst>
                                  <p:childTnLst>
                                    <p:set>
                                      <p:cBhvr>
                                        <p:cTn id="27" dur="1" fill="hold">
                                          <p:stCondLst>
                                            <p:cond delay="0"/>
                                          </p:stCondLst>
                                        </p:cTn>
                                        <p:tgtEl>
                                          <p:spTgt spid="5"/>
                                        </p:tgtEl>
                                        <p:attrNameLst>
                                          <p:attrName>style.visibility</p:attrName>
                                        </p:attrNameLst>
                                      </p:cBhvr>
                                      <p:to>
                                        <p:strVal val="visible"/>
                                      </p:to>
                                    </p:set>
                                    <p:animEffect transition="in" filter="blinds(horizontal)">
                                      <p:cBhvr>
                                        <p:cTn id="28" dur="500"/>
                                        <p:tgtEl>
                                          <p:spTgt spid="5"/>
                                        </p:tgtEl>
                                      </p:cBhvr>
                                    </p:animEffect>
                                  </p:childTnLst>
                                </p:cTn>
                              </p:par>
                              <p:par>
                                <p:cTn id="29" presetID="3" presetClass="entr" presetSubtype="10" fill="hold" grpId="0" nodeType="withEffect">
                                  <p:stCondLst>
                                    <p:cond delay="0"/>
                                  </p:stCondLst>
                                  <p:childTnLst>
                                    <p:set>
                                      <p:cBhvr>
                                        <p:cTn id="30" dur="1" fill="hold">
                                          <p:stCondLst>
                                            <p:cond delay="0"/>
                                          </p:stCondLst>
                                        </p:cTn>
                                        <p:tgtEl>
                                          <p:spTgt spid="6"/>
                                        </p:tgtEl>
                                        <p:attrNameLst>
                                          <p:attrName>style.visibility</p:attrName>
                                        </p:attrNameLst>
                                      </p:cBhvr>
                                      <p:to>
                                        <p:strVal val="visible"/>
                                      </p:to>
                                    </p:set>
                                    <p:animEffect transition="in" filter="blinds(horizontal)">
                                      <p:cBhvr>
                                        <p:cTn id="31" dur="500"/>
                                        <p:tgtEl>
                                          <p:spTgt spid="6"/>
                                        </p:tgtEl>
                                      </p:cBhvr>
                                    </p:animEffect>
                                  </p:childTnLst>
                                </p:cTn>
                              </p:par>
                              <p:par>
                                <p:cTn id="32" presetID="3" presetClass="entr" presetSubtype="10" fill="hold" grpId="0" nodeType="withEffect">
                                  <p:stCondLst>
                                    <p:cond delay="0"/>
                                  </p:stCondLst>
                                  <p:childTnLst>
                                    <p:set>
                                      <p:cBhvr>
                                        <p:cTn id="33" dur="1" fill="hold">
                                          <p:stCondLst>
                                            <p:cond delay="0"/>
                                          </p:stCondLst>
                                        </p:cTn>
                                        <p:tgtEl>
                                          <p:spTgt spid="7"/>
                                        </p:tgtEl>
                                        <p:attrNameLst>
                                          <p:attrName>style.visibility</p:attrName>
                                        </p:attrNameLst>
                                      </p:cBhvr>
                                      <p:to>
                                        <p:strVal val="visible"/>
                                      </p:to>
                                    </p:set>
                                    <p:animEffect transition="in" filter="blinds(horizontal)">
                                      <p:cBhvr>
                                        <p:cTn id="34" dur="500"/>
                                        <p:tgtEl>
                                          <p:spTgt spid="7"/>
                                        </p:tgtEl>
                                      </p:cBhvr>
                                    </p:animEffect>
                                  </p:childTnLst>
                                </p:cTn>
                              </p:par>
                              <p:par>
                                <p:cTn id="35" presetID="3" presetClass="entr" presetSubtype="10" fill="hold" grpId="0" nodeType="withEffect">
                                  <p:stCondLst>
                                    <p:cond delay="0"/>
                                  </p:stCondLst>
                                  <p:childTnLst>
                                    <p:set>
                                      <p:cBhvr>
                                        <p:cTn id="36" dur="1" fill="hold">
                                          <p:stCondLst>
                                            <p:cond delay="0"/>
                                          </p:stCondLst>
                                        </p:cTn>
                                        <p:tgtEl>
                                          <p:spTgt spid="8"/>
                                        </p:tgtEl>
                                        <p:attrNameLst>
                                          <p:attrName>style.visibility</p:attrName>
                                        </p:attrNameLst>
                                      </p:cBhvr>
                                      <p:to>
                                        <p:strVal val="visible"/>
                                      </p:to>
                                    </p:set>
                                    <p:animEffect transition="in" filter="blinds(horizontal)">
                                      <p:cBhvr>
                                        <p:cTn id="37" dur="500"/>
                                        <p:tgtEl>
                                          <p:spTgt spid="8"/>
                                        </p:tgtEl>
                                      </p:cBhvr>
                                    </p:animEffect>
                                  </p:childTnLst>
                                </p:cTn>
                              </p:par>
                              <p:par>
                                <p:cTn id="38" presetID="3" presetClass="entr" presetSubtype="10" fill="hold" grpId="0" nodeType="withEffect">
                                  <p:stCondLst>
                                    <p:cond delay="0"/>
                                  </p:stCondLst>
                                  <p:childTnLst>
                                    <p:set>
                                      <p:cBhvr>
                                        <p:cTn id="39" dur="1" fill="hold">
                                          <p:stCondLst>
                                            <p:cond delay="0"/>
                                          </p:stCondLst>
                                        </p:cTn>
                                        <p:tgtEl>
                                          <p:spTgt spid="9"/>
                                        </p:tgtEl>
                                        <p:attrNameLst>
                                          <p:attrName>style.visibility</p:attrName>
                                        </p:attrNameLst>
                                      </p:cBhvr>
                                      <p:to>
                                        <p:strVal val="visible"/>
                                      </p:to>
                                    </p:set>
                                    <p:animEffect transition="in" filter="blinds(horizontal)">
                                      <p:cBhvr>
                                        <p:cTn id="40" dur="500"/>
                                        <p:tgtEl>
                                          <p:spTgt spid="9"/>
                                        </p:tgtEl>
                                      </p:cBhvr>
                                    </p:animEffect>
                                  </p:childTnLst>
                                </p:cTn>
                              </p:par>
                            </p:childTnLst>
                          </p:cTn>
                        </p:par>
                      </p:childTnLst>
                    </p:cTn>
                  </p:par>
                </p:childTnLst>
              </p:cTn>
              <p:nextCondLst>
                <p:cond evt="onClick" delay="0">
                  <p:tgtEl>
                    <p:spTgt spid="4"/>
                  </p:tgtEl>
                </p:cond>
              </p:nextCondLst>
            </p:seq>
          </p:childTnLst>
        </p:cTn>
      </p:par>
    </p:tnLst>
    <p:bldLst>
      <p:bldP spid="3" grpId="0" build="p"/>
      <p:bldP spid="5" grpId="0"/>
      <p:bldP spid="6" grpId="0"/>
      <p:bldP spid="7" grpId="0"/>
      <p:bldP spid="8" grpId="0"/>
      <p:bldP spid="9" grpId="0"/>
      <p:bldP spid="10" grpId="0"/>
      <p:bldP spid="11" grpId="0"/>
      <p:bldP spid="12" grpId="0"/>
      <p:bldP spid="13" grpId="0"/>
      <p:bldP spid="14" grpId="0"/>
      <p:bldP spid="15"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a:xfrm>
            <a:off x="881026" y="1142984"/>
            <a:ext cx="10858576" cy="5214974"/>
          </a:xfrm>
        </p:spPr>
        <p:txBody>
          <a:bodyPr/>
          <a:lstStyle/>
          <a:p>
            <a:r>
              <a:rPr lang="en-US" dirty="0" smtClean="0"/>
              <a:t>3.</a:t>
            </a:r>
            <a:r>
              <a:rPr lang="zh-CN" altLang="en-US" dirty="0" smtClean="0"/>
              <a:t>解释下列词语。</a:t>
            </a:r>
          </a:p>
          <a:p>
            <a:r>
              <a:rPr lang="zh-CN" altLang="en-US" dirty="0" smtClean="0"/>
              <a:t>元勋</a:t>
            </a:r>
            <a:r>
              <a:rPr lang="en-US" dirty="0" smtClean="0"/>
              <a:t>:	</a:t>
            </a:r>
            <a:endParaRPr lang="zh-CN" altLang="en-US" dirty="0" smtClean="0"/>
          </a:p>
          <a:p>
            <a:r>
              <a:rPr lang="zh-CN" altLang="en-US" dirty="0" smtClean="0"/>
              <a:t>鲜为人知</a:t>
            </a:r>
            <a:r>
              <a:rPr lang="en-US" dirty="0" smtClean="0"/>
              <a:t>:</a:t>
            </a:r>
            <a:endParaRPr lang="zh-CN" altLang="en-US" dirty="0" smtClean="0"/>
          </a:p>
          <a:p>
            <a:r>
              <a:rPr lang="zh-CN" altLang="en-US" dirty="0" smtClean="0"/>
              <a:t>家喻户晓</a:t>
            </a:r>
            <a:r>
              <a:rPr lang="en-US" dirty="0" smtClean="0"/>
              <a:t>:	</a:t>
            </a:r>
            <a:endParaRPr lang="zh-CN" altLang="en-US" dirty="0" smtClean="0"/>
          </a:p>
          <a:p>
            <a:r>
              <a:rPr lang="zh-CN" altLang="en-US" dirty="0" smtClean="0"/>
              <a:t>鞠躬尽瘁</a:t>
            </a:r>
            <a:r>
              <a:rPr lang="en-US" dirty="0" smtClean="0"/>
              <a:t>,</a:t>
            </a:r>
            <a:r>
              <a:rPr lang="zh-CN" altLang="en-US" dirty="0" smtClean="0"/>
              <a:t>死而后已</a:t>
            </a:r>
            <a:r>
              <a:rPr lang="en-US" dirty="0" smtClean="0"/>
              <a:t>:</a:t>
            </a:r>
            <a:endParaRPr lang="zh-CN" altLang="en-US" dirty="0" smtClean="0"/>
          </a:p>
          <a:p>
            <a:r>
              <a:rPr lang="zh-CN" altLang="en-US" dirty="0" smtClean="0"/>
              <a:t>锋芒毕露</a:t>
            </a:r>
            <a:r>
              <a:rPr lang="en-US" dirty="0" smtClean="0"/>
              <a:t>:</a:t>
            </a:r>
            <a:endParaRPr lang="zh-CN" altLang="en-US" dirty="0" smtClean="0"/>
          </a:p>
          <a:p>
            <a:r>
              <a:rPr lang="zh-CN" altLang="en-US" dirty="0" smtClean="0"/>
              <a:t>妇孺皆知</a:t>
            </a:r>
            <a:r>
              <a:rPr lang="en-US" dirty="0" smtClean="0"/>
              <a:t>:</a:t>
            </a:r>
            <a:endParaRPr lang="zh-CN" altLang="en-US" dirty="0" smtClean="0"/>
          </a:p>
          <a:p>
            <a:r>
              <a:rPr lang="zh-CN" altLang="en-US" dirty="0" smtClean="0"/>
              <a:t>马革裹尸</a:t>
            </a:r>
            <a:r>
              <a:rPr lang="en-US" dirty="0" smtClean="0"/>
              <a:t>:</a:t>
            </a:r>
            <a:endParaRPr lang="zh-CN" altLang="en-US" dirty="0"/>
          </a:p>
        </p:txBody>
      </p:sp>
      <p:sp>
        <p:nvSpPr>
          <p:cNvPr id="3" name="文本占位符 2"/>
          <p:cNvSpPr>
            <a:spLocks noGrp="1"/>
          </p:cNvSpPr>
          <p:nvPr>
            <p:ph type="body" sz="quarter" idx="11"/>
          </p:nvPr>
        </p:nvSpPr>
        <p:spPr>
          <a:xfrm>
            <a:off x="2452662" y="1785926"/>
            <a:ext cx="9286940" cy="857256"/>
          </a:xfrm>
        </p:spPr>
        <p:txBody>
          <a:bodyPr/>
          <a:lstStyle/>
          <a:p>
            <a:pPr indent="0"/>
            <a:r>
              <a:rPr lang="zh-CN" altLang="en-US" dirty="0" smtClean="0"/>
              <a:t>有特大功绩的人。这里指为发明</a:t>
            </a:r>
            <a:r>
              <a:rPr lang="en-US" dirty="0" smtClean="0"/>
              <a:t>“</a:t>
            </a:r>
            <a:r>
              <a:rPr lang="zh-CN" altLang="en-US" dirty="0" smtClean="0"/>
              <a:t>两弹</a:t>
            </a:r>
            <a:r>
              <a:rPr lang="en-US" dirty="0" smtClean="0"/>
              <a:t>”</a:t>
            </a:r>
            <a:r>
              <a:rPr lang="zh-CN" altLang="en-US" dirty="0" smtClean="0"/>
              <a:t>立大功的人。</a:t>
            </a:r>
            <a:endParaRPr lang="zh-CN" altLang="en-US" dirty="0"/>
          </a:p>
        </p:txBody>
      </p:sp>
      <p:sp>
        <p:nvSpPr>
          <p:cNvPr id="4" name="文本框">
            <a:extLst>
              <a:ext uri="{FF2B5EF4-FFF2-40B4-BE49-F238E27FC236}">
                <a16:creationId xmlns:a16="http://schemas.microsoft.com/office/drawing/2014/main" xmlns="" id="{DC135644-38BC-4AE0-970C-58298C236D5E}"/>
              </a:ext>
            </a:extLst>
          </p:cNvPr>
          <p:cNvSpPr txBox="1"/>
          <p:nvPr/>
        </p:nvSpPr>
        <p:spPr>
          <a:xfrm>
            <a:off x="11096660" y="6215082"/>
            <a:ext cx="890027" cy="430887"/>
          </a:xfrm>
          <a:prstGeom prst="rect">
            <a:avLst/>
          </a:prstGeom>
          <a:solidFill>
            <a:srgbClr val="558335"/>
          </a:solidFill>
        </p:spPr>
        <p:txBody>
          <a:bodyPr wrap="square" rtlCol="0">
            <a:spAutoFit/>
          </a:bodyPr>
          <a:lstStyle/>
          <a:p>
            <a:pPr algn="ctr"/>
            <a:r>
              <a:rPr lang="zh-CN" altLang="en-US" dirty="0" smtClean="0">
                <a:solidFill>
                  <a:schemeClr val="bg1"/>
                </a:solidFill>
                <a:latin typeface="黑体" panose="02010609060101010101" pitchFamily="49" charset="-122"/>
                <a:ea typeface="黑体" panose="02010609060101010101" pitchFamily="49" charset="-122"/>
              </a:rPr>
              <a:t>答案</a:t>
            </a:r>
            <a:endParaRPr lang="zh-CN" altLang="en-US" dirty="0">
              <a:solidFill>
                <a:schemeClr val="bg1"/>
              </a:solidFill>
              <a:latin typeface="黑体" panose="02010609060101010101" pitchFamily="49" charset="-122"/>
              <a:ea typeface="黑体" panose="02010609060101010101" pitchFamily="49" charset="-122"/>
            </a:endParaRPr>
          </a:p>
        </p:txBody>
      </p:sp>
      <p:sp>
        <p:nvSpPr>
          <p:cNvPr id="5" name="文本占位符 2"/>
          <p:cNvSpPr txBox="1">
            <a:spLocks/>
          </p:cNvSpPr>
          <p:nvPr/>
        </p:nvSpPr>
        <p:spPr>
          <a:xfrm>
            <a:off x="3238480" y="2428868"/>
            <a:ext cx="3000396" cy="857256"/>
          </a:xfrm>
          <a:prstGeom prst="rect">
            <a:avLst/>
          </a:prstGeom>
        </p:spPr>
        <p:txBody>
          <a:bodyPr/>
          <a:lstStyle/>
          <a:p>
            <a:pPr lvl="0" fontAlgn="auto" hangingPunct="0">
              <a:lnSpc>
                <a:spcPct val="150000"/>
              </a:lnSpc>
              <a:spcBef>
                <a:spcPts val="0"/>
              </a:spcBef>
              <a:spcAft>
                <a:spcPts val="0"/>
              </a:spcAft>
            </a:pPr>
            <a:r>
              <a:rPr lang="zh-CN" altLang="en-US" sz="2800" dirty="0" smtClean="0">
                <a:solidFill>
                  <a:srgbClr val="FF0000"/>
                </a:solidFill>
                <a:latin typeface="华文细黑" pitchFamily="2" charset="-122"/>
                <a:ea typeface="华文细黑" pitchFamily="2" charset="-122"/>
              </a:rPr>
              <a:t>很少有人知道。</a:t>
            </a:r>
            <a:endParaRPr kumimoji="0" lang="zh-CN" altLang="en-US" sz="2800" b="1" i="0" strike="noStrike" kern="1200" cap="none" spc="0" normalizeH="0" baseline="0" noProof="0" dirty="0">
              <a:ln>
                <a:noFill/>
              </a:ln>
              <a:solidFill>
                <a:srgbClr val="FF0000"/>
              </a:solidFill>
              <a:effectLst/>
              <a:uLnTx/>
              <a:uFillTx/>
              <a:latin typeface="华文细黑" pitchFamily="2" charset="-122"/>
              <a:ea typeface="华文细黑" pitchFamily="2" charset="-122"/>
            </a:endParaRPr>
          </a:p>
        </p:txBody>
      </p:sp>
      <p:sp>
        <p:nvSpPr>
          <p:cNvPr id="6" name="文本占位符 2"/>
          <p:cNvSpPr txBox="1">
            <a:spLocks/>
          </p:cNvSpPr>
          <p:nvPr/>
        </p:nvSpPr>
        <p:spPr>
          <a:xfrm>
            <a:off x="3143272" y="3071810"/>
            <a:ext cx="9024958" cy="857256"/>
          </a:xfrm>
          <a:prstGeom prst="rect">
            <a:avLst/>
          </a:prstGeom>
        </p:spPr>
        <p:txBody>
          <a:bodyPr/>
          <a:lstStyle/>
          <a:p>
            <a:pPr fontAlgn="auto" hangingPunct="0">
              <a:lnSpc>
                <a:spcPct val="150000"/>
              </a:lnSpc>
              <a:spcBef>
                <a:spcPts val="0"/>
              </a:spcBef>
              <a:spcAft>
                <a:spcPts val="0"/>
              </a:spcAft>
            </a:pPr>
            <a:r>
              <a:rPr lang="zh-CN" altLang="en-US" sz="2800" dirty="0" smtClean="0">
                <a:solidFill>
                  <a:srgbClr val="FF0000"/>
                </a:solidFill>
                <a:latin typeface="华文细黑" pitchFamily="2" charset="-122"/>
                <a:ea typeface="华文细黑" pitchFamily="2" charset="-122"/>
              </a:rPr>
              <a:t>家家户户都知道。形容人所共知。喻</a:t>
            </a:r>
            <a:r>
              <a:rPr lang="en-US" sz="2800" dirty="0" smtClean="0">
                <a:solidFill>
                  <a:srgbClr val="FF0000"/>
                </a:solidFill>
                <a:latin typeface="华文细黑" pitchFamily="2" charset="-122"/>
                <a:ea typeface="华文细黑" pitchFamily="2" charset="-122"/>
              </a:rPr>
              <a:t>,</a:t>
            </a:r>
            <a:r>
              <a:rPr lang="zh-CN" altLang="en-US" sz="2800" dirty="0" smtClean="0">
                <a:solidFill>
                  <a:srgbClr val="FF0000"/>
                </a:solidFill>
                <a:latin typeface="华文细黑" pitchFamily="2" charset="-122"/>
                <a:ea typeface="华文细黑" pitchFamily="2" charset="-122"/>
              </a:rPr>
              <a:t>明白。晓</a:t>
            </a:r>
            <a:r>
              <a:rPr lang="en-US" sz="2800" dirty="0" smtClean="0">
                <a:solidFill>
                  <a:srgbClr val="FF0000"/>
                </a:solidFill>
                <a:latin typeface="华文细黑" pitchFamily="2" charset="-122"/>
                <a:ea typeface="华文细黑" pitchFamily="2" charset="-122"/>
              </a:rPr>
              <a:t>,</a:t>
            </a:r>
            <a:r>
              <a:rPr lang="zh-CN" altLang="en-US" sz="2800" dirty="0" smtClean="0">
                <a:solidFill>
                  <a:srgbClr val="FF0000"/>
                </a:solidFill>
                <a:latin typeface="华文细黑" pitchFamily="2" charset="-122"/>
                <a:ea typeface="华文细黑" pitchFamily="2" charset="-122"/>
              </a:rPr>
              <a:t>知道。</a:t>
            </a:r>
            <a:endParaRPr kumimoji="0" lang="zh-CN" altLang="en-US" sz="2800" b="1" i="0" strike="noStrike" kern="1200" cap="none" spc="0" normalizeH="0" baseline="0" noProof="0" dirty="0">
              <a:ln>
                <a:noFill/>
              </a:ln>
              <a:solidFill>
                <a:srgbClr val="FF0000"/>
              </a:solidFill>
              <a:effectLst/>
              <a:uLnTx/>
              <a:uFillTx/>
              <a:latin typeface="华文细黑" pitchFamily="2" charset="-122"/>
              <a:ea typeface="华文细黑" pitchFamily="2" charset="-122"/>
            </a:endParaRPr>
          </a:p>
        </p:txBody>
      </p:sp>
      <p:sp>
        <p:nvSpPr>
          <p:cNvPr id="7" name="文本占位符 2"/>
          <p:cNvSpPr txBox="1">
            <a:spLocks/>
          </p:cNvSpPr>
          <p:nvPr/>
        </p:nvSpPr>
        <p:spPr>
          <a:xfrm>
            <a:off x="4738678" y="3714752"/>
            <a:ext cx="6643734" cy="857256"/>
          </a:xfrm>
          <a:prstGeom prst="rect">
            <a:avLst/>
          </a:prstGeom>
        </p:spPr>
        <p:txBody>
          <a:bodyPr/>
          <a:lstStyle/>
          <a:p>
            <a:pPr lvl="0" fontAlgn="auto" hangingPunct="0">
              <a:lnSpc>
                <a:spcPct val="150000"/>
              </a:lnSpc>
              <a:spcBef>
                <a:spcPts val="0"/>
              </a:spcBef>
              <a:spcAft>
                <a:spcPts val="0"/>
              </a:spcAft>
              <a:defRPr/>
            </a:pPr>
            <a:r>
              <a:rPr lang="zh-CN" altLang="en-US" sz="2800" dirty="0" smtClean="0">
                <a:solidFill>
                  <a:srgbClr val="FF0000"/>
                </a:solidFill>
                <a:latin typeface="华文细黑" pitchFamily="2" charset="-122"/>
                <a:ea typeface="华文细黑" pitchFamily="2" charset="-122"/>
              </a:rPr>
              <a:t>指勤勤恳恳</a:t>
            </a:r>
            <a:r>
              <a:rPr lang="en-US" sz="2800" dirty="0" smtClean="0">
                <a:solidFill>
                  <a:srgbClr val="FF0000"/>
                </a:solidFill>
                <a:latin typeface="华文细黑" pitchFamily="2" charset="-122"/>
                <a:ea typeface="华文细黑" pitchFamily="2" charset="-122"/>
              </a:rPr>
              <a:t>,</a:t>
            </a:r>
            <a:r>
              <a:rPr lang="zh-CN" altLang="en-US" sz="2800" dirty="0" smtClean="0">
                <a:solidFill>
                  <a:srgbClr val="FF0000"/>
                </a:solidFill>
                <a:latin typeface="华文细黑" pitchFamily="2" charset="-122"/>
                <a:ea typeface="华文细黑" pitchFamily="2" charset="-122"/>
              </a:rPr>
              <a:t>竭尽全力</a:t>
            </a:r>
            <a:r>
              <a:rPr lang="en-US" sz="2800" dirty="0" smtClean="0">
                <a:solidFill>
                  <a:srgbClr val="FF0000"/>
                </a:solidFill>
                <a:latin typeface="华文细黑" pitchFamily="2" charset="-122"/>
                <a:ea typeface="华文细黑" pitchFamily="2" charset="-122"/>
              </a:rPr>
              <a:t>(</a:t>
            </a:r>
            <a:r>
              <a:rPr lang="zh-CN" altLang="en-US" sz="2800" dirty="0" smtClean="0">
                <a:solidFill>
                  <a:srgbClr val="FF0000"/>
                </a:solidFill>
                <a:latin typeface="华文细黑" pitchFamily="2" charset="-122"/>
                <a:ea typeface="华文细黑" pitchFamily="2" charset="-122"/>
              </a:rPr>
              <a:t>劳苦</a:t>
            </a:r>
            <a:r>
              <a:rPr lang="en-US" sz="2800" dirty="0" smtClean="0">
                <a:solidFill>
                  <a:srgbClr val="FF0000"/>
                </a:solidFill>
                <a:latin typeface="华文细黑" pitchFamily="2" charset="-122"/>
                <a:ea typeface="华文细黑" pitchFamily="2" charset="-122"/>
              </a:rPr>
              <a:t>),</a:t>
            </a:r>
            <a:r>
              <a:rPr lang="zh-CN" altLang="en-US" sz="2800" dirty="0" smtClean="0">
                <a:solidFill>
                  <a:srgbClr val="FF0000"/>
                </a:solidFill>
                <a:latin typeface="华文细黑" pitchFamily="2" charset="-122"/>
                <a:ea typeface="华文细黑" pitchFamily="2" charset="-122"/>
              </a:rPr>
              <a:t>到死为止。</a:t>
            </a:r>
            <a:endParaRPr kumimoji="0" lang="zh-CN" altLang="en-US" sz="2800" b="1" i="0" strike="noStrike" kern="1200" cap="none" spc="0" normalizeH="0" baseline="0" noProof="0" dirty="0">
              <a:ln>
                <a:noFill/>
              </a:ln>
              <a:solidFill>
                <a:srgbClr val="FF0000"/>
              </a:solidFill>
              <a:effectLst/>
              <a:uLnTx/>
              <a:uFillTx/>
              <a:latin typeface="华文细黑" pitchFamily="2" charset="-122"/>
              <a:ea typeface="华文细黑" pitchFamily="2" charset="-122"/>
            </a:endParaRPr>
          </a:p>
        </p:txBody>
      </p:sp>
      <p:sp>
        <p:nvSpPr>
          <p:cNvPr id="8" name="文本占位符 2"/>
          <p:cNvSpPr txBox="1">
            <a:spLocks/>
          </p:cNvSpPr>
          <p:nvPr/>
        </p:nvSpPr>
        <p:spPr>
          <a:xfrm>
            <a:off x="3167042" y="4357694"/>
            <a:ext cx="9024958" cy="857256"/>
          </a:xfrm>
          <a:prstGeom prst="rect">
            <a:avLst/>
          </a:prstGeom>
        </p:spPr>
        <p:txBody>
          <a:bodyPr/>
          <a:lstStyle/>
          <a:p>
            <a:pPr lvl="0" fontAlgn="auto" hangingPunct="0">
              <a:lnSpc>
                <a:spcPct val="150000"/>
              </a:lnSpc>
              <a:spcBef>
                <a:spcPts val="0"/>
              </a:spcBef>
              <a:spcAft>
                <a:spcPts val="0"/>
              </a:spcAft>
            </a:pPr>
            <a:r>
              <a:rPr lang="zh-CN" altLang="en-US" sz="2800" dirty="0" smtClean="0">
                <a:solidFill>
                  <a:srgbClr val="FF0000"/>
                </a:solidFill>
                <a:latin typeface="华文细黑" pitchFamily="2" charset="-122"/>
                <a:ea typeface="华文细黑" pitchFamily="2" charset="-122"/>
              </a:rPr>
              <a:t>锐气和才干全都显露出来。多指人气盛逞强。</a:t>
            </a:r>
            <a:endParaRPr kumimoji="0" lang="zh-CN" altLang="en-US" sz="2800" b="1" i="0" strike="noStrike" kern="1200" cap="none" spc="0" normalizeH="0" baseline="0" noProof="0" dirty="0">
              <a:ln>
                <a:noFill/>
              </a:ln>
              <a:solidFill>
                <a:srgbClr val="FF0000"/>
              </a:solidFill>
              <a:effectLst/>
              <a:uLnTx/>
              <a:uFillTx/>
              <a:latin typeface="华文细黑" pitchFamily="2" charset="-122"/>
              <a:ea typeface="华文细黑" pitchFamily="2" charset="-122"/>
            </a:endParaRPr>
          </a:p>
        </p:txBody>
      </p:sp>
      <p:sp>
        <p:nvSpPr>
          <p:cNvPr id="9" name="文本占位符 2"/>
          <p:cNvSpPr txBox="1">
            <a:spLocks/>
          </p:cNvSpPr>
          <p:nvPr/>
        </p:nvSpPr>
        <p:spPr>
          <a:xfrm>
            <a:off x="3238480" y="5000636"/>
            <a:ext cx="6715172" cy="857256"/>
          </a:xfrm>
          <a:prstGeom prst="rect">
            <a:avLst/>
          </a:prstGeom>
        </p:spPr>
        <p:txBody>
          <a:bodyPr/>
          <a:lstStyle/>
          <a:p>
            <a:pPr fontAlgn="auto" hangingPunct="0">
              <a:lnSpc>
                <a:spcPct val="150000"/>
              </a:lnSpc>
              <a:spcBef>
                <a:spcPts val="0"/>
              </a:spcBef>
              <a:spcAft>
                <a:spcPts val="0"/>
              </a:spcAft>
            </a:pPr>
            <a:r>
              <a:rPr lang="zh-CN" altLang="en-US" sz="2800" dirty="0" smtClean="0">
                <a:solidFill>
                  <a:srgbClr val="FF0000"/>
                </a:solidFill>
                <a:latin typeface="华文细黑" pitchFamily="2" charset="-122"/>
                <a:ea typeface="华文细黑" pitchFamily="2" charset="-122"/>
              </a:rPr>
              <a:t>妇女、小孩全都知道。指众所周知。</a:t>
            </a:r>
            <a:endParaRPr kumimoji="0" lang="zh-CN" altLang="en-US" sz="2800" b="1" i="0" strike="noStrike" kern="1200" cap="none" spc="0" normalizeH="0" baseline="0" noProof="0" dirty="0">
              <a:ln>
                <a:noFill/>
              </a:ln>
              <a:solidFill>
                <a:srgbClr val="FF0000"/>
              </a:solidFill>
              <a:effectLst/>
              <a:uLnTx/>
              <a:uFillTx/>
              <a:latin typeface="华文细黑" pitchFamily="2" charset="-122"/>
              <a:ea typeface="华文细黑" pitchFamily="2" charset="-122"/>
            </a:endParaRPr>
          </a:p>
        </p:txBody>
      </p:sp>
      <p:sp>
        <p:nvSpPr>
          <p:cNvPr id="10" name="文本占位符 2"/>
          <p:cNvSpPr txBox="1">
            <a:spLocks/>
          </p:cNvSpPr>
          <p:nvPr/>
        </p:nvSpPr>
        <p:spPr>
          <a:xfrm>
            <a:off x="3167042" y="5643578"/>
            <a:ext cx="7715304" cy="857256"/>
          </a:xfrm>
          <a:prstGeom prst="rect">
            <a:avLst/>
          </a:prstGeom>
        </p:spPr>
        <p:txBody>
          <a:bodyPr/>
          <a:lstStyle/>
          <a:p>
            <a:pPr fontAlgn="auto" hangingPunct="0">
              <a:lnSpc>
                <a:spcPct val="150000"/>
              </a:lnSpc>
              <a:spcBef>
                <a:spcPts val="0"/>
              </a:spcBef>
              <a:spcAft>
                <a:spcPts val="0"/>
              </a:spcAft>
            </a:pPr>
            <a:r>
              <a:rPr lang="zh-CN" altLang="en-US" sz="2800" dirty="0" smtClean="0">
                <a:solidFill>
                  <a:srgbClr val="FF0000"/>
                </a:solidFill>
                <a:latin typeface="华文细黑" pitchFamily="2" charset="-122"/>
                <a:ea typeface="华文细黑" pitchFamily="2" charset="-122"/>
              </a:rPr>
              <a:t>用马皮把尸体包裹起来</a:t>
            </a:r>
            <a:r>
              <a:rPr lang="en-US" altLang="zh-CN" sz="2800" dirty="0" smtClean="0">
                <a:solidFill>
                  <a:srgbClr val="FF0000"/>
                </a:solidFill>
                <a:latin typeface="华文细黑" pitchFamily="2" charset="-122"/>
                <a:ea typeface="华文细黑" pitchFamily="2" charset="-122"/>
              </a:rPr>
              <a:t>,</a:t>
            </a:r>
            <a:r>
              <a:rPr lang="zh-CN" altLang="en-US" sz="2800" dirty="0" smtClean="0">
                <a:solidFill>
                  <a:srgbClr val="FF0000"/>
                </a:solidFill>
                <a:latin typeface="华文细黑" pitchFamily="2" charset="-122"/>
                <a:ea typeface="华文细黑" pitchFamily="2" charset="-122"/>
              </a:rPr>
              <a:t>指将士战死于战场。</a:t>
            </a:r>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blinds(horizontal)">
                                      <p:cBhvr>
                                        <p:cTn id="10" dur="500"/>
                                        <p:tgtEl>
                                          <p:spTgt spid="5"/>
                                        </p:tgtEl>
                                      </p:cBhvr>
                                    </p:animEffect>
                                  </p:childTnLst>
                                </p:cTn>
                              </p:par>
                              <p:par>
                                <p:cTn id="11" presetID="3" presetClass="entr" presetSubtype="10" fill="hold" grpId="0" nodeType="withEffect">
                                  <p:stCondLst>
                                    <p:cond delay="0"/>
                                  </p:stCondLst>
                                  <p:childTnLst>
                                    <p:set>
                                      <p:cBhvr>
                                        <p:cTn id="12" dur="1" fill="hold">
                                          <p:stCondLst>
                                            <p:cond delay="0"/>
                                          </p:stCondLst>
                                        </p:cTn>
                                        <p:tgtEl>
                                          <p:spTgt spid="10"/>
                                        </p:tgtEl>
                                        <p:attrNameLst>
                                          <p:attrName>style.visibility</p:attrName>
                                        </p:attrNameLst>
                                      </p:cBhvr>
                                      <p:to>
                                        <p:strVal val="visible"/>
                                      </p:to>
                                    </p:set>
                                    <p:animEffect transition="in" filter="blinds(horizontal)">
                                      <p:cBhvr>
                                        <p:cTn id="13" dur="500"/>
                                        <p:tgtEl>
                                          <p:spTgt spid="10"/>
                                        </p:tgtEl>
                                      </p:cBhvr>
                                    </p:animEffect>
                                  </p:childTnLst>
                                </p:cTn>
                              </p:par>
                              <p:par>
                                <p:cTn id="14" presetID="3" presetClass="entr" presetSubtype="10" fill="hold" grpId="0" nodeType="with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blinds(horizontal)">
                                      <p:cBhvr>
                                        <p:cTn id="16" dur="500"/>
                                        <p:tgtEl>
                                          <p:spTgt spid="6"/>
                                        </p:tgtEl>
                                      </p:cBhvr>
                                    </p:animEffect>
                                  </p:childTnLst>
                                </p:cTn>
                              </p:par>
                              <p:par>
                                <p:cTn id="17" presetID="3" presetClass="entr" presetSubtype="10" fill="hold" grpId="0" nodeType="with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blinds(horizontal)">
                                      <p:cBhvr>
                                        <p:cTn id="19" dur="500"/>
                                        <p:tgtEl>
                                          <p:spTgt spid="7"/>
                                        </p:tgtEl>
                                      </p:cBhvr>
                                    </p:animEffect>
                                  </p:childTnLst>
                                </p:cTn>
                              </p:par>
                              <p:par>
                                <p:cTn id="20" presetID="3" presetClass="entr" presetSubtype="10" fill="hold" grpId="0" nodeType="with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blinds(horizontal)">
                                      <p:cBhvr>
                                        <p:cTn id="22" dur="500"/>
                                        <p:tgtEl>
                                          <p:spTgt spid="8"/>
                                        </p:tgtEl>
                                      </p:cBhvr>
                                    </p:animEffect>
                                  </p:childTnLst>
                                </p:cTn>
                              </p:par>
                              <p:par>
                                <p:cTn id="23" presetID="3" presetClass="entr" presetSubtype="10" fill="hold" grpId="0" nodeType="withEffect">
                                  <p:stCondLst>
                                    <p:cond delay="0"/>
                                  </p:stCondLst>
                                  <p:childTnLst>
                                    <p:set>
                                      <p:cBhvr>
                                        <p:cTn id="24" dur="1" fill="hold">
                                          <p:stCondLst>
                                            <p:cond delay="0"/>
                                          </p:stCondLst>
                                        </p:cTn>
                                        <p:tgtEl>
                                          <p:spTgt spid="9"/>
                                        </p:tgtEl>
                                        <p:attrNameLst>
                                          <p:attrName>style.visibility</p:attrName>
                                        </p:attrNameLst>
                                      </p:cBhvr>
                                      <p:to>
                                        <p:strVal val="visible"/>
                                      </p:to>
                                    </p:set>
                                    <p:animEffect transition="in" filter="blinds(horizontal)">
                                      <p:cBhvr>
                                        <p:cTn id="25" dur="500"/>
                                        <p:tgtEl>
                                          <p:spTgt spid="9"/>
                                        </p:tgtEl>
                                      </p:cBhvr>
                                    </p:animEffect>
                                  </p:childTnLst>
                                </p:cTn>
                              </p:par>
                            </p:childTnLst>
                          </p:cTn>
                        </p:par>
                      </p:childTnLst>
                    </p:cTn>
                  </p:par>
                </p:childTnLst>
              </p:cTn>
              <p:nextCondLst>
                <p:cond evt="onClick" delay="0">
                  <p:tgtEl>
                    <p:spTgt spid="4"/>
                  </p:tgtEl>
                </p:cond>
              </p:nextCondLst>
            </p:seq>
          </p:childTnLst>
        </p:cTn>
      </p:par>
    </p:tnLst>
    <p:bldLst>
      <p:bldP spid="3" grpId="0" build="p"/>
      <p:bldP spid="5" grpId="0"/>
      <p:bldP spid="6" grpId="0"/>
      <p:bldP spid="7" grpId="0"/>
      <p:bldP spid="8" grpId="0"/>
      <p:bldP spid="9" grpId="0"/>
      <p:bldP spid="10"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a:xfrm>
            <a:off x="881026" y="1142984"/>
            <a:ext cx="10858576" cy="5214974"/>
          </a:xfrm>
        </p:spPr>
        <p:txBody>
          <a:bodyPr/>
          <a:lstStyle/>
          <a:p>
            <a:pPr>
              <a:lnSpc>
                <a:spcPct val="130000"/>
              </a:lnSpc>
            </a:pPr>
            <a:r>
              <a:rPr lang="en-US" dirty="0" smtClean="0"/>
              <a:t>4.</a:t>
            </a:r>
            <a:r>
              <a:rPr lang="zh-CN" altLang="en-US" dirty="0" smtClean="0"/>
              <a:t>完善课文结构。</a:t>
            </a:r>
          </a:p>
          <a:p>
            <a:pPr>
              <a:lnSpc>
                <a:spcPct val="130000"/>
              </a:lnSpc>
            </a:pPr>
            <a:r>
              <a:rPr lang="zh-CN" altLang="en-US" dirty="0" smtClean="0"/>
              <a:t>第一部分</a:t>
            </a:r>
            <a:r>
              <a:rPr lang="en-US" dirty="0" smtClean="0"/>
              <a:t>:</a:t>
            </a:r>
            <a:r>
              <a:rPr lang="zh-CN" altLang="en-US" dirty="0" smtClean="0"/>
              <a:t>在一百多年来的中国历史乃至世界历史的背景中</a:t>
            </a:r>
            <a:r>
              <a:rPr lang="en-US" dirty="0" smtClean="0"/>
              <a:t>,</a:t>
            </a:r>
            <a:r>
              <a:rPr lang="zh-CN" altLang="en-US" dirty="0" smtClean="0"/>
              <a:t>推出邓稼先。</a:t>
            </a:r>
          </a:p>
          <a:p>
            <a:pPr>
              <a:lnSpc>
                <a:spcPct val="130000"/>
              </a:lnSpc>
            </a:pPr>
            <a:r>
              <a:rPr lang="zh-CN" altLang="en-US" dirty="0" smtClean="0"/>
              <a:t>第二部分</a:t>
            </a:r>
            <a:r>
              <a:rPr lang="en-US" dirty="0" smtClean="0"/>
              <a:t>:</a:t>
            </a:r>
            <a:r>
              <a:rPr lang="zh-CN" altLang="en-US" dirty="0" smtClean="0"/>
              <a:t>介绍邓稼先的</a:t>
            </a:r>
            <a:r>
              <a:rPr lang="zh-CN" altLang="en-US" u="sng" dirty="0" smtClean="0"/>
              <a:t>　</a:t>
            </a:r>
            <a:r>
              <a:rPr lang="en-US" altLang="zh-CN" u="sng" dirty="0" smtClean="0"/>
              <a:t>			</a:t>
            </a:r>
            <a:r>
              <a:rPr lang="zh-CN" altLang="en-US" u="sng" dirty="0" smtClean="0"/>
              <a:t>　　</a:t>
            </a:r>
            <a:r>
              <a:rPr lang="zh-CN" altLang="en-US" dirty="0" smtClean="0"/>
              <a:t>。</a:t>
            </a:r>
          </a:p>
          <a:p>
            <a:pPr>
              <a:lnSpc>
                <a:spcPct val="130000"/>
              </a:lnSpc>
            </a:pPr>
            <a:r>
              <a:rPr lang="zh-CN" altLang="en-US" dirty="0" smtClean="0"/>
              <a:t>第三部分</a:t>
            </a:r>
            <a:r>
              <a:rPr lang="en-US" dirty="0" smtClean="0"/>
              <a:t>:</a:t>
            </a:r>
            <a:r>
              <a:rPr lang="zh-CN" altLang="en-US" dirty="0" smtClean="0"/>
              <a:t>在与美国</a:t>
            </a:r>
            <a:r>
              <a:rPr lang="en-US" dirty="0" smtClean="0"/>
              <a:t>“</a:t>
            </a:r>
            <a:r>
              <a:rPr lang="zh-CN" altLang="en-US" dirty="0" smtClean="0"/>
              <a:t>原子弹之父</a:t>
            </a:r>
            <a:r>
              <a:rPr lang="en-US" dirty="0" smtClean="0"/>
              <a:t>”</a:t>
            </a:r>
            <a:r>
              <a:rPr lang="zh-CN" altLang="en-US" u="sng" dirty="0" smtClean="0"/>
              <a:t>　</a:t>
            </a:r>
            <a:r>
              <a:rPr lang="en-US" altLang="zh-CN" u="sng" dirty="0" smtClean="0"/>
              <a:t>		</a:t>
            </a:r>
            <a:r>
              <a:rPr lang="zh-CN" altLang="en-US" u="sng" dirty="0" smtClean="0"/>
              <a:t>　</a:t>
            </a:r>
            <a:r>
              <a:rPr lang="zh-CN" altLang="en-US" dirty="0" smtClean="0"/>
              <a:t>的对比中突出邓稼先的伟大人格。</a:t>
            </a:r>
          </a:p>
          <a:p>
            <a:pPr>
              <a:lnSpc>
                <a:spcPct val="130000"/>
              </a:lnSpc>
            </a:pPr>
            <a:r>
              <a:rPr lang="zh-CN" altLang="en-US" dirty="0" smtClean="0"/>
              <a:t>第四部分</a:t>
            </a:r>
            <a:r>
              <a:rPr lang="en-US" dirty="0" smtClean="0"/>
              <a:t>:</a:t>
            </a:r>
            <a:r>
              <a:rPr lang="zh-CN" altLang="en-US" dirty="0" smtClean="0"/>
              <a:t>作者得到消息</a:t>
            </a:r>
            <a:r>
              <a:rPr lang="en-US" dirty="0" smtClean="0"/>
              <a:t>,</a:t>
            </a:r>
            <a:r>
              <a:rPr lang="zh-CN" altLang="en-US" dirty="0" smtClean="0"/>
              <a:t>中国的原子弹是自力更生搞出来的</a:t>
            </a:r>
            <a:r>
              <a:rPr lang="en-US" dirty="0" smtClean="0"/>
              <a:t>,</a:t>
            </a:r>
            <a:r>
              <a:rPr lang="zh-CN" altLang="en-US" dirty="0" smtClean="0"/>
              <a:t>作者为中华民族而自豪</a:t>
            </a:r>
            <a:r>
              <a:rPr lang="en-US" dirty="0" smtClean="0"/>
              <a:t>,</a:t>
            </a:r>
            <a:r>
              <a:rPr lang="zh-CN" altLang="en-US" dirty="0" smtClean="0"/>
              <a:t>为相交</a:t>
            </a:r>
            <a:r>
              <a:rPr lang="en-US" dirty="0" smtClean="0"/>
              <a:t>50</a:t>
            </a:r>
            <a:r>
              <a:rPr lang="zh-CN" altLang="en-US" dirty="0" smtClean="0"/>
              <a:t>年的朋友邓稼先而骄傲。</a:t>
            </a:r>
          </a:p>
          <a:p>
            <a:pPr>
              <a:lnSpc>
                <a:spcPct val="130000"/>
              </a:lnSpc>
            </a:pPr>
            <a:r>
              <a:rPr lang="zh-CN" altLang="en-US" dirty="0" smtClean="0"/>
              <a:t>第五部分</a:t>
            </a:r>
            <a:r>
              <a:rPr lang="en-US" dirty="0" smtClean="0"/>
              <a:t>:</a:t>
            </a:r>
            <a:r>
              <a:rPr lang="zh-CN" altLang="en-US" dirty="0" smtClean="0"/>
              <a:t>突出邓稼先</a:t>
            </a:r>
            <a:r>
              <a:rPr lang="zh-CN" altLang="en-US" u="sng" dirty="0" smtClean="0"/>
              <a:t>　</a:t>
            </a:r>
            <a:r>
              <a:rPr lang="en-US" altLang="zh-CN" u="sng" dirty="0" smtClean="0"/>
              <a:t>			         </a:t>
            </a:r>
            <a:r>
              <a:rPr lang="zh-CN" altLang="en-US" u="sng" dirty="0" smtClean="0"/>
              <a:t>　</a:t>
            </a:r>
            <a:r>
              <a:rPr lang="zh-CN" altLang="en-US" dirty="0" smtClean="0"/>
              <a:t>的精神。</a:t>
            </a:r>
          </a:p>
          <a:p>
            <a:pPr>
              <a:lnSpc>
                <a:spcPct val="130000"/>
              </a:lnSpc>
            </a:pPr>
            <a:r>
              <a:rPr lang="zh-CN" altLang="en-US" dirty="0" smtClean="0"/>
              <a:t>第六部分</a:t>
            </a:r>
            <a:r>
              <a:rPr lang="en-US" dirty="0" smtClean="0"/>
              <a:t>:</a:t>
            </a:r>
            <a:r>
              <a:rPr lang="zh-CN" altLang="en-US" dirty="0" smtClean="0"/>
              <a:t>评价邓稼先</a:t>
            </a:r>
            <a:r>
              <a:rPr lang="en-US" dirty="0" smtClean="0"/>
              <a:t>,</a:t>
            </a:r>
            <a:r>
              <a:rPr lang="zh-CN" altLang="en-US" dirty="0" smtClean="0"/>
              <a:t>洋溢着对朋友的深情。</a:t>
            </a:r>
            <a:endParaRPr lang="zh-CN" altLang="en-US" dirty="0"/>
          </a:p>
        </p:txBody>
      </p:sp>
      <p:sp>
        <p:nvSpPr>
          <p:cNvPr id="3" name="文本占位符 2"/>
          <p:cNvSpPr>
            <a:spLocks noGrp="1"/>
          </p:cNvSpPr>
          <p:nvPr>
            <p:ph type="body" sz="quarter" idx="11"/>
          </p:nvPr>
        </p:nvSpPr>
        <p:spPr>
          <a:xfrm>
            <a:off x="5310182" y="2643182"/>
            <a:ext cx="3071834" cy="714380"/>
          </a:xfrm>
        </p:spPr>
        <p:txBody>
          <a:bodyPr/>
          <a:lstStyle/>
          <a:p>
            <a:pPr indent="0"/>
            <a:r>
              <a:rPr lang="zh-CN" altLang="en-US" dirty="0" smtClean="0"/>
              <a:t>生平和主要贡献　</a:t>
            </a:r>
            <a:endParaRPr lang="zh-CN" altLang="en-US" dirty="0"/>
          </a:p>
        </p:txBody>
      </p:sp>
      <p:sp>
        <p:nvSpPr>
          <p:cNvPr id="4" name="文本框">
            <a:extLst>
              <a:ext uri="{FF2B5EF4-FFF2-40B4-BE49-F238E27FC236}">
                <a16:creationId xmlns:a16="http://schemas.microsoft.com/office/drawing/2014/main" xmlns="" id="{DC135644-38BC-4AE0-970C-58298C236D5E}"/>
              </a:ext>
            </a:extLst>
          </p:cNvPr>
          <p:cNvSpPr txBox="1"/>
          <p:nvPr/>
        </p:nvSpPr>
        <p:spPr>
          <a:xfrm>
            <a:off x="11096660" y="6215082"/>
            <a:ext cx="890027" cy="430887"/>
          </a:xfrm>
          <a:prstGeom prst="rect">
            <a:avLst/>
          </a:prstGeom>
          <a:solidFill>
            <a:srgbClr val="558335"/>
          </a:solidFill>
        </p:spPr>
        <p:txBody>
          <a:bodyPr wrap="square" rtlCol="0">
            <a:spAutoFit/>
          </a:bodyPr>
          <a:lstStyle/>
          <a:p>
            <a:pPr algn="ctr"/>
            <a:r>
              <a:rPr lang="zh-CN" altLang="en-US" dirty="0" smtClean="0">
                <a:solidFill>
                  <a:schemeClr val="bg1"/>
                </a:solidFill>
                <a:latin typeface="黑体" panose="02010609060101010101" pitchFamily="49" charset="-122"/>
                <a:ea typeface="黑体" panose="02010609060101010101" pitchFamily="49" charset="-122"/>
              </a:rPr>
              <a:t>答案</a:t>
            </a:r>
            <a:endParaRPr lang="zh-CN" altLang="en-US" dirty="0">
              <a:solidFill>
                <a:schemeClr val="bg1"/>
              </a:solidFill>
              <a:latin typeface="黑体" panose="02010609060101010101" pitchFamily="49" charset="-122"/>
              <a:ea typeface="黑体" panose="02010609060101010101" pitchFamily="49" charset="-122"/>
            </a:endParaRPr>
          </a:p>
        </p:txBody>
      </p:sp>
      <p:sp>
        <p:nvSpPr>
          <p:cNvPr id="6" name="文本占位符 2"/>
          <p:cNvSpPr txBox="1">
            <a:spLocks/>
          </p:cNvSpPr>
          <p:nvPr/>
        </p:nvSpPr>
        <p:spPr>
          <a:xfrm>
            <a:off x="7453322" y="3286124"/>
            <a:ext cx="1928826" cy="857256"/>
          </a:xfrm>
          <a:prstGeom prst="rect">
            <a:avLst/>
          </a:prstGeom>
        </p:spPr>
        <p:txBody>
          <a:bodyPr/>
          <a:lstStyle/>
          <a:p>
            <a:pPr fontAlgn="auto" hangingPunct="0">
              <a:lnSpc>
                <a:spcPct val="150000"/>
              </a:lnSpc>
              <a:spcBef>
                <a:spcPts val="0"/>
              </a:spcBef>
              <a:spcAft>
                <a:spcPts val="0"/>
              </a:spcAft>
            </a:pPr>
            <a:r>
              <a:rPr lang="zh-CN" altLang="en-US" sz="2800" dirty="0" smtClean="0">
                <a:solidFill>
                  <a:srgbClr val="FF0000"/>
                </a:solidFill>
                <a:latin typeface="华文细黑" pitchFamily="2" charset="-122"/>
                <a:ea typeface="华文细黑" pitchFamily="2" charset="-122"/>
              </a:rPr>
              <a:t>奥本海默</a:t>
            </a:r>
            <a:endParaRPr kumimoji="0" lang="zh-CN" altLang="en-US" sz="2800" b="1" i="0" u="none" strike="noStrike" kern="1200" cap="none" spc="0" normalizeH="0" baseline="0" noProof="0" dirty="0">
              <a:ln>
                <a:noFill/>
              </a:ln>
              <a:solidFill>
                <a:srgbClr val="FF0000"/>
              </a:solidFill>
              <a:effectLst/>
              <a:uLnTx/>
              <a:uFillTx/>
              <a:latin typeface="华文细黑" pitchFamily="2" charset="-122"/>
              <a:ea typeface="华文细黑" pitchFamily="2" charset="-122"/>
              <a:cs typeface="+mn-cs"/>
            </a:endParaRPr>
          </a:p>
        </p:txBody>
      </p:sp>
      <p:sp>
        <p:nvSpPr>
          <p:cNvPr id="9" name="文本占位符 2"/>
          <p:cNvSpPr txBox="1">
            <a:spLocks/>
          </p:cNvSpPr>
          <p:nvPr/>
        </p:nvSpPr>
        <p:spPr>
          <a:xfrm>
            <a:off x="4952992" y="5500678"/>
            <a:ext cx="4357718" cy="642966"/>
          </a:xfrm>
          <a:prstGeom prst="rect">
            <a:avLst/>
          </a:prstGeom>
        </p:spPr>
        <p:txBody>
          <a:bodyPr/>
          <a:lstStyle/>
          <a:p>
            <a:pPr fontAlgn="auto" hangingPunct="0">
              <a:lnSpc>
                <a:spcPct val="150000"/>
              </a:lnSpc>
              <a:spcBef>
                <a:spcPts val="0"/>
              </a:spcBef>
              <a:spcAft>
                <a:spcPts val="0"/>
              </a:spcAft>
            </a:pPr>
            <a:r>
              <a:rPr lang="zh-CN" altLang="en-US" sz="2800" dirty="0" smtClean="0">
                <a:solidFill>
                  <a:srgbClr val="FF0000"/>
                </a:solidFill>
                <a:latin typeface="华文细黑" pitchFamily="2" charset="-122"/>
                <a:ea typeface="华文细黑" pitchFamily="2" charset="-122"/>
              </a:rPr>
              <a:t>身先士卒、不怕牺牲</a:t>
            </a:r>
            <a:endParaRPr kumimoji="0" lang="zh-CN" altLang="en-US" sz="2800" b="1" i="0" u="none" strike="noStrike" kern="1200" cap="none" spc="0" normalizeH="0" baseline="0" noProof="0" dirty="0">
              <a:ln>
                <a:noFill/>
              </a:ln>
              <a:solidFill>
                <a:srgbClr val="FF0000"/>
              </a:solidFill>
              <a:effectLst/>
              <a:uLnTx/>
              <a:uFillTx/>
              <a:latin typeface="华文细黑" pitchFamily="2" charset="-122"/>
              <a:ea typeface="华文细黑" pitchFamily="2" charset="-122"/>
              <a:cs typeface="+mn-cs"/>
            </a:endParaRPr>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blinds(horizontal)">
                                      <p:cBhvr>
                                        <p:cTn id="10" dur="500"/>
                                        <p:tgtEl>
                                          <p:spTgt spid="6"/>
                                        </p:tgtEl>
                                      </p:cBhvr>
                                    </p:animEffect>
                                  </p:childTnLst>
                                </p:cTn>
                              </p:par>
                              <p:par>
                                <p:cTn id="11" presetID="3" presetClass="entr" presetSubtype="10" fill="hold" grpId="0" nodeType="with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blinds(horizontal)">
                                      <p:cBhvr>
                                        <p:cTn id="13" dur="500"/>
                                        <p:tgtEl>
                                          <p:spTgt spid="9"/>
                                        </p:tgtEl>
                                      </p:cBhvr>
                                    </p:animEffect>
                                  </p:childTnLst>
                                </p:cTn>
                              </p:par>
                            </p:childTnLst>
                          </p:cTn>
                        </p:par>
                      </p:childTnLst>
                    </p:cTn>
                  </p:par>
                </p:childTnLst>
              </p:cTn>
              <p:nextCondLst>
                <p:cond evt="onClick" delay="0">
                  <p:tgtEl>
                    <p:spTgt spid="4"/>
                  </p:tgtEl>
                </p:cond>
              </p:nextCondLst>
            </p:seq>
          </p:childTnLst>
        </p:cTn>
      </p:par>
    </p:tnLst>
    <p:bldLst>
      <p:bldP spid="3" grpId="0" build="p"/>
      <p:bldP spid="6" grpId="0"/>
      <p:bldP spid="9" grpId="0"/>
    </p:bldLst>
  </p:timing>
</p:sld>
</file>

<file path=ppt/theme/theme1.xml><?xml version="1.0" encoding="utf-8"?>
<a:theme xmlns:a="http://schemas.openxmlformats.org/drawingml/2006/main" name="1_Office 主题">
  <a:themeElements>
    <a:clrScheme name="1_Office 主题 1">
      <a:dk1>
        <a:srgbClr val="EEECE1"/>
      </a:dk1>
      <a:lt1>
        <a:srgbClr val="003760"/>
      </a:lt1>
      <a:dk2>
        <a:srgbClr val="262626"/>
      </a:dk2>
      <a:lt2>
        <a:srgbClr val="EEECE1"/>
      </a:lt2>
      <a:accent1>
        <a:srgbClr val="003760"/>
      </a:accent1>
      <a:accent2>
        <a:srgbClr val="92CDDC"/>
      </a:accent2>
      <a:accent3>
        <a:srgbClr val="ACACAC"/>
      </a:accent3>
      <a:accent4>
        <a:srgbClr val="002D51"/>
      </a:accent4>
      <a:accent5>
        <a:srgbClr val="AAAEB6"/>
      </a:accent5>
      <a:accent6>
        <a:srgbClr val="84BAC7"/>
      </a:accent6>
      <a:hlink>
        <a:srgbClr val="003760"/>
      </a:hlink>
      <a:folHlink>
        <a:srgbClr val="7F7F7F"/>
      </a:folHlink>
    </a:clrScheme>
    <a:fontScheme name="1_Office 主题">
      <a:majorFont>
        <a:latin typeface="Arial"/>
        <a:ea typeface="宋体"/>
        <a:cs typeface=""/>
      </a:majorFont>
      <a:minorFont>
        <a:latin typeface="Arial"/>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ln w="25400">
          <a:solidFill>
            <a:srgbClr val="3F403E"/>
          </a:solidFill>
          <a:miter/>
        </a:ln>
      </a:spPr>
      <a:bodyPr lIns="45719" rIns="45719" anchor="ctr"/>
      <a:lstStyle>
        <a:defPPr algn="ctr">
          <a:defRPr>
            <a:solidFill>
              <a:srgbClr val="FFFFFF"/>
            </a:solidFill>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none" lIns="91440" tIns="45720" rIns="91440" bIns="45720" numCol="1" anchor="ctr" anchorCtr="0" compatLnSpc="1">
        <a:prstTxWarp prst="textNoShape">
          <a:avLst/>
        </a:prstTxWarp>
        <a:spAutoFit/>
      </a:bodyPr>
      <a:lstStyle>
        <a:defPPr marL="0" marR="0" indent="0" algn="l" defTabSz="914400" rtl="0" eaLnBrk="1" fontAlgn="base" latinLnBrk="0" hangingPunct="1">
          <a:lnSpc>
            <a:spcPct val="100000"/>
          </a:lnSpc>
          <a:spcBef>
            <a:spcPct val="0"/>
          </a:spcBef>
          <a:spcAft>
            <a:spcPct val="0"/>
          </a:spcAft>
          <a:buClrTx/>
          <a:buSzTx/>
          <a:buFontTx/>
          <a:buNone/>
          <a:tabLst/>
          <a:defRPr kumimoji="0" lang="zh-CN" sz="2200" b="1" i="0" u="none" strike="noStrike" cap="none" normalizeH="0" baseline="0" smtClean="0">
            <a:ln>
              <a:noFill/>
            </a:ln>
            <a:solidFill>
              <a:srgbClr val="000000"/>
            </a:solidFill>
            <a:effectLst/>
            <a:latin typeface="Times New Roman" pitchFamily="18" charset="0"/>
            <a:ea typeface="微软雅黑" pitchFamily="34" charset="-122"/>
          </a:defRPr>
        </a:defPPr>
      </a:lstStyle>
    </a:lnDef>
  </a:objectDefaults>
  <a:extraClrSchemeLst>
    <a:extraClrScheme>
      <a:clrScheme name="1_Office 主题 1">
        <a:dk1>
          <a:srgbClr val="EEECE1"/>
        </a:dk1>
        <a:lt1>
          <a:srgbClr val="003760"/>
        </a:lt1>
        <a:dk2>
          <a:srgbClr val="262626"/>
        </a:dk2>
        <a:lt2>
          <a:srgbClr val="EEECE1"/>
        </a:lt2>
        <a:accent1>
          <a:srgbClr val="003760"/>
        </a:accent1>
        <a:accent2>
          <a:srgbClr val="92CDDC"/>
        </a:accent2>
        <a:accent3>
          <a:srgbClr val="ACACAC"/>
        </a:accent3>
        <a:accent4>
          <a:srgbClr val="002D51"/>
        </a:accent4>
        <a:accent5>
          <a:srgbClr val="AAAEB6"/>
        </a:accent5>
        <a:accent6>
          <a:srgbClr val="84BAC7"/>
        </a:accent6>
        <a:hlink>
          <a:srgbClr val="003760"/>
        </a:hlink>
        <a:folHlink>
          <a:srgbClr val="7F7F7F"/>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章">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rgbClr val="EB6FC8"/>
        </a:solidFill>
        <a:ln>
          <a:noFill/>
        </a:ln>
        <a:effectLst/>
      </a:spPr>
      <a:bodyPr anchor="ctr"/>
      <a:lstStyle>
        <a:defPPr algn="ctr" fontAlgn="auto">
          <a:spcBef>
            <a:spcPts val="0"/>
          </a:spcBef>
          <a:spcAft>
            <a:spcPts val="0"/>
          </a:spcAft>
          <a:defRPr sz="1800" b="0"/>
        </a:defPPr>
      </a:lstStyle>
      <a:style>
        <a:lnRef idx="1">
          <a:schemeClr val="dk1"/>
        </a:lnRef>
        <a:fillRef idx="3">
          <a:schemeClr val="dk1"/>
        </a:fillRef>
        <a:effectRef idx="2">
          <a:schemeClr val="dk1"/>
        </a:effectRef>
        <a:fontRef idx="minor">
          <a:schemeClr val="lt1"/>
        </a:fontRef>
      </a:style>
    </a:spDef>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2495</TotalTime>
  <Words>2281</Words>
  <Application>Microsoft Office PowerPoint</Application>
  <PresentationFormat>自定义</PresentationFormat>
  <Paragraphs>142</Paragraphs>
  <Slides>33</Slides>
  <Notes>2</Notes>
  <HiddenSlides>0</HiddenSlides>
  <MMClips>0</MMClips>
  <ScaleCrop>false</ScaleCrop>
  <HeadingPairs>
    <vt:vector size="4" baseType="variant">
      <vt:variant>
        <vt:lpstr>主题</vt:lpstr>
      </vt:variant>
      <vt:variant>
        <vt:i4>2</vt:i4>
      </vt:variant>
      <vt:variant>
        <vt:lpstr>幻灯片标题</vt:lpstr>
      </vt:variant>
      <vt:variant>
        <vt:i4>33</vt:i4>
      </vt:variant>
    </vt:vector>
  </HeadingPairs>
  <TitlesOfParts>
    <vt:vector size="35" baseType="lpstr">
      <vt:lpstr>1_Office 主题</vt:lpstr>
      <vt:lpstr>章</vt:lpstr>
      <vt:lpstr>幻灯片 1</vt:lpstr>
      <vt:lpstr>幻灯片 2</vt:lpstr>
      <vt:lpstr>幻灯片 3</vt:lpstr>
      <vt:lpstr>幻灯片 4</vt:lpstr>
      <vt:lpstr>幻灯片 5</vt:lpstr>
      <vt:lpstr>幻灯片 6</vt:lpstr>
      <vt:lpstr>幻灯片 7</vt:lpstr>
      <vt:lpstr>幻灯片 8</vt:lpstr>
      <vt:lpstr>幻灯片 9</vt:lpstr>
      <vt:lpstr>幻灯片 10</vt:lpstr>
      <vt:lpstr>幻灯片 11</vt:lpstr>
      <vt:lpstr>幻灯片 12</vt:lpstr>
      <vt:lpstr>幻灯片 13</vt:lpstr>
      <vt:lpstr>幻灯片 14</vt:lpstr>
      <vt:lpstr>幻灯片 15</vt:lpstr>
      <vt:lpstr>幻灯片 16</vt:lpstr>
      <vt:lpstr>幻灯片 17</vt:lpstr>
      <vt:lpstr>幻灯片 18</vt:lpstr>
      <vt:lpstr>幻灯片 19</vt:lpstr>
      <vt:lpstr>幻灯片 20</vt:lpstr>
      <vt:lpstr>幻灯片 21</vt:lpstr>
      <vt:lpstr>幻灯片 22</vt:lpstr>
      <vt:lpstr>幻灯片 23</vt:lpstr>
      <vt:lpstr>幻灯片 24</vt:lpstr>
      <vt:lpstr>幻灯片 25</vt:lpstr>
      <vt:lpstr>幻灯片 26</vt:lpstr>
      <vt:lpstr>幻灯片 27</vt:lpstr>
      <vt:lpstr>幻灯片 28</vt:lpstr>
      <vt:lpstr>幻灯片 29</vt:lpstr>
      <vt:lpstr>幻灯片 30</vt:lpstr>
      <vt:lpstr>幻灯片 31</vt:lpstr>
      <vt:lpstr>幻灯片 32</vt:lpstr>
      <vt:lpstr>幻灯片 33</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Administrator</dc:creator>
  <cp:lastModifiedBy>Administrator</cp:lastModifiedBy>
  <cp:revision>594</cp:revision>
  <dcterms:created xsi:type="dcterms:W3CDTF">2017-02-11T06:33:00Z</dcterms:created>
  <dcterms:modified xsi:type="dcterms:W3CDTF">2019-12-12T03:18:12Z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2052-10.1.0.7697</vt:lpwstr>
  </property>
</Properties>
</file>