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371" r:id="rId3"/>
    <p:sldId id="429" r:id="rId4"/>
    <p:sldId id="444" r:id="rId5"/>
    <p:sldId id="504" r:id="rId6"/>
    <p:sldId id="428" r:id="rId7"/>
    <p:sldId id="445" r:id="rId8"/>
    <p:sldId id="443" r:id="rId9"/>
    <p:sldId id="477" r:id="rId10"/>
    <p:sldId id="455" r:id="rId11"/>
    <p:sldId id="397" r:id="rId12"/>
    <p:sldId id="505" r:id="rId13"/>
    <p:sldId id="492" r:id="rId14"/>
    <p:sldId id="493" r:id="rId15"/>
    <p:sldId id="494" r:id="rId16"/>
    <p:sldId id="495" r:id="rId17"/>
    <p:sldId id="464" r:id="rId18"/>
    <p:sldId id="465" r:id="rId19"/>
    <p:sldId id="466" r:id="rId20"/>
    <p:sldId id="467" r:id="rId21"/>
    <p:sldId id="506" r:id="rId22"/>
    <p:sldId id="507" r:id="rId23"/>
    <p:sldId id="508" r:id="rId24"/>
    <p:sldId id="509" r:id="rId25"/>
    <p:sldId id="510" r:id="rId26"/>
    <p:sldId id="500" r:id="rId27"/>
    <p:sldId id="501" r:id="rId28"/>
    <p:sldId id="476" r:id="rId29"/>
    <p:sldId id="395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88" autoAdjust="0"/>
    <p:restoredTop sz="97536" autoAdjust="0"/>
  </p:normalViewPr>
  <p:slideViewPr>
    <p:cSldViewPr>
      <p:cViewPr>
        <p:scale>
          <a:sx n="40" d="100"/>
          <a:sy n="40" d="100"/>
        </p:scale>
        <p:origin x="-270" y="-49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15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七年级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10116" y="4000504"/>
            <a:ext cx="3223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15.</a:t>
            </a:r>
            <a:r>
              <a:rPr lang="en-US" sz="3600" baseline="30000" dirty="0" smtClean="0"/>
              <a:t>*</a:t>
            </a:r>
            <a:r>
              <a:rPr lang="zh-CN" altLang="en-US" sz="3600" dirty="0" smtClean="0"/>
              <a:t>最苦与最乐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52423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第4单元.eps" descr="id:21474981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571612"/>
            <a:ext cx="10001320" cy="17791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290062" y="4643446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第 一 课 时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9672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析题</a:t>
            </a:r>
            <a:r>
              <a:rPr lang="en-US" dirty="0" smtClean="0"/>
              <a:t>,</a:t>
            </a:r>
            <a:r>
              <a:rPr lang="zh-CN" altLang="en-US" dirty="0" smtClean="0"/>
              <a:t>把握全篇文脉。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本文的题目就是论题</a:t>
            </a:r>
            <a:r>
              <a:rPr lang="en-US" dirty="0" smtClean="0"/>
              <a:t>,</a:t>
            </a:r>
            <a:r>
              <a:rPr lang="zh-CN" altLang="en-US" dirty="0" smtClean="0"/>
              <a:t>即议论的主题</a:t>
            </a:r>
            <a:r>
              <a:rPr lang="en-US" dirty="0" smtClean="0"/>
              <a:t>,</a:t>
            </a:r>
            <a:r>
              <a:rPr lang="zh-CN" altLang="en-US" dirty="0" smtClean="0"/>
              <a:t>这是一个并列短语</a:t>
            </a:r>
            <a:r>
              <a:rPr lang="en-US" dirty="0" smtClean="0"/>
              <a:t>,</a:t>
            </a:r>
            <a:r>
              <a:rPr lang="zh-CN" altLang="en-US" dirty="0" smtClean="0"/>
              <a:t>你可以从这个并列短语中提出哪些问题呢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28586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并列短语</a:t>
            </a:r>
            <a:r>
              <a:rPr lang="en-US" dirty="0" smtClean="0"/>
              <a:t>:</a:t>
            </a:r>
            <a:r>
              <a:rPr lang="zh-CN" altLang="en-US" dirty="0" smtClean="0"/>
              <a:t>组成短语的两个词语之间是并列关系。提出问题比解决问题更重要</a:t>
            </a:r>
            <a:r>
              <a:rPr lang="en-US" dirty="0" smtClean="0"/>
              <a:t>,</a:t>
            </a:r>
            <a:r>
              <a:rPr lang="zh-CN" altLang="en-US" dirty="0" smtClean="0"/>
              <a:t>试着从这个短语</a:t>
            </a:r>
            <a:r>
              <a:rPr lang="en-US" dirty="0" smtClean="0"/>
              <a:t>(</a:t>
            </a:r>
            <a:r>
              <a:rPr lang="zh-CN" altLang="en-US" dirty="0" smtClean="0"/>
              <a:t>本文的题目</a:t>
            </a:r>
            <a:r>
              <a:rPr lang="en-US" dirty="0" smtClean="0"/>
              <a:t>)</a:t>
            </a:r>
            <a:r>
              <a:rPr lang="zh-CN" altLang="en-US" dirty="0" smtClean="0"/>
              <a:t>中提出你的问题吧</a:t>
            </a:r>
            <a:r>
              <a:rPr lang="en-US" dirty="0" smtClean="0"/>
              <a:t>!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人生什么事最苦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什么事最快乐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最苦与最乐之间有什么关系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以上疑问</a:t>
            </a:r>
            <a:r>
              <a:rPr lang="en-US" dirty="0" smtClean="0"/>
              <a:t>,</a:t>
            </a:r>
            <a:r>
              <a:rPr lang="zh-CN" altLang="en-US" dirty="0" smtClean="0"/>
              <a:t>哪些是通过自学可以解决的</a:t>
            </a:r>
            <a:r>
              <a:rPr lang="en-US" dirty="0" smtClean="0"/>
              <a:t>?</a:t>
            </a:r>
            <a:r>
              <a:rPr lang="zh-CN" altLang="en-US" dirty="0" smtClean="0"/>
              <a:t>请回答。不能回答的问题</a:t>
            </a:r>
            <a:r>
              <a:rPr lang="en-US" dirty="0" smtClean="0"/>
              <a:t>,</a:t>
            </a:r>
            <a:r>
              <a:rPr lang="zh-CN" altLang="en-US" dirty="0" smtClean="0"/>
              <a:t>试着和同学交流</a:t>
            </a:r>
            <a:r>
              <a:rPr lang="en-US" dirty="0" smtClean="0"/>
              <a:t>,</a:t>
            </a:r>
            <a:r>
              <a:rPr lang="zh-CN" altLang="en-US" dirty="0" smtClean="0"/>
              <a:t>不懂的留下疑问</a:t>
            </a:r>
            <a:r>
              <a:rPr lang="en-US" dirty="0" smtClean="0"/>
              <a:t>,</a:t>
            </a:r>
            <a:r>
              <a:rPr lang="zh-CN" altLang="en-US" dirty="0" smtClean="0"/>
              <a:t>等待后面的学习中解决。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715700" cy="2071702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最苦的事是负责任</a:t>
            </a:r>
            <a:r>
              <a:rPr lang="en-US" dirty="0" smtClean="0"/>
              <a:t>(</a:t>
            </a:r>
            <a:r>
              <a:rPr lang="zh-CN" altLang="en-US" dirty="0" smtClean="0"/>
              <a:t>该尽的责任未尽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最乐的事是尽责任。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只有承担了负责任的苦</a:t>
            </a:r>
            <a:r>
              <a:rPr lang="en-US" dirty="0" smtClean="0"/>
              <a:t>,</a:t>
            </a:r>
            <a:r>
              <a:rPr lang="zh-CN" altLang="en-US" dirty="0" smtClean="0"/>
              <a:t>才会享受到尽责任的乐。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浏览课文</a:t>
            </a:r>
            <a:r>
              <a:rPr lang="en-US" dirty="0" smtClean="0"/>
              <a:t>,</a:t>
            </a:r>
            <a:r>
              <a:rPr lang="zh-CN" altLang="en-US" dirty="0" smtClean="0"/>
              <a:t>根据课文内容把课文分为三个部分。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952464" y="928670"/>
            <a:ext cx="10715700" cy="2071702"/>
          </a:xfrm>
        </p:spPr>
        <p:txBody>
          <a:bodyPr/>
          <a:lstStyle/>
          <a:p>
            <a:r>
              <a:rPr lang="zh-CN" altLang="en-US" dirty="0" smtClean="0"/>
              <a:t>可以根据预习中整理的课文内容来划分。</a:t>
            </a:r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1~3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人生最苦之事是负责任。</a:t>
            </a:r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4~5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人生最乐之事是尽责任。</a:t>
            </a:r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6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人生中应当勇于承担责任</a:t>
            </a:r>
            <a:r>
              <a:rPr lang="en-US" dirty="0" smtClean="0"/>
              <a:t>,</a:t>
            </a:r>
            <a:r>
              <a:rPr lang="zh-CN" altLang="en-US" dirty="0" smtClean="0"/>
              <a:t>而不能逃避责任。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研读</a:t>
            </a:r>
            <a:r>
              <a:rPr lang="en-US" dirty="0" smtClean="0"/>
              <a:t>,</a:t>
            </a:r>
            <a:r>
              <a:rPr lang="zh-CN" altLang="en-US" dirty="0" smtClean="0"/>
              <a:t>把握论证过程。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作者是如何提出</a:t>
            </a:r>
            <a:r>
              <a:rPr lang="en-US" dirty="0" smtClean="0"/>
              <a:t>“</a:t>
            </a:r>
            <a:r>
              <a:rPr lang="zh-CN" altLang="en-US" dirty="0" smtClean="0"/>
              <a:t>人生最苦之事就在于负责任</a:t>
            </a:r>
            <a:r>
              <a:rPr lang="en-US" dirty="0" smtClean="0"/>
              <a:t>(</a:t>
            </a:r>
            <a:r>
              <a:rPr lang="zh-CN" altLang="en-US" dirty="0" smtClean="0"/>
              <a:t>责任未尽</a:t>
            </a:r>
            <a:r>
              <a:rPr lang="en-US" dirty="0" smtClean="0"/>
              <a:t>)”</a:t>
            </a:r>
            <a:r>
              <a:rPr lang="zh-CN" altLang="en-US" dirty="0" smtClean="0"/>
              <a:t>这一观点的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读第</a:t>
            </a:r>
            <a:r>
              <a:rPr lang="en-US" dirty="0" smtClean="0"/>
              <a:t>1~2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找出作者直接表达这一观点的句子</a:t>
            </a:r>
            <a:r>
              <a:rPr lang="en-US" dirty="0" smtClean="0"/>
              <a:t>,</a:t>
            </a:r>
            <a:r>
              <a:rPr lang="zh-CN" altLang="en-US" dirty="0" smtClean="0"/>
              <a:t>然后再结合上下文</a:t>
            </a:r>
            <a:r>
              <a:rPr lang="en-US" dirty="0" smtClean="0"/>
              <a:t>,</a:t>
            </a:r>
            <a:r>
              <a:rPr lang="zh-CN" altLang="en-US" dirty="0" smtClean="0"/>
              <a:t>分析作者是由什么问题引出这一观点的。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7190" y="1000108"/>
            <a:ext cx="11453850" cy="857256"/>
          </a:xfrm>
        </p:spPr>
        <p:txBody>
          <a:bodyPr/>
          <a:lstStyle/>
          <a:p>
            <a:r>
              <a:rPr lang="zh-CN" altLang="en-US" dirty="0" smtClean="0"/>
              <a:t>作者通过与贫穷、失意、老、病、死进行对比</a:t>
            </a:r>
            <a:r>
              <a:rPr lang="en-US" dirty="0" smtClean="0"/>
              <a:t>,</a:t>
            </a:r>
            <a:r>
              <a:rPr lang="zh-CN" altLang="en-US" dirty="0" smtClean="0"/>
              <a:t>说明这些痛苦都有办法排除</a:t>
            </a:r>
            <a:r>
              <a:rPr lang="en-US" dirty="0" smtClean="0"/>
              <a:t>,</a:t>
            </a:r>
            <a:r>
              <a:rPr lang="zh-CN" altLang="en-US" dirty="0" smtClean="0"/>
              <a:t>而独有责任未了的苦像千斤重担压在肩头</a:t>
            </a:r>
            <a:r>
              <a:rPr lang="en-US" dirty="0" smtClean="0"/>
              <a:t>,</a:t>
            </a:r>
            <a:r>
              <a:rPr lang="zh-CN" altLang="en-US" dirty="0" smtClean="0"/>
              <a:t>无处可逃</a:t>
            </a:r>
            <a:r>
              <a:rPr lang="en-US" dirty="0" smtClean="0"/>
              <a:t>,</a:t>
            </a:r>
            <a:r>
              <a:rPr lang="zh-CN" altLang="en-US" dirty="0" smtClean="0"/>
              <a:t>从而说明了人生最大的痛苦是责任未了。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作者在第</a:t>
            </a:r>
            <a:r>
              <a:rPr lang="en-US" dirty="0" smtClean="0"/>
              <a:t>3</a:t>
            </a:r>
            <a:r>
              <a:rPr lang="zh-CN" altLang="en-US" dirty="0" smtClean="0"/>
              <a:t>段中写了几种责任</a:t>
            </a:r>
            <a:r>
              <a:rPr lang="en-US" dirty="0" smtClean="0"/>
              <a:t>?</a:t>
            </a:r>
            <a:r>
              <a:rPr lang="zh-CN" altLang="en-US" dirty="0" smtClean="0"/>
              <a:t>作者是怎样层层深入阐述的</a:t>
            </a:r>
            <a:r>
              <a:rPr lang="en-US" dirty="0" smtClean="0"/>
              <a:t>?</a:t>
            </a:r>
            <a:r>
              <a:rPr lang="zh-CN" altLang="en-US" dirty="0" smtClean="0"/>
              <a:t>为什么这样层层论述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可以先勾画出关于责任的句子</a:t>
            </a:r>
            <a:r>
              <a:rPr lang="en-US" dirty="0" smtClean="0"/>
              <a:t>,</a:t>
            </a:r>
            <a:r>
              <a:rPr lang="zh-CN" altLang="en-US" dirty="0" smtClean="0"/>
              <a:t>然后把这些句子综合起来进行概括。理解作者的论述过程</a:t>
            </a:r>
            <a:r>
              <a:rPr lang="en-US" dirty="0" smtClean="0"/>
              <a:t>,</a:t>
            </a:r>
            <a:r>
              <a:rPr lang="zh-CN" altLang="en-US" dirty="0" smtClean="0"/>
              <a:t>可以先将这一段划分层次</a:t>
            </a:r>
            <a:r>
              <a:rPr lang="en-US" dirty="0" smtClean="0"/>
              <a:t>,</a:t>
            </a:r>
            <a:r>
              <a:rPr lang="zh-CN" altLang="en-US" dirty="0" smtClean="0"/>
              <a:t>概括每一层次的内容</a:t>
            </a:r>
            <a:r>
              <a:rPr lang="en-US" dirty="0" smtClean="0"/>
              <a:t>,</a:t>
            </a:r>
            <a:r>
              <a:rPr lang="zh-CN" altLang="en-US" dirty="0" smtClean="0"/>
              <a:t>这样作者的论述过程就很清晰地呈现在你面前了。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责任的种类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对事的责任</a:t>
            </a:r>
            <a:r>
              <a:rPr lang="en-US" dirty="0" smtClean="0"/>
              <a:t>:</a:t>
            </a:r>
            <a:r>
              <a:rPr lang="zh-CN" altLang="en-US" dirty="0" smtClean="0"/>
              <a:t>凡属我应该做的事</a:t>
            </a:r>
            <a:r>
              <a:rPr lang="en-US" dirty="0" smtClean="0"/>
              <a:t>,</a:t>
            </a:r>
            <a:r>
              <a:rPr lang="zh-CN" altLang="en-US" dirty="0" smtClean="0"/>
              <a:t>而且力量能够做得到的</a:t>
            </a:r>
            <a:r>
              <a:rPr lang="en-US" dirty="0" smtClean="0"/>
              <a:t>,</a:t>
            </a:r>
            <a:r>
              <a:rPr lang="zh-CN" altLang="en-US" dirty="0" smtClean="0"/>
              <a:t>我对于这件事便有了责任。</a:t>
            </a:r>
          </a:p>
          <a:p>
            <a:r>
              <a:rPr lang="zh-CN" altLang="en-US" dirty="0" smtClean="0"/>
              <a:t>对自己的责任</a:t>
            </a:r>
            <a:r>
              <a:rPr lang="en-US" dirty="0" smtClean="0"/>
              <a:t>:</a:t>
            </a:r>
            <a:r>
              <a:rPr lang="zh-CN" altLang="en-US" dirty="0" smtClean="0"/>
              <a:t>凡属我自己打主意要做一件事</a:t>
            </a:r>
            <a:r>
              <a:rPr lang="en-US" dirty="0" smtClean="0"/>
              <a:t>,</a:t>
            </a:r>
            <a:r>
              <a:rPr lang="zh-CN" altLang="en-US" dirty="0" smtClean="0"/>
              <a:t>便是现在的自己和将来的自己立了一种契约</a:t>
            </a:r>
            <a:r>
              <a:rPr lang="en-US" dirty="0" smtClean="0"/>
              <a:t>,</a:t>
            </a:r>
            <a:r>
              <a:rPr lang="zh-CN" altLang="en-US" dirty="0" smtClean="0"/>
              <a:t>便是自己对于自己加一层责任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238084" y="1571612"/>
            <a:ext cx="11525288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明确作者观点</a:t>
            </a:r>
            <a:r>
              <a:rPr lang="en-US" dirty="0" smtClean="0"/>
              <a:t>,</a:t>
            </a:r>
            <a:r>
              <a:rPr lang="zh-CN" altLang="en-US" dirty="0" smtClean="0"/>
              <a:t>理清文章脉络。把握作者展开论点的论证过程</a:t>
            </a:r>
            <a:r>
              <a:rPr lang="en-US" dirty="0" smtClean="0"/>
              <a:t>,</a:t>
            </a:r>
            <a:r>
              <a:rPr lang="zh-CN" altLang="en-US" dirty="0" smtClean="0"/>
              <a:t>学习本文严密的论证方式。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学习作者凝重轻灵、简洁流畅的语言风格。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领会作者对人生价值的思考。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树立对家庭、社会、国家、自己的责任感。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5000636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把握作者展开论点的论证过程</a:t>
            </a:r>
            <a:r>
              <a:rPr lang="en-US" dirty="0" smtClean="0"/>
              <a:t>,</a:t>
            </a:r>
            <a:r>
              <a:rPr lang="zh-CN" altLang="en-US" dirty="0" smtClean="0"/>
              <a:t>学习本文严密的论证方式。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100145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作者先从具体的生活情境开始论述</a:t>
            </a:r>
            <a:r>
              <a:rPr lang="en-US" dirty="0" smtClean="0"/>
              <a:t>:</a:t>
            </a:r>
            <a:r>
              <a:rPr lang="zh-CN" altLang="en-US" dirty="0" smtClean="0"/>
              <a:t>欠钱没还、受恩未报、得罪人没有赔礼都是责任未尽的表现</a:t>
            </a:r>
            <a:r>
              <a:rPr lang="en-US" dirty="0" smtClean="0"/>
              <a:t>,</a:t>
            </a:r>
            <a:r>
              <a:rPr lang="zh-CN" altLang="en-US" dirty="0" smtClean="0"/>
              <a:t>然后把对于个人的责任扩展到对家庭、对社会、对国家、对自己</a:t>
            </a:r>
            <a:r>
              <a:rPr lang="en-US" dirty="0" smtClean="0"/>
              <a:t>,</a:t>
            </a:r>
            <a:r>
              <a:rPr lang="zh-CN" altLang="en-US" dirty="0" smtClean="0"/>
              <a:t>接着用两个</a:t>
            </a:r>
            <a:r>
              <a:rPr lang="en-US" dirty="0" smtClean="0"/>
              <a:t>“</a:t>
            </a:r>
            <a:r>
              <a:rPr lang="zh-CN" altLang="en-US" dirty="0" smtClean="0"/>
              <a:t>凡属</a:t>
            </a:r>
            <a:r>
              <a:rPr lang="en-US" dirty="0" smtClean="0"/>
              <a:t>”</a:t>
            </a:r>
            <a:r>
              <a:rPr lang="zh-CN" altLang="en-US" dirty="0" smtClean="0"/>
              <a:t>概括了所有的责任</a:t>
            </a:r>
            <a:r>
              <a:rPr lang="en-US" dirty="0" smtClean="0"/>
              <a:t>,</a:t>
            </a:r>
            <a:r>
              <a:rPr lang="zh-CN" altLang="en-US" dirty="0" smtClean="0"/>
              <a:t>最后总结</a:t>
            </a:r>
            <a:r>
              <a:rPr lang="en-US" dirty="0" smtClean="0"/>
              <a:t>:</a:t>
            </a:r>
            <a:r>
              <a:rPr lang="zh-CN" altLang="en-US" dirty="0" smtClean="0"/>
              <a:t>未尽责任的苦痛是最苦的。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作者由生活情境展开论述</a:t>
            </a:r>
            <a:r>
              <a:rPr lang="en-US" dirty="0" smtClean="0"/>
              <a:t>,</a:t>
            </a:r>
            <a:r>
              <a:rPr lang="zh-CN" altLang="en-US" dirty="0" smtClean="0"/>
              <a:t>使读者易于理解和接受</a:t>
            </a:r>
            <a:r>
              <a:rPr lang="en-US" dirty="0" smtClean="0"/>
              <a:t>,</a:t>
            </a:r>
            <a:r>
              <a:rPr lang="zh-CN" altLang="en-US" dirty="0" smtClean="0"/>
              <a:t>然后将责任的范围逐渐扩大</a:t>
            </a:r>
            <a:r>
              <a:rPr lang="en-US" dirty="0" smtClean="0"/>
              <a:t>,</a:t>
            </a:r>
            <a:r>
              <a:rPr lang="zh-CN" altLang="en-US" dirty="0" smtClean="0"/>
              <a:t>再用两个</a:t>
            </a:r>
            <a:r>
              <a:rPr lang="en-US" dirty="0" smtClean="0"/>
              <a:t>“</a:t>
            </a:r>
            <a:r>
              <a:rPr lang="zh-CN" altLang="en-US" dirty="0" smtClean="0"/>
              <a:t>凡属</a:t>
            </a:r>
            <a:r>
              <a:rPr lang="en-US" dirty="0" smtClean="0"/>
              <a:t>”</a:t>
            </a:r>
            <a:r>
              <a:rPr lang="zh-CN" altLang="en-US" dirty="0" smtClean="0"/>
              <a:t>对所有的责任进行概括</a:t>
            </a:r>
            <a:r>
              <a:rPr lang="en-US" dirty="0" smtClean="0"/>
              <a:t>,</a:t>
            </a:r>
            <a:r>
              <a:rPr lang="zh-CN" altLang="en-US" dirty="0" smtClean="0"/>
              <a:t>这样由浅入深</a:t>
            </a:r>
            <a:r>
              <a:rPr lang="en-US" dirty="0" smtClean="0"/>
              <a:t>,</a:t>
            </a:r>
            <a:r>
              <a:rPr lang="zh-CN" altLang="en-US" dirty="0" smtClean="0"/>
              <a:t>能使文章层次清晰</a:t>
            </a:r>
            <a:r>
              <a:rPr lang="en-US" dirty="0" smtClean="0"/>
              <a:t>,</a:t>
            </a:r>
            <a:r>
              <a:rPr lang="zh-CN" altLang="en-US" dirty="0" smtClean="0"/>
              <a:t>论证有力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精读第</a:t>
            </a:r>
            <a:r>
              <a:rPr lang="en-US" dirty="0" smtClean="0"/>
              <a:t>4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领会</a:t>
            </a:r>
            <a:r>
              <a:rPr lang="en-US" dirty="0" smtClean="0"/>
              <a:t>“</a:t>
            </a:r>
            <a:r>
              <a:rPr lang="zh-CN" altLang="en-US" dirty="0" smtClean="0"/>
              <a:t>大抵天下事</a:t>
            </a:r>
            <a:r>
              <a:rPr lang="en-US" dirty="0" smtClean="0"/>
              <a:t>,</a:t>
            </a:r>
            <a:r>
              <a:rPr lang="zh-CN" altLang="en-US" dirty="0" smtClean="0"/>
              <a:t>从苦中得来的乐</a:t>
            </a:r>
            <a:r>
              <a:rPr lang="en-US" dirty="0" smtClean="0"/>
              <a:t>,</a:t>
            </a:r>
            <a:r>
              <a:rPr lang="zh-CN" altLang="en-US" dirty="0" smtClean="0"/>
              <a:t>才算是真乐。人生须知道负责任的苦处</a:t>
            </a:r>
            <a:r>
              <a:rPr lang="en-US" dirty="0" smtClean="0"/>
              <a:t>,</a:t>
            </a:r>
            <a:r>
              <a:rPr lang="zh-CN" altLang="en-US" dirty="0" smtClean="0"/>
              <a:t>才能知道有尽责任的乐处。这种苦乐循环</a:t>
            </a:r>
            <a:r>
              <a:rPr lang="en-US" dirty="0" smtClean="0"/>
              <a:t>,</a:t>
            </a:r>
            <a:r>
              <a:rPr lang="zh-CN" altLang="en-US" dirty="0" smtClean="0"/>
              <a:t>便是这有活力的人间一种趣味</a:t>
            </a:r>
            <a:r>
              <a:rPr lang="en-US" dirty="0" smtClean="0"/>
              <a:t>”</a:t>
            </a:r>
            <a:r>
              <a:rPr lang="zh-CN" altLang="en-US" dirty="0" smtClean="0"/>
              <a:t>这段话的含意和在整段中的作用。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要理解段落的含意和作用</a:t>
            </a:r>
            <a:r>
              <a:rPr lang="en-US" dirty="0" smtClean="0"/>
              <a:t>,</a:t>
            </a:r>
            <a:r>
              <a:rPr lang="zh-CN" altLang="en-US" dirty="0" smtClean="0"/>
              <a:t>就要把段落放在文章中</a:t>
            </a:r>
            <a:r>
              <a:rPr lang="en-US" dirty="0" smtClean="0"/>
              <a:t>,</a:t>
            </a:r>
            <a:r>
              <a:rPr lang="zh-CN" altLang="en-US" dirty="0" smtClean="0"/>
              <a:t>联系上下文</a:t>
            </a:r>
            <a:r>
              <a:rPr lang="en-US" dirty="0" smtClean="0"/>
              <a:t>,</a:t>
            </a:r>
            <a:r>
              <a:rPr lang="zh-CN" altLang="en-US" dirty="0" smtClean="0"/>
              <a:t>做到</a:t>
            </a:r>
            <a:r>
              <a:rPr lang="en-US" dirty="0" smtClean="0"/>
              <a:t>“</a:t>
            </a:r>
            <a:r>
              <a:rPr lang="zh-CN" altLang="en-US" dirty="0" smtClean="0"/>
              <a:t>句不离篇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这段话是对上文中</a:t>
            </a:r>
            <a:r>
              <a:rPr lang="en-US" dirty="0" smtClean="0"/>
              <a:t>“</a:t>
            </a:r>
            <a:r>
              <a:rPr lang="zh-CN" altLang="en-US" dirty="0" smtClean="0"/>
              <a:t>最苦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最乐</a:t>
            </a:r>
            <a:r>
              <a:rPr lang="en-US" dirty="0" smtClean="0"/>
              <a:t>”</a:t>
            </a:r>
            <a:r>
              <a:rPr lang="zh-CN" altLang="en-US" dirty="0" smtClean="0"/>
              <a:t>的深层分析</a:t>
            </a:r>
            <a:r>
              <a:rPr lang="en-US" dirty="0" smtClean="0"/>
              <a:t>,</a:t>
            </a:r>
            <a:r>
              <a:rPr lang="zh-CN" altLang="en-US" dirty="0" smtClean="0"/>
              <a:t>点明了两者间的关系</a:t>
            </a:r>
            <a:r>
              <a:rPr lang="en-US" dirty="0" smtClean="0"/>
              <a:t>:</a:t>
            </a:r>
            <a:r>
              <a:rPr lang="zh-CN" altLang="en-US" dirty="0" smtClean="0"/>
              <a:t>苦中有乐</a:t>
            </a:r>
            <a:r>
              <a:rPr lang="en-US" dirty="0" smtClean="0"/>
              <a:t>,</a:t>
            </a:r>
            <a:r>
              <a:rPr lang="zh-CN" altLang="en-US" dirty="0" smtClean="0"/>
              <a:t>苦乐循环。同时又是下文中</a:t>
            </a:r>
            <a:r>
              <a:rPr lang="en-US" dirty="0" smtClean="0"/>
              <a:t>“</a:t>
            </a:r>
            <a:r>
              <a:rPr lang="zh-CN" altLang="en-US" dirty="0" smtClean="0"/>
              <a:t>处处尽责任</a:t>
            </a:r>
            <a:r>
              <a:rPr lang="en-US" dirty="0" smtClean="0"/>
              <a:t>,</a:t>
            </a:r>
            <a:r>
              <a:rPr lang="zh-CN" altLang="en-US" dirty="0" smtClean="0"/>
              <a:t>便处处快乐</a:t>
            </a:r>
            <a:r>
              <a:rPr lang="en-US" dirty="0" smtClean="0"/>
              <a:t>;</a:t>
            </a:r>
            <a:r>
              <a:rPr lang="zh-CN" altLang="en-US" dirty="0" smtClean="0"/>
              <a:t>时时尽责任</a:t>
            </a:r>
            <a:r>
              <a:rPr lang="en-US" dirty="0" smtClean="0"/>
              <a:t>,</a:t>
            </a:r>
            <a:r>
              <a:rPr lang="zh-CN" altLang="en-US" dirty="0" smtClean="0"/>
              <a:t>便时时快乐</a:t>
            </a:r>
            <a:r>
              <a:rPr lang="en-US" dirty="0" smtClean="0"/>
              <a:t>”</a:t>
            </a:r>
            <a:r>
              <a:rPr lang="zh-CN" altLang="en-US" dirty="0" smtClean="0"/>
              <a:t>这一论断的前提和基础。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第</a:t>
            </a:r>
            <a:r>
              <a:rPr lang="en-US" dirty="0" smtClean="0"/>
              <a:t>6</a:t>
            </a:r>
            <a:r>
              <a:rPr lang="zh-CN" altLang="en-US" dirty="0" smtClean="0"/>
              <a:t>段中</a:t>
            </a:r>
            <a:r>
              <a:rPr lang="en-US" dirty="0" smtClean="0"/>
              <a:t>,</a:t>
            </a:r>
            <a:r>
              <a:rPr lang="zh-CN" altLang="en-US" dirty="0" smtClean="0"/>
              <a:t>作者写道</a:t>
            </a:r>
            <a:r>
              <a:rPr lang="en-US" dirty="0" smtClean="0"/>
              <a:t>:“</a:t>
            </a:r>
            <a:r>
              <a:rPr lang="zh-CN" altLang="en-US" dirty="0" smtClean="0"/>
              <a:t>责任是要解除了才没有</a:t>
            </a:r>
            <a:r>
              <a:rPr lang="en-US" dirty="0" smtClean="0"/>
              <a:t>,</a:t>
            </a:r>
            <a:r>
              <a:rPr lang="zh-CN" altLang="en-US" dirty="0" smtClean="0"/>
              <a:t>并不是卸了就没有。</a:t>
            </a:r>
            <a:r>
              <a:rPr lang="en-US" dirty="0" smtClean="0"/>
              <a:t>”</a:t>
            </a:r>
            <a:r>
              <a:rPr lang="zh-CN" altLang="en-US" dirty="0" smtClean="0"/>
              <a:t>这句话是什么意思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928670"/>
            <a:ext cx="11001452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解除了</a:t>
            </a:r>
            <a:r>
              <a:rPr lang="en-US" dirty="0" smtClean="0"/>
              <a:t>”</a:t>
            </a:r>
            <a:r>
              <a:rPr lang="zh-CN" altLang="en-US" dirty="0" smtClean="0"/>
              <a:t>意思是把担负的责任都做到了</a:t>
            </a:r>
            <a:r>
              <a:rPr lang="en-US" dirty="0" smtClean="0"/>
              <a:t>,</a:t>
            </a:r>
            <a:r>
              <a:rPr lang="zh-CN" altLang="en-US" dirty="0" smtClean="0"/>
              <a:t>已经尽了责任</a:t>
            </a:r>
            <a:r>
              <a:rPr lang="en-US" dirty="0" smtClean="0"/>
              <a:t>,</a:t>
            </a:r>
            <a:r>
              <a:rPr lang="zh-CN" altLang="en-US" dirty="0" smtClean="0"/>
              <a:t>而</a:t>
            </a:r>
            <a:r>
              <a:rPr lang="en-US" dirty="0" smtClean="0"/>
              <a:t>“</a:t>
            </a:r>
            <a:r>
              <a:rPr lang="zh-CN" altLang="en-US" dirty="0" smtClean="0"/>
              <a:t>卸了</a:t>
            </a:r>
            <a:r>
              <a:rPr lang="en-US" dirty="0" smtClean="0"/>
              <a:t>”</a:t>
            </a:r>
            <a:r>
              <a:rPr lang="zh-CN" altLang="en-US" dirty="0" smtClean="0"/>
              <a:t>意思是逃避责任</a:t>
            </a:r>
            <a:r>
              <a:rPr lang="en-US" dirty="0" smtClean="0"/>
              <a:t>,</a:t>
            </a:r>
            <a:r>
              <a:rPr lang="zh-CN" altLang="en-US" dirty="0" smtClean="0"/>
              <a:t>不承担责任。因为即使逃避了</a:t>
            </a:r>
            <a:r>
              <a:rPr lang="en-US" dirty="0" smtClean="0"/>
              <a:t>,</a:t>
            </a:r>
            <a:r>
              <a:rPr lang="zh-CN" altLang="en-US" dirty="0" smtClean="0"/>
              <a:t>责任还在。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●备选问题</a:t>
            </a:r>
          </a:p>
          <a:p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文章三个部分之间是如何过渡的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4</a:t>
            </a:r>
            <a:r>
              <a:rPr lang="zh-CN" altLang="en-US" dirty="0" smtClean="0"/>
              <a:t>段用</a:t>
            </a:r>
            <a:r>
              <a:rPr lang="en-US" dirty="0" smtClean="0"/>
              <a:t>“</a:t>
            </a:r>
            <a:r>
              <a:rPr lang="zh-CN" altLang="en-US" dirty="0" smtClean="0"/>
              <a:t>翻过来看</a:t>
            </a:r>
            <a:r>
              <a:rPr lang="en-US" dirty="0" smtClean="0"/>
              <a:t>,</a:t>
            </a:r>
            <a:r>
              <a:rPr lang="zh-CN" altLang="en-US" dirty="0" smtClean="0"/>
              <a:t>什么事最快乐呢</a:t>
            </a:r>
            <a:r>
              <a:rPr lang="en-US" dirty="0" smtClean="0"/>
              <a:t>?</a:t>
            </a:r>
            <a:r>
              <a:rPr lang="zh-CN" altLang="en-US" dirty="0" smtClean="0"/>
              <a:t>自然责任完了</a:t>
            </a:r>
            <a:r>
              <a:rPr lang="en-US" dirty="0" smtClean="0"/>
              <a:t>,</a:t>
            </a:r>
            <a:r>
              <a:rPr lang="zh-CN" altLang="en-US" dirty="0" smtClean="0"/>
              <a:t>算是人生第一件乐事</a:t>
            </a:r>
            <a:r>
              <a:rPr lang="en-US" dirty="0" smtClean="0"/>
              <a:t>”</a:t>
            </a:r>
            <a:r>
              <a:rPr lang="zh-CN" altLang="en-US" dirty="0" smtClean="0"/>
              <a:t>这句话紧承上文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最苦</a:t>
            </a:r>
            <a:r>
              <a:rPr lang="en-US" dirty="0" smtClean="0"/>
              <a:t>”</a:t>
            </a:r>
            <a:r>
              <a:rPr lang="zh-CN" altLang="en-US" dirty="0" smtClean="0"/>
              <a:t>写到它的对立面</a:t>
            </a:r>
            <a:r>
              <a:rPr lang="en-US" dirty="0" smtClean="0"/>
              <a:t>“</a:t>
            </a:r>
            <a:r>
              <a:rPr lang="zh-CN" altLang="en-US" dirty="0" smtClean="0"/>
              <a:t>最乐</a:t>
            </a:r>
            <a:r>
              <a:rPr lang="en-US" dirty="0" smtClean="0"/>
              <a:t>”</a:t>
            </a:r>
            <a:r>
              <a:rPr lang="zh-CN" altLang="en-US" dirty="0" smtClean="0"/>
              <a:t>。第</a:t>
            </a:r>
            <a:r>
              <a:rPr lang="en-US" dirty="0" smtClean="0"/>
              <a:t>6</a:t>
            </a:r>
            <a:r>
              <a:rPr lang="zh-CN" altLang="en-US" dirty="0" smtClean="0"/>
              <a:t>段用</a:t>
            </a:r>
            <a:r>
              <a:rPr lang="en-US" dirty="0" smtClean="0"/>
              <a:t>“</a:t>
            </a:r>
            <a:r>
              <a:rPr lang="zh-CN" altLang="en-US" dirty="0" smtClean="0"/>
              <a:t>有人说</a:t>
            </a:r>
            <a:r>
              <a:rPr lang="en-US" dirty="0" smtClean="0"/>
              <a:t>”</a:t>
            </a:r>
            <a:r>
              <a:rPr lang="zh-CN" altLang="en-US" dirty="0" smtClean="0"/>
              <a:t>的话来过渡</a:t>
            </a:r>
            <a:r>
              <a:rPr lang="en-US" dirty="0" smtClean="0"/>
              <a:t>,</a:t>
            </a:r>
            <a:r>
              <a:rPr lang="zh-CN" altLang="en-US" dirty="0" smtClean="0"/>
              <a:t>引出对</a:t>
            </a:r>
            <a:r>
              <a:rPr lang="en-US" dirty="0" smtClean="0"/>
              <a:t>“</a:t>
            </a:r>
            <a:r>
              <a:rPr lang="zh-CN" altLang="en-US" dirty="0" smtClean="0"/>
              <a:t>解除责任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卸了责任</a:t>
            </a:r>
            <a:r>
              <a:rPr lang="en-US" dirty="0" smtClean="0"/>
              <a:t>”</a:t>
            </a:r>
            <a:r>
              <a:rPr lang="zh-CN" altLang="en-US" dirty="0" smtClean="0"/>
              <a:t>的不同含意的解释。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930014" cy="1857388"/>
          </a:xfrm>
        </p:spPr>
        <p:txBody>
          <a:bodyPr/>
          <a:lstStyle/>
          <a:p>
            <a:r>
              <a:rPr lang="zh-CN" altLang="en-US" dirty="0" smtClean="0"/>
              <a:t>梁启超幼年时从师学习</a:t>
            </a:r>
            <a:r>
              <a:rPr lang="en-US" dirty="0" smtClean="0"/>
              <a:t>,</a:t>
            </a:r>
            <a:r>
              <a:rPr lang="zh-CN" altLang="en-US" dirty="0" smtClean="0"/>
              <a:t>八岁学为文</a:t>
            </a:r>
            <a:r>
              <a:rPr lang="en-US" dirty="0" smtClean="0"/>
              <a:t>,</a:t>
            </a:r>
            <a:r>
              <a:rPr lang="zh-CN" altLang="en-US" dirty="0" smtClean="0"/>
              <a:t>九岁能缀千言</a:t>
            </a:r>
            <a:r>
              <a:rPr lang="en-US" dirty="0" smtClean="0"/>
              <a:t>,17</a:t>
            </a:r>
            <a:r>
              <a:rPr lang="zh-CN" altLang="en-US" dirty="0" smtClean="0"/>
              <a:t>岁中举。后从师于康有为</a:t>
            </a:r>
            <a:r>
              <a:rPr lang="en-US" dirty="0" smtClean="0"/>
              <a:t>,</a:t>
            </a:r>
            <a:r>
              <a:rPr lang="zh-CN" altLang="en-US" dirty="0" smtClean="0"/>
              <a:t>成为资产阶级改良派的宣传家。维新变法前</a:t>
            </a:r>
            <a:r>
              <a:rPr lang="en-US" dirty="0" smtClean="0"/>
              <a:t>,</a:t>
            </a:r>
            <a:r>
              <a:rPr lang="zh-CN" altLang="en-US" dirty="0" smtClean="0"/>
              <a:t>与康有为一起联合各省举人发动</a:t>
            </a:r>
            <a:r>
              <a:rPr lang="en-US" dirty="0" smtClean="0"/>
              <a:t>“</a:t>
            </a:r>
            <a:r>
              <a:rPr lang="zh-CN" altLang="en-US" dirty="0" smtClean="0"/>
              <a:t>公车上书</a:t>
            </a:r>
            <a:r>
              <a:rPr lang="en-US" dirty="0" smtClean="0"/>
              <a:t>”</a:t>
            </a:r>
            <a:r>
              <a:rPr lang="zh-CN" altLang="en-US" dirty="0" smtClean="0"/>
              <a:t>运动</a:t>
            </a:r>
            <a:r>
              <a:rPr lang="en-US" dirty="0" smtClean="0"/>
              <a:t>,</a:t>
            </a:r>
            <a:r>
              <a:rPr lang="zh-CN" altLang="en-US" dirty="0" smtClean="0"/>
              <a:t>此后先后领导北京和上海的强学会</a:t>
            </a:r>
            <a:r>
              <a:rPr lang="en-US" dirty="0" smtClean="0"/>
              <a:t>,</a:t>
            </a:r>
            <a:r>
              <a:rPr lang="zh-CN" altLang="en-US" dirty="0" smtClean="0"/>
              <a:t>又与黄遵宪一起办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时务报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任长沙时务学堂的主讲</a:t>
            </a:r>
            <a:r>
              <a:rPr lang="en-US" dirty="0" smtClean="0"/>
              <a:t>,</a:t>
            </a:r>
            <a:r>
              <a:rPr lang="zh-CN" altLang="en-US" dirty="0" smtClean="0"/>
              <a:t>并著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变法通议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为变法做宣传。戊戌变法失败后</a:t>
            </a:r>
            <a:r>
              <a:rPr lang="en-US" dirty="0" smtClean="0"/>
              <a:t>,</a:t>
            </a:r>
            <a:r>
              <a:rPr lang="zh-CN" altLang="en-US" dirty="0" smtClean="0"/>
              <a:t>与康有为一起流亡日本</a:t>
            </a:r>
            <a:r>
              <a:rPr lang="en-US" dirty="0" smtClean="0"/>
              <a:t>,</a:t>
            </a:r>
            <a:r>
              <a:rPr lang="zh-CN" altLang="en-US" dirty="0" smtClean="0"/>
              <a:t>政治思想上逐渐走向保守</a:t>
            </a:r>
            <a:r>
              <a:rPr lang="en-US" dirty="0" smtClean="0"/>
              <a:t>,</a:t>
            </a:r>
            <a:r>
              <a:rPr lang="zh-CN" altLang="en-US" dirty="0" smtClean="0"/>
              <a:t>但是他是近代文学革命运动的理论倡导者。逃亡日本后</a:t>
            </a:r>
            <a:r>
              <a:rPr lang="en-US" dirty="0" smtClean="0"/>
              <a:t>,</a:t>
            </a:r>
            <a:r>
              <a:rPr lang="zh-CN" altLang="en-US" dirty="0" smtClean="0"/>
              <a:t>梁启超在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饮冰室合集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夏威夷游记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中继续推广</a:t>
            </a:r>
            <a:r>
              <a:rPr lang="en-US" dirty="0" smtClean="0"/>
              <a:t>“</a:t>
            </a:r>
            <a:r>
              <a:rPr lang="zh-CN" altLang="en-US" dirty="0" smtClean="0"/>
              <a:t>诗界革命</a:t>
            </a:r>
            <a:r>
              <a:rPr lang="en-US" dirty="0" smtClean="0"/>
              <a:t>”,</a:t>
            </a:r>
            <a:r>
              <a:rPr lang="zh-CN" altLang="en-US" dirty="0" smtClean="0"/>
              <a:t>批判以往那种诗中运用新名词以表新意的做法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zh-CN" altLang="en-US" dirty="0" smtClean="0"/>
              <a:t>海外推动君主立宪。辛亥革命之后一度入袁世凯政府</a:t>
            </a:r>
            <a:r>
              <a:rPr lang="en-US" dirty="0" smtClean="0"/>
              <a:t>,</a:t>
            </a:r>
            <a:r>
              <a:rPr lang="zh-CN" altLang="en-US" dirty="0" smtClean="0"/>
              <a:t>担任司法总长</a:t>
            </a:r>
            <a:r>
              <a:rPr lang="en-US" dirty="0" smtClean="0"/>
              <a:t>;</a:t>
            </a:r>
            <a:r>
              <a:rPr lang="zh-CN" altLang="en-US" dirty="0" smtClean="0"/>
              <a:t>之后对袁世凯称帝、张勋复辟等严词抨击</a:t>
            </a:r>
            <a:r>
              <a:rPr lang="en-US" dirty="0" smtClean="0"/>
              <a:t>,</a:t>
            </a:r>
            <a:r>
              <a:rPr lang="zh-CN" altLang="en-US" dirty="0" smtClean="0"/>
              <a:t>并加入段祺瑞政府。他倡导新文化运动</a:t>
            </a:r>
            <a:r>
              <a:rPr lang="en-US" dirty="0" smtClean="0"/>
              <a:t>,</a:t>
            </a:r>
            <a:r>
              <a:rPr lang="zh-CN" altLang="en-US" dirty="0" smtClean="0"/>
              <a:t>支持五四运动。其著作合编为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饮冰室合集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287204" cy="4357718"/>
          </a:xfrm>
        </p:spPr>
        <p:txBody>
          <a:bodyPr/>
          <a:lstStyle/>
          <a:p>
            <a:r>
              <a:rPr lang="zh-CN" altLang="en-US" dirty="0" smtClean="0"/>
              <a:t>萧伯纳说</a:t>
            </a:r>
            <a:r>
              <a:rPr lang="en-US" dirty="0" smtClean="0"/>
              <a:t>:“</a:t>
            </a:r>
            <a:r>
              <a:rPr lang="zh-CN" altLang="en-US" dirty="0" smtClean="0"/>
              <a:t>人生最大的快乐是致力于一个自己认为伟大的目标。</a:t>
            </a:r>
            <a:r>
              <a:rPr lang="en-US" dirty="0" smtClean="0"/>
              <a:t>”</a:t>
            </a:r>
            <a:r>
              <a:rPr lang="zh-CN" altLang="en-US" dirty="0" smtClean="0"/>
              <a:t>居里夫人认为</a:t>
            </a:r>
            <a:r>
              <a:rPr lang="en-US" dirty="0" smtClean="0"/>
              <a:t>:“</a:t>
            </a:r>
            <a:r>
              <a:rPr lang="zh-CN" altLang="en-US" dirty="0" smtClean="0"/>
              <a:t>世界上最快乐的事</a:t>
            </a:r>
            <a:r>
              <a:rPr lang="en-US" dirty="0" smtClean="0"/>
              <a:t>,</a:t>
            </a:r>
            <a:r>
              <a:rPr lang="zh-CN" altLang="en-US" dirty="0" smtClean="0"/>
              <a:t>莫过于为理想而奋斗</a:t>
            </a:r>
            <a:r>
              <a:rPr lang="en-US" dirty="0" smtClean="0"/>
              <a:t>!”</a:t>
            </a:r>
            <a:r>
              <a:rPr lang="zh-CN" altLang="en-US" dirty="0" smtClean="0"/>
              <a:t>而对于快乐的反面</a:t>
            </a:r>
            <a:r>
              <a:rPr lang="en-US" dirty="0" smtClean="0"/>
              <a:t>——</a:t>
            </a:r>
            <a:r>
              <a:rPr lang="zh-CN" altLang="en-US" dirty="0" smtClean="0"/>
              <a:t>痛苦</a:t>
            </a:r>
            <a:r>
              <a:rPr lang="en-US" dirty="0" smtClean="0"/>
              <a:t>,</a:t>
            </a:r>
            <a:r>
              <a:rPr lang="zh-CN" altLang="en-US" dirty="0" smtClean="0"/>
              <a:t>奥古斯狄尼斯是这样说的</a:t>
            </a:r>
            <a:r>
              <a:rPr lang="en-US" dirty="0" smtClean="0"/>
              <a:t>:“</a:t>
            </a:r>
            <a:r>
              <a:rPr lang="zh-CN" altLang="en-US" dirty="0" smtClean="0"/>
              <a:t>在任何情况下</a:t>
            </a:r>
            <a:r>
              <a:rPr lang="en-US" dirty="0" smtClean="0"/>
              <a:t>,</a:t>
            </a:r>
            <a:r>
              <a:rPr lang="zh-CN" altLang="en-US" dirty="0" smtClean="0"/>
              <a:t>遭受的痛苦越深</a:t>
            </a:r>
            <a:r>
              <a:rPr lang="en-US" dirty="0" smtClean="0"/>
              <a:t>,</a:t>
            </a:r>
            <a:r>
              <a:rPr lang="zh-CN" altLang="en-US" dirty="0" smtClean="0"/>
              <a:t>随之而来的喜悦也就越大。</a:t>
            </a:r>
            <a:r>
              <a:rPr lang="en-US" dirty="0" smtClean="0"/>
              <a:t>”</a:t>
            </a:r>
            <a:r>
              <a:rPr lang="zh-CN" altLang="en-US" dirty="0" smtClean="0"/>
              <a:t>我们每个人的人生观价值观也许都不同</a:t>
            </a:r>
            <a:r>
              <a:rPr lang="en-US" dirty="0" smtClean="0"/>
              <a:t>,</a:t>
            </a:r>
            <a:r>
              <a:rPr lang="zh-CN" altLang="en-US" dirty="0" smtClean="0"/>
              <a:t>对快乐的认识也不同。那么究竟什么事情最痛苦</a:t>
            </a:r>
            <a:r>
              <a:rPr lang="en-US" dirty="0" smtClean="0"/>
              <a:t>?</a:t>
            </a:r>
            <a:r>
              <a:rPr lang="zh-CN" altLang="en-US" dirty="0" smtClean="0"/>
              <a:t>什么事情最快乐呢</a:t>
            </a:r>
            <a:r>
              <a:rPr lang="en-US" dirty="0" smtClean="0"/>
              <a:t>?</a:t>
            </a:r>
            <a:r>
              <a:rPr lang="zh-CN" altLang="en-US" dirty="0" smtClean="0"/>
              <a:t>梁启超对这一问题有他独到的认识</a:t>
            </a:r>
            <a:r>
              <a:rPr lang="en-US" dirty="0" smtClean="0"/>
              <a:t>,</a:t>
            </a:r>
            <a:r>
              <a:rPr lang="zh-CN" altLang="en-US" dirty="0" smtClean="0"/>
              <a:t>下面我们一起来读一读他的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最苦与最乐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00118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梁启超</a:t>
            </a:r>
            <a:r>
              <a:rPr lang="en-US" dirty="0" smtClean="0"/>
              <a:t>(1873—1929),</a:t>
            </a:r>
            <a:r>
              <a:rPr lang="zh-CN" altLang="en-US" dirty="0" smtClean="0"/>
              <a:t>字卓如</a:t>
            </a:r>
            <a:r>
              <a:rPr lang="en-US" dirty="0" smtClean="0"/>
              <a:t>,</a:t>
            </a:r>
            <a:r>
              <a:rPr lang="zh-CN" altLang="en-US" dirty="0" smtClean="0"/>
              <a:t>一字任甫</a:t>
            </a:r>
            <a:r>
              <a:rPr lang="en-US" dirty="0" smtClean="0"/>
              <a:t>,</a:t>
            </a:r>
            <a:r>
              <a:rPr lang="zh-CN" altLang="en-US" dirty="0" smtClean="0"/>
              <a:t>号任公</a:t>
            </a:r>
            <a:r>
              <a:rPr lang="en-US" dirty="0" smtClean="0"/>
              <a:t>,</a:t>
            </a:r>
            <a:r>
              <a:rPr lang="zh-CN" altLang="en-US" dirty="0" smtClean="0"/>
              <a:t>又号饮冰室主人、饮冰子、哀时客、中国之新民、自由斋主人。清朝光绪年间举人</a:t>
            </a:r>
            <a:r>
              <a:rPr lang="en-US" dirty="0" smtClean="0"/>
              <a:t>,</a:t>
            </a:r>
            <a:r>
              <a:rPr lang="zh-CN" altLang="en-US" dirty="0" smtClean="0"/>
              <a:t>中国近代思想家、政治家、教育家、史学家、文学家。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领袖之一</a:t>
            </a:r>
            <a:r>
              <a:rPr lang="en-US" dirty="0" smtClean="0"/>
              <a:t>,</a:t>
            </a:r>
            <a:r>
              <a:rPr lang="zh-CN" altLang="en-US" dirty="0" smtClean="0"/>
              <a:t>中国近代维新派、新法家代表人物。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pic>
        <p:nvPicPr>
          <p:cNvPr id="4" name="梁启超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9810776" y="1928802"/>
            <a:ext cx="1887198" cy="2190027"/>
          </a:xfrm>
          <a:prstGeom prst="rect">
            <a:avLst/>
          </a:prstGeom>
        </p:spPr>
      </p:pic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952992" y="3571876"/>
            <a:ext cx="342902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戊戌变法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百日维新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421484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给下列加点字注音或根据拼音写汉字。</a:t>
            </a:r>
          </a:p>
          <a:p>
            <a:r>
              <a:rPr lang="zh-CN" altLang="en-US" dirty="0" smtClean="0"/>
              <a:t>恩惠</a:t>
            </a:r>
            <a:r>
              <a:rPr lang="en-US" dirty="0" smtClean="0"/>
              <a:t>(		)			</a:t>
            </a:r>
            <a:r>
              <a:rPr lang="zh-CN" altLang="en-US" dirty="0" smtClean="0"/>
              <a:t>如释重负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契约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    	</a:t>
            </a:r>
            <a:r>
              <a:rPr lang="zh-CN" altLang="en-US" dirty="0" smtClean="0"/>
              <a:t>揽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悲天</a:t>
            </a:r>
            <a:r>
              <a:rPr lang="en-US" dirty="0" err="1" smtClean="0"/>
              <a:t>mǐn</a:t>
            </a:r>
            <a:r>
              <a:rPr lang="en-US" dirty="0" smtClean="0"/>
              <a:t>(	)</a:t>
            </a:r>
            <a:r>
              <a:rPr lang="zh-CN" altLang="en-US" dirty="0" smtClean="0"/>
              <a:t>人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xiè</a:t>
            </a:r>
            <a:r>
              <a:rPr lang="en-US" dirty="0" smtClean="0"/>
              <a:t>(		)</a:t>
            </a:r>
            <a:r>
              <a:rPr lang="zh-CN" altLang="en-US" dirty="0" smtClean="0"/>
              <a:t>却</a:t>
            </a:r>
          </a:p>
          <a:p>
            <a:r>
              <a:rPr lang="zh-CN" altLang="en-US" dirty="0" smtClean="0"/>
              <a:t>监</a:t>
            </a:r>
            <a:r>
              <a:rPr lang="en-US" dirty="0" err="1" smtClean="0"/>
              <a:t>dū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857364"/>
            <a:ext cx="1285884" cy="714380"/>
          </a:xfrm>
        </p:spPr>
        <p:txBody>
          <a:bodyPr/>
          <a:lstStyle/>
          <a:p>
            <a:pPr indent="0"/>
            <a:r>
              <a:rPr lang="en-US" dirty="0" err="1" smtClean="0"/>
              <a:t>huì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2428868"/>
            <a:ext cx="1428760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167042" y="3071810"/>
            <a:ext cx="109534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310578" y="1785926"/>
            <a:ext cx="164307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881290" y="371475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督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239008" y="2428868"/>
            <a:ext cx="85725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7381884" y="3071810"/>
            <a:ext cx="85725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卸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952596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80361" y="4143380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95406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08989" y="340584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53190" y="340584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81752" y="27860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695269" y="214311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dirty="0" smtClean="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endParaRPr lang="zh-CN" altLang="en-US" sz="2800" b="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10" grpId="0"/>
      <p:bldP spid="11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结合上下文解释词语</a:t>
            </a:r>
            <a:r>
              <a:rPr lang="en-US" dirty="0" smtClean="0"/>
              <a:t>,</a:t>
            </a:r>
            <a:r>
              <a:rPr lang="zh-CN" altLang="en-US" dirty="0" smtClean="0"/>
              <a:t>并选择其中一个或两个词语写一句话。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达观</a:t>
            </a:r>
            <a:r>
              <a:rPr lang="en-US" dirty="0" smtClean="0"/>
              <a:t>: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任重道远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死而后已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仁人志士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造句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3667108" y="2428868"/>
            <a:ext cx="7072362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任务繁重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道路遥远。比喻责任重大而艰巨。</a:t>
            </a:r>
            <a:endParaRPr kumimoji="0" lang="zh-CN" altLang="en-US" sz="2800" b="1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3667108" y="3714752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有仁爱之心的人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品德高尚有志向有抱负的人。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952728" y="1785926"/>
            <a:ext cx="5500726" cy="642942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对不如意的事情看得开。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667108" y="3071810"/>
            <a:ext cx="792961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死了以后才停止。指奋斗到死为止。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452662" y="4357694"/>
            <a:ext cx="87154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在祖国发展的各个时期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都有一些仁人志士以民族兴衰为己任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他们深知任重道远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不懈地追求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不倦地努力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将个人发展与祖国发展结合在了一起。</a:t>
            </a:r>
            <a:endParaRPr kumimoji="0" lang="zh-CN" altLang="en-US" sz="2800" b="1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4" grpId="0" build="p"/>
      <p:bldP spid="17" grpId="0" build="p"/>
      <p:bldP spid="20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根据课文内容填空。</a:t>
            </a:r>
          </a:p>
          <a:p>
            <a:r>
              <a:rPr lang="en-US" dirty="0" smtClean="0"/>
              <a:t>(1)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是人生最大的痛苦。</a:t>
            </a:r>
          </a:p>
          <a:p>
            <a:r>
              <a:rPr lang="en-US" dirty="0" smtClean="0"/>
              <a:t>(2)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是人生最大的快乐。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人生当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而不能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95406" y="1714488"/>
            <a:ext cx="2143140" cy="642942"/>
          </a:xfrm>
        </p:spPr>
        <p:txBody>
          <a:bodyPr/>
          <a:lstStyle/>
          <a:p>
            <a:r>
              <a:rPr lang="zh-CN" altLang="en-US" dirty="0" smtClean="0"/>
              <a:t>负责任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524628" y="3000372"/>
            <a:ext cx="4286280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逃避责任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2357430"/>
            <a:ext cx="2428892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尽责任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24100" y="3000372"/>
            <a:ext cx="3357586" cy="642942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勇于承担责任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2653</TotalTime>
  <Words>1687</Words>
  <Application>Microsoft Office PowerPoint</Application>
  <PresentationFormat>自定义</PresentationFormat>
  <Paragraphs>108</Paragraphs>
  <Slides>28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618</cp:revision>
  <dcterms:created xsi:type="dcterms:W3CDTF">2017-02-11T06:33:00Z</dcterms:created>
  <dcterms:modified xsi:type="dcterms:W3CDTF">2019-12-13T08:21:00Z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