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31"/>
  </p:notesMasterIdLst>
  <p:handoutMasterIdLst>
    <p:handoutMasterId r:id="rId32"/>
  </p:handoutMasterIdLst>
  <p:sldIdLst>
    <p:sldId id="371" r:id="rId3"/>
    <p:sldId id="429" r:id="rId4"/>
    <p:sldId id="444" r:id="rId5"/>
    <p:sldId id="496" r:id="rId6"/>
    <p:sldId id="428" r:id="rId7"/>
    <p:sldId id="445" r:id="rId8"/>
    <p:sldId id="497" r:id="rId9"/>
    <p:sldId id="443" r:id="rId10"/>
    <p:sldId id="477" r:id="rId11"/>
    <p:sldId id="455" r:id="rId12"/>
    <p:sldId id="498" r:id="rId13"/>
    <p:sldId id="397" r:id="rId14"/>
    <p:sldId id="491" r:id="rId15"/>
    <p:sldId id="492" r:id="rId16"/>
    <p:sldId id="493" r:id="rId17"/>
    <p:sldId id="494" r:id="rId18"/>
    <p:sldId id="495" r:id="rId19"/>
    <p:sldId id="464" r:id="rId20"/>
    <p:sldId id="465" r:id="rId21"/>
    <p:sldId id="499" r:id="rId22"/>
    <p:sldId id="466" r:id="rId23"/>
    <p:sldId id="467" r:id="rId24"/>
    <p:sldId id="500" r:id="rId25"/>
    <p:sldId id="501" r:id="rId26"/>
    <p:sldId id="502" r:id="rId27"/>
    <p:sldId id="503" r:id="rId28"/>
    <p:sldId id="476" r:id="rId29"/>
    <p:sldId id="395" r:id="rId30"/>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088" autoAdjust="0"/>
    <p:restoredTop sz="97536" autoAdjust="0"/>
  </p:normalViewPr>
  <p:slideViewPr>
    <p:cSldViewPr>
      <p:cViewPr>
        <p:scale>
          <a:sx n="50" d="100"/>
          <a:sy n="50" d="100"/>
        </p:scale>
        <p:origin x="132" y="-216"/>
      </p:cViewPr>
      <p:guideLst>
        <p:guide orient="horz" pos="2205"/>
        <p:guide pos="3840"/>
      </p:guideLst>
    </p:cSldViewPr>
  </p:slid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8</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28</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第四单元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14</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1" r:id="rId6"/>
    <p:sldLayoutId id="214748369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七年级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4810116" y="4000504"/>
            <a:ext cx="2954655" cy="646331"/>
          </a:xfrm>
          <a:prstGeom prst="rect">
            <a:avLst/>
          </a:prstGeom>
        </p:spPr>
        <p:txBody>
          <a:bodyPr wrap="none">
            <a:spAutoFit/>
          </a:bodyPr>
          <a:lstStyle/>
          <a:p>
            <a:r>
              <a:rPr lang="en-US" sz="3600" dirty="0" smtClean="0"/>
              <a:t>14.</a:t>
            </a:r>
            <a:r>
              <a:rPr lang="zh-CN" altLang="en-US" sz="3600" dirty="0" smtClean="0"/>
              <a:t>驿 路 梨 花</a:t>
            </a:r>
            <a:endParaRPr lang="zh-CN" altLang="en-US" sz="3600" dirty="0"/>
          </a:p>
        </p:txBody>
      </p:sp>
      <p:sp>
        <p:nvSpPr>
          <p:cNvPr id="24" name="动作按钮: 声音 23">
            <a:hlinkClick r:id="" action="ppaction://noaction" highlightClick="1">
              <a:snd r:embed="rId2" name="applause.wav" builtIn="1"/>
            </a:hlinkClick>
          </p:cNvPr>
          <p:cNvSpPr/>
          <p:nvPr/>
        </p:nvSpPr>
        <p:spPr>
          <a:xfrm>
            <a:off x="3524232"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9" name="第4单元.eps" descr="id:2147498180;FounderCES"/>
          <p:cNvPicPr/>
          <p:nvPr/>
        </p:nvPicPr>
        <p:blipFill>
          <a:blip r:embed="rId3"/>
          <a:stretch>
            <a:fillRect/>
          </a:stretch>
        </p:blipFill>
        <p:spPr>
          <a:xfrm>
            <a:off x="1238216" y="1571612"/>
            <a:ext cx="10001320" cy="1779161"/>
          </a:xfrm>
          <a:prstGeom prst="rect">
            <a:avLst/>
          </a:prstGeom>
        </p:spPr>
      </p:pic>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4.</a:t>
            </a:r>
            <a:r>
              <a:rPr lang="zh-CN" altLang="en-US" dirty="0" smtClean="0"/>
              <a:t>速读课文</a:t>
            </a:r>
            <a:r>
              <a:rPr lang="en-US" dirty="0" smtClean="0"/>
              <a:t>,</a:t>
            </a:r>
            <a:r>
              <a:rPr lang="zh-CN" altLang="en-US" dirty="0" smtClean="0"/>
              <a:t>根据课文内容填空</a:t>
            </a:r>
            <a:r>
              <a:rPr lang="zh-CN" altLang="en-US" dirty="0" smtClean="0"/>
              <a:t>。</a:t>
            </a:r>
            <a:endParaRPr lang="en-US" altLang="zh-CN" dirty="0" smtClean="0"/>
          </a:p>
          <a:p>
            <a:r>
              <a:rPr lang="zh-CN" altLang="en-US" dirty="0" smtClean="0"/>
              <a:t>阅读方法</a:t>
            </a:r>
            <a:r>
              <a:rPr lang="en-US" dirty="0" smtClean="0"/>
              <a:t>:</a:t>
            </a:r>
            <a:r>
              <a:rPr lang="zh-CN" altLang="en-US" dirty="0" smtClean="0"/>
              <a:t>做到</a:t>
            </a:r>
            <a:r>
              <a:rPr lang="en-US" dirty="0" smtClean="0"/>
              <a:t>“</a:t>
            </a:r>
            <a:r>
              <a:rPr lang="zh-CN" altLang="en-US" dirty="0" smtClean="0"/>
              <a:t>两动</a:t>
            </a:r>
            <a:r>
              <a:rPr lang="en-US" dirty="0" smtClean="0"/>
              <a:t>”“</a:t>
            </a:r>
            <a:r>
              <a:rPr lang="zh-CN" altLang="en-US" dirty="0" smtClean="0"/>
              <a:t>四不</a:t>
            </a:r>
            <a:r>
              <a:rPr lang="en-US" dirty="0" smtClean="0"/>
              <a:t>”</a:t>
            </a:r>
            <a:r>
              <a:rPr lang="zh-CN" altLang="en-US" dirty="0" smtClean="0"/>
              <a:t>。</a:t>
            </a:r>
            <a:r>
              <a:rPr lang="en-US" dirty="0" smtClean="0"/>
              <a:t>“</a:t>
            </a:r>
            <a:r>
              <a:rPr lang="zh-CN" altLang="en-US" dirty="0" smtClean="0"/>
              <a:t>两动</a:t>
            </a:r>
            <a:r>
              <a:rPr lang="en-US" dirty="0" smtClean="0"/>
              <a:t>”</a:t>
            </a:r>
            <a:r>
              <a:rPr lang="zh-CN" altLang="en-US" dirty="0" smtClean="0"/>
              <a:t>是动眼、动脑</a:t>
            </a:r>
            <a:r>
              <a:rPr lang="en-US" dirty="0" smtClean="0"/>
              <a:t>,“</a:t>
            </a:r>
            <a:r>
              <a:rPr lang="zh-CN" altLang="en-US" dirty="0" smtClean="0"/>
              <a:t>四不</a:t>
            </a:r>
            <a:r>
              <a:rPr lang="en-US" dirty="0" smtClean="0"/>
              <a:t>”</a:t>
            </a:r>
            <a:r>
              <a:rPr lang="zh-CN" altLang="en-US" dirty="0" smtClean="0"/>
              <a:t>是不出声、不动唇、不指读、不回视。</a:t>
            </a:r>
          </a:p>
          <a:p>
            <a:r>
              <a:rPr lang="en-US" dirty="0" smtClean="0"/>
              <a:t>(1)</a:t>
            </a:r>
            <a:r>
              <a:rPr lang="en-US" altLang="zh-CN" dirty="0" smtClean="0"/>
              <a:t>《</a:t>
            </a:r>
            <a:r>
              <a:rPr lang="zh-CN" altLang="en-US" dirty="0" smtClean="0"/>
              <a:t>驿路梨花</a:t>
            </a:r>
            <a:r>
              <a:rPr lang="en-US" altLang="zh-CN" dirty="0" smtClean="0"/>
              <a:t>》</a:t>
            </a:r>
            <a:r>
              <a:rPr lang="zh-CN" altLang="en-US" dirty="0" smtClean="0"/>
              <a:t>的体裁是</a:t>
            </a:r>
            <a:r>
              <a:rPr lang="zh-CN" altLang="en-US" u="sng" dirty="0" smtClean="0"/>
              <a:t>　</a:t>
            </a:r>
            <a:r>
              <a:rPr lang="en-US" altLang="zh-CN" u="sng" dirty="0" smtClean="0"/>
              <a:t>	</a:t>
            </a:r>
            <a:r>
              <a:rPr lang="zh-CN" altLang="en-US" u="sng" dirty="0" smtClean="0"/>
              <a:t>　</a:t>
            </a:r>
            <a:r>
              <a:rPr lang="en-US" dirty="0" smtClean="0"/>
              <a:t>,</a:t>
            </a:r>
            <a:r>
              <a:rPr lang="zh-CN" altLang="en-US" dirty="0" smtClean="0"/>
              <a:t>文章以</a:t>
            </a:r>
            <a:r>
              <a:rPr lang="zh-CN" altLang="en-US" u="sng" dirty="0" smtClean="0"/>
              <a:t>　</a:t>
            </a:r>
            <a:r>
              <a:rPr lang="en-US" altLang="zh-CN" u="sng" dirty="0" smtClean="0"/>
              <a:t>				        </a:t>
            </a:r>
            <a:r>
              <a:rPr lang="zh-CN" altLang="en-US" u="sng" dirty="0" smtClean="0"/>
              <a:t>　</a:t>
            </a:r>
            <a:r>
              <a:rPr lang="zh-CN" altLang="en-US" dirty="0" smtClean="0"/>
              <a:t>为线索</a:t>
            </a:r>
            <a:r>
              <a:rPr lang="en-US" dirty="0" smtClean="0"/>
              <a:t>,</a:t>
            </a:r>
            <a:r>
              <a:rPr lang="zh-CN" altLang="en-US" dirty="0" smtClean="0"/>
              <a:t>故事发生在</a:t>
            </a:r>
            <a:r>
              <a:rPr lang="zh-CN" altLang="en-US" u="sng" dirty="0" smtClean="0"/>
              <a:t>　</a:t>
            </a:r>
            <a:r>
              <a:rPr lang="zh-CN" altLang="en-US" u="sng" dirty="0" smtClean="0"/>
              <a:t>        </a:t>
            </a:r>
            <a:r>
              <a:rPr lang="zh-CN" altLang="en-US" u="sng" dirty="0" smtClean="0"/>
              <a:t>　</a:t>
            </a:r>
            <a:r>
              <a:rPr lang="en-US" dirty="0" smtClean="0"/>
              <a:t>,</a:t>
            </a:r>
            <a:r>
              <a:rPr lang="zh-CN" altLang="en-US" dirty="0" smtClean="0"/>
              <a:t>作者通过写解放军同志以及梨花等哈尼族姑娘在瑶山设立了一个驿站</a:t>
            </a:r>
            <a:r>
              <a:rPr lang="en-US" dirty="0" smtClean="0"/>
              <a:t>,</a:t>
            </a:r>
            <a:r>
              <a:rPr lang="zh-CN" altLang="en-US" dirty="0" smtClean="0"/>
              <a:t>方便了过路行人的故事</a:t>
            </a:r>
            <a:r>
              <a:rPr lang="en-US" dirty="0" smtClean="0"/>
              <a:t>,</a:t>
            </a:r>
            <a:r>
              <a:rPr lang="zh-CN" altLang="en-US" dirty="0" smtClean="0"/>
              <a:t>歌颂了雷锋精神。</a:t>
            </a:r>
          </a:p>
          <a:p>
            <a:r>
              <a:rPr lang="en-US" dirty="0" smtClean="0"/>
              <a:t>(2)</a:t>
            </a:r>
            <a:r>
              <a:rPr lang="zh-CN" altLang="en-US" dirty="0" smtClean="0"/>
              <a:t>小茅屋的主人是</a:t>
            </a:r>
            <a:r>
              <a:rPr lang="zh-CN" altLang="en-US" u="sng" dirty="0" smtClean="0"/>
              <a:t>　</a:t>
            </a:r>
            <a:r>
              <a:rPr lang="zh-CN" altLang="en-US" u="sng" dirty="0" smtClean="0"/>
              <a:t>  </a:t>
            </a:r>
            <a:r>
              <a:rPr lang="en-US" altLang="zh-CN" u="sng" dirty="0" smtClean="0"/>
              <a:t>						</a:t>
            </a:r>
            <a:r>
              <a:rPr lang="zh-CN" altLang="en-US" u="sng" dirty="0" smtClean="0"/>
              <a:t>　</a:t>
            </a:r>
            <a:r>
              <a:rPr lang="zh-CN" altLang="en-US" dirty="0" smtClean="0"/>
              <a:t>。</a:t>
            </a:r>
            <a:endParaRPr lang="zh-CN" altLang="en-US" dirty="0" smtClean="0"/>
          </a:p>
        </p:txBody>
      </p:sp>
      <p:sp>
        <p:nvSpPr>
          <p:cNvPr id="3" name="文本占位符 2"/>
          <p:cNvSpPr>
            <a:spLocks noGrp="1"/>
          </p:cNvSpPr>
          <p:nvPr>
            <p:ph type="body" sz="quarter" idx="11"/>
          </p:nvPr>
        </p:nvSpPr>
        <p:spPr>
          <a:xfrm>
            <a:off x="5095868" y="3000372"/>
            <a:ext cx="2143140" cy="642942"/>
          </a:xfrm>
        </p:spPr>
        <p:txBody>
          <a:bodyPr/>
          <a:lstStyle/>
          <a:p>
            <a:r>
              <a:rPr lang="zh-CN" altLang="en-US" dirty="0" smtClean="0"/>
              <a:t>小说</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7096132" y="3000372"/>
            <a:ext cx="4286280" cy="642942"/>
          </a:xfrm>
          <a:prstGeom prst="rect">
            <a:avLst/>
          </a:prstGeom>
        </p:spPr>
        <p:txBody>
          <a:bodyPr/>
          <a:lstStyle/>
          <a:p>
            <a:pPr lvl="0" indent="720000" fontAlgn="auto" hangingPunct="0">
              <a:lnSpc>
                <a:spcPct val="150000"/>
              </a:lnSpc>
              <a:spcBef>
                <a:spcPts val="0"/>
              </a:spcBef>
              <a:spcAft>
                <a:spcPts val="0"/>
              </a:spcAft>
            </a:pP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我</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和老余一</a:t>
            </a:r>
            <a:r>
              <a:rPr lang="zh-CN" altLang="en-US" sz="2800" dirty="0" smtClean="0">
                <a:solidFill>
                  <a:srgbClr val="FF0000"/>
                </a:solidFill>
                <a:latin typeface="华文细黑" pitchFamily="2" charset="-122"/>
                <a:ea typeface="华文细黑" pitchFamily="2" charset="-122"/>
              </a:rPr>
              <a:t>晚</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占位符 2"/>
          <p:cNvSpPr txBox="1">
            <a:spLocks/>
          </p:cNvSpPr>
          <p:nvPr/>
        </p:nvSpPr>
        <p:spPr>
          <a:xfrm>
            <a:off x="5310182" y="3643314"/>
            <a:ext cx="2428892" cy="642942"/>
          </a:xfrm>
          <a:prstGeom prst="rect">
            <a:avLst/>
          </a:prstGeom>
        </p:spPr>
        <p:txBody>
          <a:bodyPr/>
          <a:lstStyle/>
          <a:p>
            <a:pPr lvl="0" indent="72000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哀牢山</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2"/>
          <p:cNvSpPr txBox="1">
            <a:spLocks/>
          </p:cNvSpPr>
          <p:nvPr/>
        </p:nvSpPr>
        <p:spPr>
          <a:xfrm>
            <a:off x="166646" y="3643314"/>
            <a:ext cx="4643470" cy="642942"/>
          </a:xfrm>
          <a:prstGeom prst="rect">
            <a:avLst/>
          </a:prstGeom>
        </p:spPr>
        <p:txBody>
          <a:bodyPr/>
          <a:lstStyle/>
          <a:p>
            <a:pPr indent="72000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一所见所闻</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2"/>
          <p:cNvSpPr txBox="1">
            <a:spLocks/>
          </p:cNvSpPr>
          <p:nvPr/>
        </p:nvSpPr>
        <p:spPr>
          <a:xfrm>
            <a:off x="3952860" y="5572140"/>
            <a:ext cx="6357982" cy="642942"/>
          </a:xfrm>
          <a:prstGeom prst="rect">
            <a:avLst/>
          </a:prstGeom>
        </p:spPr>
        <p:txBody>
          <a:bodyPr/>
          <a:lstStyle/>
          <a:p>
            <a:pPr lvl="0" indent="72000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解放军叔叔和后来所有的照料者</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blinds(horizontal)">
                                      <p:cBhvr>
                                        <p:cTn id="10" dur="500"/>
                                        <p:tgtEl>
                                          <p:spTgt spid="7">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blinds(horizontal)">
                                      <p:cBhvr>
                                        <p:cTn id="13" dur="500"/>
                                        <p:tgtEl>
                                          <p:spTgt spid="8">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blinds(horizontal)">
                                      <p:cBhvr>
                                        <p:cTn id="16" dur="500"/>
                                        <p:tgtEl>
                                          <p:spTgt spid="5">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Effect transition="in" filter="blinds(horizontal)">
                                      <p:cBhvr>
                                        <p:cTn id="19" dur="500"/>
                                        <p:tgtEl>
                                          <p:spTgt spid="6">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build="p"/>
      <p:bldP spid="6" grpId="0" build="p"/>
      <p:bldP spid="7" grpId="0" build="p"/>
      <p:bldP spid="8"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a:t>
            </a:r>
            <a:r>
              <a:rPr lang="en-US" dirty="0" smtClean="0"/>
              <a:t>3)</a:t>
            </a:r>
            <a:r>
              <a:rPr lang="zh-CN" altLang="en-US" dirty="0" smtClean="0"/>
              <a:t>理清文章思路。</a:t>
            </a:r>
          </a:p>
          <a:p>
            <a:r>
              <a:rPr lang="zh-CN" altLang="en-US" u="sng" dirty="0" smtClean="0"/>
              <a:t>　</a:t>
            </a:r>
            <a:r>
              <a:rPr lang="en-US" altLang="zh-CN" u="sng" dirty="0" smtClean="0"/>
              <a:t>	</a:t>
            </a:r>
            <a:r>
              <a:rPr lang="zh-CN" altLang="en-US" u="sng" dirty="0" smtClean="0"/>
              <a:t>　</a:t>
            </a:r>
            <a:r>
              <a:rPr lang="zh-CN" altLang="en-US" dirty="0" smtClean="0"/>
              <a:t>小茅屋</a:t>
            </a:r>
            <a:r>
              <a:rPr lang="en-US" dirty="0" smtClean="0"/>
              <a:t>—</a:t>
            </a:r>
            <a:r>
              <a:rPr lang="zh-CN" altLang="en-US" dirty="0" smtClean="0"/>
              <a:t>投宿小茅屋</a:t>
            </a:r>
            <a:r>
              <a:rPr lang="en-US" dirty="0" smtClean="0"/>
              <a:t>—</a:t>
            </a:r>
            <a:r>
              <a:rPr lang="zh-CN" altLang="en-US" u="sng" dirty="0" smtClean="0"/>
              <a:t>　</a:t>
            </a:r>
            <a:r>
              <a:rPr lang="en-US" altLang="zh-CN" u="sng" dirty="0" smtClean="0"/>
              <a:t>					</a:t>
            </a:r>
            <a:r>
              <a:rPr lang="zh-CN" altLang="en-US" u="sng" dirty="0" smtClean="0"/>
              <a:t>　</a:t>
            </a:r>
            <a:r>
              <a:rPr lang="en-US" dirty="0" smtClean="0"/>
              <a:t>—</a:t>
            </a:r>
            <a:r>
              <a:rPr lang="zh-CN" altLang="en-US" u="sng" dirty="0" smtClean="0"/>
              <a:t>　</a:t>
            </a:r>
            <a:r>
              <a:rPr lang="en-US" altLang="zh-CN" u="sng" dirty="0" smtClean="0"/>
              <a:t>	</a:t>
            </a:r>
            <a:r>
              <a:rPr lang="zh-CN" altLang="en-US" u="sng" dirty="0" smtClean="0"/>
              <a:t>　</a:t>
            </a:r>
            <a:r>
              <a:rPr lang="zh-CN" altLang="en-US" dirty="0" smtClean="0"/>
              <a:t>小茅屋</a:t>
            </a:r>
            <a:r>
              <a:rPr lang="en-US" dirty="0" smtClean="0"/>
              <a:t>—</a:t>
            </a:r>
            <a:r>
              <a:rPr lang="zh-CN" altLang="en-US" u="sng" dirty="0" smtClean="0"/>
              <a:t>　</a:t>
            </a:r>
            <a:r>
              <a:rPr lang="en-US" altLang="zh-CN" u="sng" dirty="0" smtClean="0"/>
              <a:t>	     					</a:t>
            </a:r>
            <a:endParaRPr lang="zh-CN" altLang="en-US" dirty="0" smtClean="0"/>
          </a:p>
          <a:p>
            <a:endParaRPr lang="zh-CN" altLang="en-US" dirty="0"/>
          </a:p>
        </p:txBody>
      </p:sp>
      <p:sp>
        <p:nvSpPr>
          <p:cNvPr id="3" name="文本占位符 2"/>
          <p:cNvSpPr>
            <a:spLocks noGrp="1"/>
          </p:cNvSpPr>
          <p:nvPr>
            <p:ph type="body" sz="quarter" idx="11"/>
          </p:nvPr>
        </p:nvSpPr>
        <p:spPr>
          <a:xfrm>
            <a:off x="1095340" y="1714488"/>
            <a:ext cx="2143140" cy="642942"/>
          </a:xfrm>
        </p:spPr>
        <p:txBody>
          <a:bodyPr/>
          <a:lstStyle/>
          <a:p>
            <a:r>
              <a:rPr lang="zh-CN" altLang="en-US" dirty="0" smtClean="0"/>
              <a:t>发现</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666712" y="2357430"/>
            <a:ext cx="2143140" cy="642942"/>
          </a:xfrm>
          <a:prstGeom prst="rect">
            <a:avLst/>
          </a:prstGeom>
        </p:spPr>
        <p:txBody>
          <a:bodyPr/>
          <a:lstStyle/>
          <a:p>
            <a:pPr lvl="0" indent="72000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修葺</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占位符 2"/>
          <p:cNvSpPr txBox="1">
            <a:spLocks/>
          </p:cNvSpPr>
          <p:nvPr/>
        </p:nvSpPr>
        <p:spPr>
          <a:xfrm>
            <a:off x="6238876" y="1714488"/>
            <a:ext cx="5072098" cy="642942"/>
          </a:xfrm>
          <a:prstGeom prst="rect">
            <a:avLst/>
          </a:prstGeom>
        </p:spPr>
        <p:txBody>
          <a:bodyPr/>
          <a:lstStyle/>
          <a:p>
            <a:pPr lvl="0" indent="72000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遇见瑶族老人</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听他讲述</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2"/>
          <p:cNvSpPr txBox="1">
            <a:spLocks/>
          </p:cNvSpPr>
          <p:nvPr/>
        </p:nvSpPr>
        <p:spPr>
          <a:xfrm>
            <a:off x="2881290" y="2357430"/>
            <a:ext cx="7715304" cy="642942"/>
          </a:xfrm>
          <a:prstGeom prst="rect">
            <a:avLst/>
          </a:prstGeom>
        </p:spPr>
        <p:txBody>
          <a:bodyPr/>
          <a:lstStyle/>
          <a:p>
            <a:pPr lvl="0" indent="72000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听梨花妹妹讲述小茅屋的来历　</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blinds(horizontal)">
                                      <p:cBhvr>
                                        <p:cTn id="13" dur="500"/>
                                        <p:tgtEl>
                                          <p:spTgt spid="7">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blinds(horizontal)">
                                      <p:cBhvr>
                                        <p:cTn id="16" dur="500"/>
                                        <p:tgtEl>
                                          <p:spTgt spid="6">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build="p"/>
      <p:bldP spid="6" grpId="0" build="p"/>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a:xfrm>
            <a:off x="309522" y="1643050"/>
            <a:ext cx="11596726" cy="4357718"/>
          </a:xfrm>
        </p:spPr>
        <p:txBody>
          <a:bodyPr/>
          <a:lstStyle/>
          <a:p>
            <a:r>
              <a:rPr lang="zh-CN" altLang="en-US" dirty="0" smtClean="0"/>
              <a:t>一、活动</a:t>
            </a:r>
            <a:r>
              <a:rPr lang="en-US" dirty="0" smtClean="0"/>
              <a:t>:</a:t>
            </a:r>
            <a:r>
              <a:rPr lang="zh-CN" altLang="en-US" dirty="0" smtClean="0"/>
              <a:t>再次速读课文</a:t>
            </a:r>
            <a:r>
              <a:rPr lang="en-US" dirty="0" smtClean="0"/>
              <a:t>,</a:t>
            </a:r>
            <a:r>
              <a:rPr lang="zh-CN" altLang="en-US" dirty="0" smtClean="0"/>
              <a:t>小组合作。根据课文内容填写下面的表格。</a:t>
            </a:r>
            <a:endParaRPr lang="zh-CN" altLang="en-US" dirty="0"/>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2666976" y="2000240"/>
            <a:ext cx="2071702" cy="428604"/>
          </a:xfrm>
        </p:spPr>
        <p:txBody>
          <a:bodyPr/>
          <a:lstStyle/>
          <a:p>
            <a:pPr indent="0">
              <a:lnSpc>
                <a:spcPct val="100000"/>
              </a:lnSpc>
              <a:spcAft>
                <a:spcPts val="0"/>
              </a:spcAft>
            </a:pPr>
            <a:r>
              <a:rPr lang="zh-CN" altLang="en-US" sz="2400" kern="100" dirty="0" smtClean="0">
                <a:cs typeface="Times New Roman"/>
              </a:rPr>
              <a:t>修葺小茅屋</a:t>
            </a:r>
            <a:r>
              <a:rPr lang="en-US" sz="2400" kern="100" dirty="0" smtClean="0">
                <a:cs typeface="Times New Roman"/>
              </a:rPr>
              <a:t>,</a:t>
            </a:r>
            <a:r>
              <a:rPr lang="zh-CN" altLang="en-US" sz="2400" kern="100" dirty="0" smtClean="0">
                <a:cs typeface="Times New Roman"/>
              </a:rPr>
              <a:t>挖排水沟</a:t>
            </a:r>
            <a:endParaRPr lang="zh-CN" altLang="en-US" sz="2400" kern="100" dirty="0">
              <a:cs typeface="Times New Roman"/>
            </a:endParaRPr>
          </a:p>
        </p:txBody>
      </p:sp>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graphicFrame>
        <p:nvGraphicFramePr>
          <p:cNvPr id="4" name="表格 3"/>
          <p:cNvGraphicFramePr>
            <a:graphicFrameLocks noGrp="1"/>
          </p:cNvGraphicFramePr>
          <p:nvPr/>
        </p:nvGraphicFramePr>
        <p:xfrm>
          <a:off x="952464" y="1357298"/>
          <a:ext cx="10572824" cy="4109527"/>
        </p:xfrm>
        <a:graphic>
          <a:graphicData uri="http://schemas.openxmlformats.org/drawingml/2006/table">
            <a:tbl>
              <a:tblPr/>
              <a:tblGrid>
                <a:gridCol w="1500198"/>
                <a:gridCol w="2571768"/>
                <a:gridCol w="3571900"/>
                <a:gridCol w="2928958"/>
              </a:tblGrid>
              <a:tr h="296741">
                <a:tc>
                  <a:txBody>
                    <a:bodyPr/>
                    <a:lstStyle/>
                    <a:p>
                      <a:pPr algn="ctr">
                        <a:lnSpc>
                          <a:spcPct val="150000"/>
                        </a:lnSpc>
                        <a:spcAft>
                          <a:spcPts val="0"/>
                        </a:spcAft>
                      </a:pPr>
                      <a:r>
                        <a:rPr lang="zh-CN" sz="2400" kern="100" dirty="0">
                          <a:solidFill>
                            <a:schemeClr val="tx1"/>
                          </a:solidFill>
                          <a:latin typeface="华文细黑" pitchFamily="2" charset="-122"/>
                          <a:ea typeface="华文细黑" pitchFamily="2" charset="-122"/>
                          <a:cs typeface="Times New Roman"/>
                        </a:rPr>
                        <a:t>人物</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dirty="0">
                          <a:solidFill>
                            <a:schemeClr val="tx1"/>
                          </a:solidFill>
                          <a:latin typeface="华文细黑" pitchFamily="2" charset="-122"/>
                          <a:ea typeface="华文细黑" pitchFamily="2" charset="-122"/>
                          <a:cs typeface="Times New Roman"/>
                        </a:rPr>
                        <a:t>所做的好事</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dirty="0">
                          <a:solidFill>
                            <a:schemeClr val="tx1"/>
                          </a:solidFill>
                          <a:latin typeface="华文细黑" pitchFamily="2" charset="-122"/>
                          <a:ea typeface="华文细黑" pitchFamily="2" charset="-122"/>
                          <a:cs typeface="Times New Roman"/>
                        </a:rPr>
                        <a:t>做好事的目的</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kern="100" dirty="0">
                          <a:solidFill>
                            <a:schemeClr val="tx1"/>
                          </a:solidFill>
                          <a:latin typeface="华文细黑" pitchFamily="2" charset="-122"/>
                          <a:ea typeface="华文细黑" pitchFamily="2" charset="-122"/>
                          <a:cs typeface="Times New Roman"/>
                        </a:rPr>
                        <a:t>时间</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0222">
                <a:tc>
                  <a:txBody>
                    <a:bodyPr/>
                    <a:lstStyle/>
                    <a:p>
                      <a:pPr>
                        <a:lnSpc>
                          <a:spcPct val="100000"/>
                        </a:lnSpc>
                        <a:spcAft>
                          <a:spcPts val="0"/>
                        </a:spcAft>
                      </a:pPr>
                      <a:r>
                        <a:rPr lang="en-US" sz="2400" kern="100" dirty="0" smtClean="0">
                          <a:solidFill>
                            <a:schemeClr val="tx1"/>
                          </a:solidFill>
                          <a:latin typeface="华文细黑" pitchFamily="2" charset="-122"/>
                          <a:ea typeface="华文细黑" pitchFamily="2" charset="-122"/>
                          <a:cs typeface="Times New Roman"/>
                        </a:rPr>
                        <a:t>“</a:t>
                      </a:r>
                      <a:r>
                        <a:rPr lang="zh-CN" sz="2400" kern="100" dirty="0" smtClean="0">
                          <a:solidFill>
                            <a:schemeClr val="tx1"/>
                          </a:solidFill>
                          <a:latin typeface="华文细黑" pitchFamily="2" charset="-122"/>
                          <a:ea typeface="华文细黑" pitchFamily="2" charset="-122"/>
                          <a:cs typeface="Times New Roman"/>
                        </a:rPr>
                        <a:t>我</a:t>
                      </a:r>
                      <a:r>
                        <a:rPr lang="en-US" sz="2400" kern="100" dirty="0" smtClean="0">
                          <a:solidFill>
                            <a:schemeClr val="tx1"/>
                          </a:solidFill>
                          <a:latin typeface="华文细黑" pitchFamily="2" charset="-122"/>
                          <a:ea typeface="华文细黑" pitchFamily="2" charset="-122"/>
                          <a:cs typeface="Times New Roman"/>
                        </a:rPr>
                        <a:t>”</a:t>
                      </a:r>
                      <a:r>
                        <a:rPr lang="zh-CN" sz="2400" kern="100" dirty="0" smtClean="0">
                          <a:solidFill>
                            <a:schemeClr val="tx1"/>
                          </a:solidFill>
                          <a:latin typeface="华文细黑" pitchFamily="2" charset="-122"/>
                          <a:ea typeface="华文细黑" pitchFamily="2" charset="-122"/>
                          <a:cs typeface="Times New Roman"/>
                        </a:rPr>
                        <a:t>和老余</a:t>
                      </a:r>
                      <a:endParaRPr lang="zh-CN" sz="2400" kern="100" dirty="0">
                        <a:solidFill>
                          <a:schemeClr val="tx1"/>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FF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FF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FF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3481">
                <a:tc>
                  <a:txBody>
                    <a:bodyPr/>
                    <a:lstStyle/>
                    <a:p>
                      <a:pPr>
                        <a:lnSpc>
                          <a:spcPct val="100000"/>
                        </a:lnSpc>
                        <a:spcAft>
                          <a:spcPts val="0"/>
                        </a:spcAft>
                      </a:pPr>
                      <a:r>
                        <a:rPr lang="zh-CN" sz="2400" kern="100" dirty="0">
                          <a:solidFill>
                            <a:schemeClr val="tx1"/>
                          </a:solidFill>
                          <a:latin typeface="华文细黑" pitchFamily="2" charset="-122"/>
                          <a:ea typeface="华文细黑" pitchFamily="2" charset="-122"/>
                          <a:cs typeface="Times New Roman"/>
                        </a:rPr>
                        <a:t>瑶族老人</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FF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FF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FF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3481">
                <a:tc>
                  <a:txBody>
                    <a:bodyPr/>
                    <a:lstStyle/>
                    <a:p>
                      <a:pPr>
                        <a:lnSpc>
                          <a:spcPct val="100000"/>
                        </a:lnSpc>
                        <a:spcAft>
                          <a:spcPts val="0"/>
                        </a:spcAft>
                      </a:pPr>
                      <a:r>
                        <a:rPr lang="zh-CN" sz="2400" kern="100" dirty="0">
                          <a:solidFill>
                            <a:schemeClr val="tx1"/>
                          </a:solidFill>
                          <a:latin typeface="华文细黑" pitchFamily="2" charset="-122"/>
                          <a:ea typeface="华文细黑" pitchFamily="2" charset="-122"/>
                          <a:cs typeface="Times New Roman"/>
                        </a:rPr>
                        <a:t>梨花妹妹</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FF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FF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FF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3481">
                <a:tc>
                  <a:txBody>
                    <a:bodyPr/>
                    <a:lstStyle/>
                    <a:p>
                      <a:pPr>
                        <a:lnSpc>
                          <a:spcPct val="100000"/>
                        </a:lnSpc>
                        <a:spcAft>
                          <a:spcPts val="0"/>
                        </a:spcAft>
                      </a:pPr>
                      <a:r>
                        <a:rPr lang="zh-CN" sz="2400" kern="100" dirty="0">
                          <a:solidFill>
                            <a:schemeClr val="tx1"/>
                          </a:solidFill>
                          <a:latin typeface="华文细黑" pitchFamily="2" charset="-122"/>
                          <a:ea typeface="华文细黑" pitchFamily="2" charset="-122"/>
                          <a:cs typeface="Times New Roman"/>
                        </a:rPr>
                        <a:t>解放军</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FF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FF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FF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0222">
                <a:tc>
                  <a:txBody>
                    <a:bodyPr/>
                    <a:lstStyle/>
                    <a:p>
                      <a:pPr>
                        <a:lnSpc>
                          <a:spcPct val="100000"/>
                        </a:lnSpc>
                        <a:spcAft>
                          <a:spcPts val="0"/>
                        </a:spcAft>
                      </a:pPr>
                      <a:r>
                        <a:rPr lang="zh-CN" sz="2400" kern="100" dirty="0">
                          <a:solidFill>
                            <a:schemeClr val="tx1"/>
                          </a:solidFill>
                          <a:latin typeface="华文细黑" pitchFamily="2" charset="-122"/>
                          <a:ea typeface="华文细黑" pitchFamily="2" charset="-122"/>
                          <a:cs typeface="Times New Roman"/>
                        </a:rPr>
                        <a:t>梨花姑娘</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FF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FF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FF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文本占位符 4"/>
          <p:cNvSpPr>
            <a:spLocks noGrp="1"/>
          </p:cNvSpPr>
          <p:nvPr>
            <p:ph type="body" sz="quarter" idx="11"/>
          </p:nvPr>
        </p:nvSpPr>
        <p:spPr>
          <a:xfrm>
            <a:off x="1809720" y="3562328"/>
            <a:ext cx="3071834" cy="357190"/>
          </a:xfrm>
        </p:spPr>
        <p:txBody>
          <a:bodyPr/>
          <a:lstStyle/>
          <a:p>
            <a:pPr>
              <a:lnSpc>
                <a:spcPct val="100000"/>
              </a:lnSpc>
              <a:spcAft>
                <a:spcPts val="0"/>
              </a:spcAft>
            </a:pPr>
            <a:r>
              <a:rPr lang="zh-CN" altLang="en-US" sz="2400" kern="100" dirty="0" smtClean="0">
                <a:cs typeface="Times New Roman"/>
              </a:rPr>
              <a:t>常来照管小茅屋</a:t>
            </a:r>
            <a:endParaRPr lang="zh-CN" altLang="en-US" sz="2400" kern="100" dirty="0">
              <a:cs typeface="Times New Roman"/>
            </a:endParaRPr>
          </a:p>
        </p:txBody>
      </p:sp>
      <p:sp>
        <p:nvSpPr>
          <p:cNvPr id="8" name="文本占位符 4"/>
          <p:cNvSpPr>
            <a:spLocks noGrp="1"/>
          </p:cNvSpPr>
          <p:nvPr>
            <p:ph type="body" sz="quarter" idx="11"/>
          </p:nvPr>
        </p:nvSpPr>
        <p:spPr>
          <a:xfrm>
            <a:off x="2676500" y="2928934"/>
            <a:ext cx="2357454" cy="428604"/>
          </a:xfrm>
        </p:spPr>
        <p:txBody>
          <a:bodyPr/>
          <a:lstStyle/>
          <a:p>
            <a:pPr indent="0">
              <a:lnSpc>
                <a:spcPct val="100000"/>
              </a:lnSpc>
              <a:spcAft>
                <a:spcPts val="0"/>
              </a:spcAft>
            </a:pPr>
            <a:r>
              <a:rPr lang="zh-CN" altLang="en-US" sz="2400" kern="100" dirty="0" smtClean="0">
                <a:cs typeface="Times New Roman"/>
              </a:rPr>
              <a:t>专门送粮食来</a:t>
            </a:r>
            <a:endParaRPr lang="zh-CN" altLang="en-US" sz="2400" kern="100" dirty="0">
              <a:cs typeface="Times New Roman"/>
            </a:endParaRPr>
          </a:p>
        </p:txBody>
      </p:sp>
      <p:sp>
        <p:nvSpPr>
          <p:cNvPr id="9" name="文本占位符 4"/>
          <p:cNvSpPr>
            <a:spLocks noGrp="1"/>
          </p:cNvSpPr>
          <p:nvPr>
            <p:ph type="body" sz="quarter" idx="11"/>
          </p:nvPr>
        </p:nvSpPr>
        <p:spPr>
          <a:xfrm>
            <a:off x="2381224" y="4143380"/>
            <a:ext cx="2928958" cy="428628"/>
          </a:xfrm>
        </p:spPr>
        <p:txBody>
          <a:bodyPr/>
          <a:lstStyle/>
          <a:p>
            <a:pPr indent="0">
              <a:lnSpc>
                <a:spcPct val="100000"/>
              </a:lnSpc>
              <a:spcAft>
                <a:spcPts val="0"/>
              </a:spcAft>
            </a:pPr>
            <a:r>
              <a:rPr lang="zh-CN" altLang="en-US" sz="2400" kern="100" dirty="0" smtClean="0">
                <a:cs typeface="Times New Roman"/>
              </a:rPr>
              <a:t>砍</a:t>
            </a:r>
            <a:r>
              <a:rPr lang="zh-CN" altLang="en-US" sz="2400" kern="100" dirty="0" smtClean="0">
                <a:cs typeface="Times New Roman"/>
              </a:rPr>
              <a:t>树割草盖小茅屋</a:t>
            </a:r>
            <a:endParaRPr lang="zh-CN" altLang="en-US" sz="2400" kern="100" dirty="0">
              <a:cs typeface="Times New Roman"/>
            </a:endParaRPr>
          </a:p>
        </p:txBody>
      </p:sp>
      <p:sp>
        <p:nvSpPr>
          <p:cNvPr id="10" name="文本占位符 4"/>
          <p:cNvSpPr>
            <a:spLocks noGrp="1"/>
          </p:cNvSpPr>
          <p:nvPr>
            <p:ph type="body" sz="quarter" idx="11"/>
          </p:nvPr>
        </p:nvSpPr>
        <p:spPr>
          <a:xfrm>
            <a:off x="2024034" y="4919650"/>
            <a:ext cx="3214710" cy="428628"/>
          </a:xfrm>
        </p:spPr>
        <p:txBody>
          <a:bodyPr/>
          <a:lstStyle/>
          <a:p>
            <a:pPr>
              <a:lnSpc>
                <a:spcPct val="100000"/>
              </a:lnSpc>
              <a:spcAft>
                <a:spcPts val="0"/>
              </a:spcAft>
            </a:pPr>
            <a:r>
              <a:rPr lang="zh-CN" altLang="en-US" sz="2400" kern="100" dirty="0" smtClean="0">
                <a:cs typeface="Times New Roman"/>
              </a:rPr>
              <a:t>照料小茅屋</a:t>
            </a:r>
            <a:endParaRPr lang="zh-CN" altLang="en-US" sz="2400" kern="100" dirty="0">
              <a:cs typeface="Times New Roman"/>
            </a:endParaRPr>
          </a:p>
        </p:txBody>
      </p:sp>
      <p:sp>
        <p:nvSpPr>
          <p:cNvPr id="11" name="文本占位符 4"/>
          <p:cNvSpPr>
            <a:spLocks noGrp="1"/>
          </p:cNvSpPr>
          <p:nvPr>
            <p:ph type="body" sz="quarter" idx="11"/>
          </p:nvPr>
        </p:nvSpPr>
        <p:spPr>
          <a:xfrm>
            <a:off x="5881686" y="2000240"/>
            <a:ext cx="2357454" cy="500066"/>
          </a:xfrm>
        </p:spPr>
        <p:txBody>
          <a:bodyPr/>
          <a:lstStyle/>
          <a:p>
            <a:pPr indent="0">
              <a:lnSpc>
                <a:spcPct val="100000"/>
              </a:lnSpc>
              <a:spcAft>
                <a:spcPts val="0"/>
              </a:spcAft>
            </a:pPr>
            <a:r>
              <a:rPr lang="zh-CN" altLang="en-US" sz="2400" kern="100" dirty="0" smtClean="0">
                <a:cs typeface="Times New Roman"/>
              </a:rPr>
              <a:t>向哈尼小姑娘学习</a:t>
            </a:r>
            <a:r>
              <a:rPr lang="en-US" sz="2400" kern="100" dirty="0" smtClean="0">
                <a:cs typeface="Times New Roman"/>
              </a:rPr>
              <a:t>,</a:t>
            </a:r>
            <a:r>
              <a:rPr lang="zh-CN" altLang="en-US" sz="2400" kern="100" dirty="0" smtClean="0">
                <a:cs typeface="Times New Roman"/>
              </a:rPr>
              <a:t>为群众着想</a:t>
            </a:r>
            <a:endParaRPr lang="zh-CN" altLang="en-US" sz="2400" kern="100" dirty="0">
              <a:cs typeface="Times New Roman"/>
            </a:endParaRPr>
          </a:p>
        </p:txBody>
      </p:sp>
      <p:sp>
        <p:nvSpPr>
          <p:cNvPr id="12" name="文本占位符 4"/>
          <p:cNvSpPr>
            <a:spLocks noGrp="1"/>
          </p:cNvSpPr>
          <p:nvPr>
            <p:ph type="body" sz="quarter" idx="11"/>
          </p:nvPr>
        </p:nvSpPr>
        <p:spPr>
          <a:xfrm>
            <a:off x="5381620" y="3500438"/>
            <a:ext cx="3000396" cy="500066"/>
          </a:xfrm>
        </p:spPr>
        <p:txBody>
          <a:bodyPr/>
          <a:lstStyle/>
          <a:p>
            <a:pPr indent="0">
              <a:lnSpc>
                <a:spcPct val="100000"/>
              </a:lnSpc>
              <a:spcAft>
                <a:spcPts val="0"/>
              </a:spcAft>
            </a:pPr>
            <a:r>
              <a:rPr lang="zh-CN" altLang="en-US" sz="2400" kern="100" dirty="0" smtClean="0">
                <a:cs typeface="Times New Roman"/>
              </a:rPr>
              <a:t>向解放军和姐姐学习</a:t>
            </a:r>
            <a:endParaRPr lang="zh-CN" altLang="en-US" sz="2400" kern="100" dirty="0">
              <a:cs typeface="Times New Roman"/>
            </a:endParaRPr>
          </a:p>
        </p:txBody>
      </p:sp>
      <p:sp>
        <p:nvSpPr>
          <p:cNvPr id="13" name="文本占位符 4"/>
          <p:cNvSpPr>
            <a:spLocks noGrp="1"/>
          </p:cNvSpPr>
          <p:nvPr>
            <p:ph type="body" sz="quarter" idx="11"/>
          </p:nvPr>
        </p:nvSpPr>
        <p:spPr>
          <a:xfrm>
            <a:off x="5310182" y="2928934"/>
            <a:ext cx="2643206" cy="357190"/>
          </a:xfrm>
        </p:spPr>
        <p:txBody>
          <a:bodyPr/>
          <a:lstStyle/>
          <a:p>
            <a:pPr>
              <a:lnSpc>
                <a:spcPct val="100000"/>
              </a:lnSpc>
              <a:spcAft>
                <a:spcPts val="0"/>
              </a:spcAft>
            </a:pPr>
            <a:r>
              <a:rPr lang="zh-CN" altLang="en-US" sz="2400" kern="100" dirty="0" smtClean="0">
                <a:cs typeface="Times New Roman"/>
              </a:rPr>
              <a:t>方便后来人</a:t>
            </a:r>
            <a:endParaRPr lang="zh-CN" altLang="en-US" sz="2400" kern="100" dirty="0">
              <a:cs typeface="Times New Roman"/>
            </a:endParaRPr>
          </a:p>
        </p:txBody>
      </p:sp>
      <p:sp>
        <p:nvSpPr>
          <p:cNvPr id="14" name="文本占位符 4"/>
          <p:cNvSpPr>
            <a:spLocks noGrp="1"/>
          </p:cNvSpPr>
          <p:nvPr>
            <p:ph type="body" sz="quarter" idx="11"/>
          </p:nvPr>
        </p:nvSpPr>
        <p:spPr>
          <a:xfrm>
            <a:off x="5167306" y="4071942"/>
            <a:ext cx="3429024" cy="428628"/>
          </a:xfrm>
        </p:spPr>
        <p:txBody>
          <a:bodyPr/>
          <a:lstStyle/>
          <a:p>
            <a:pPr indent="0">
              <a:lnSpc>
                <a:spcPct val="100000"/>
              </a:lnSpc>
              <a:spcAft>
                <a:spcPts val="0"/>
              </a:spcAft>
            </a:pPr>
            <a:r>
              <a:rPr lang="zh-CN" altLang="en-US" sz="2400" kern="100" dirty="0" smtClean="0">
                <a:cs typeface="Times New Roman"/>
              </a:rPr>
              <a:t>向雷锋学习</a:t>
            </a:r>
            <a:r>
              <a:rPr lang="en-US" sz="2400" kern="100" dirty="0" smtClean="0">
                <a:cs typeface="Times New Roman"/>
              </a:rPr>
              <a:t>,</a:t>
            </a:r>
            <a:r>
              <a:rPr lang="zh-CN" altLang="en-US" sz="2400" kern="100" dirty="0" smtClean="0">
                <a:cs typeface="Times New Roman"/>
              </a:rPr>
              <a:t>方便过路人</a:t>
            </a:r>
            <a:endParaRPr lang="zh-CN" altLang="en-US" sz="2400" kern="100" dirty="0">
              <a:cs typeface="Times New Roman"/>
            </a:endParaRPr>
          </a:p>
        </p:txBody>
      </p:sp>
      <p:sp>
        <p:nvSpPr>
          <p:cNvPr id="15" name="文本占位符 4"/>
          <p:cNvSpPr>
            <a:spLocks noGrp="1"/>
          </p:cNvSpPr>
          <p:nvPr>
            <p:ph type="body" sz="quarter" idx="11"/>
          </p:nvPr>
        </p:nvSpPr>
        <p:spPr>
          <a:xfrm>
            <a:off x="4952992" y="4786322"/>
            <a:ext cx="3929090" cy="500066"/>
          </a:xfrm>
        </p:spPr>
        <p:txBody>
          <a:bodyPr/>
          <a:lstStyle/>
          <a:p>
            <a:pPr indent="0">
              <a:lnSpc>
                <a:spcPct val="100000"/>
              </a:lnSpc>
              <a:spcAft>
                <a:spcPts val="0"/>
              </a:spcAft>
            </a:pPr>
            <a:r>
              <a:rPr lang="zh-CN" altLang="en-US" sz="2400" kern="100" dirty="0" smtClean="0">
                <a:cs typeface="Times New Roman"/>
              </a:rPr>
              <a:t>向</a:t>
            </a:r>
            <a:r>
              <a:rPr lang="zh-CN" altLang="en-US" sz="2400" kern="100" dirty="0" smtClean="0">
                <a:cs typeface="Times New Roman"/>
              </a:rPr>
              <a:t>解放军学习</a:t>
            </a:r>
            <a:r>
              <a:rPr lang="en-US" sz="2400" kern="100" dirty="0" smtClean="0">
                <a:cs typeface="Times New Roman"/>
              </a:rPr>
              <a:t>,</a:t>
            </a:r>
            <a:r>
              <a:rPr lang="zh-CN" altLang="en-US" sz="2400" kern="100" dirty="0" smtClean="0">
                <a:cs typeface="Times New Roman"/>
              </a:rPr>
              <a:t>方便过路人</a:t>
            </a:r>
            <a:endParaRPr lang="zh-CN" altLang="en-US" sz="2400" kern="100" dirty="0">
              <a:cs typeface="Times New Roman"/>
            </a:endParaRPr>
          </a:p>
        </p:txBody>
      </p:sp>
      <p:sp>
        <p:nvSpPr>
          <p:cNvPr id="16" name="文本占位符 4"/>
          <p:cNvSpPr>
            <a:spLocks noGrp="1"/>
          </p:cNvSpPr>
          <p:nvPr>
            <p:ph type="body" sz="quarter" idx="11"/>
          </p:nvPr>
        </p:nvSpPr>
        <p:spPr>
          <a:xfrm>
            <a:off x="7810512" y="2143116"/>
            <a:ext cx="3929090" cy="500066"/>
          </a:xfrm>
        </p:spPr>
        <p:txBody>
          <a:bodyPr/>
          <a:lstStyle/>
          <a:p>
            <a:pPr>
              <a:lnSpc>
                <a:spcPct val="100000"/>
              </a:lnSpc>
              <a:spcAft>
                <a:spcPts val="0"/>
              </a:spcAft>
            </a:pPr>
            <a:r>
              <a:rPr lang="zh-CN" altLang="en-US" sz="2400" kern="100" dirty="0" smtClean="0">
                <a:cs typeface="Times New Roman"/>
              </a:rPr>
              <a:t>十多年后的某天早上</a:t>
            </a:r>
            <a:endParaRPr lang="zh-CN" altLang="en-US" sz="2400" kern="100" dirty="0">
              <a:cs typeface="Times New Roman"/>
            </a:endParaRPr>
          </a:p>
        </p:txBody>
      </p:sp>
      <p:sp>
        <p:nvSpPr>
          <p:cNvPr id="17" name="文本占位符 4"/>
          <p:cNvSpPr>
            <a:spLocks noGrp="1"/>
          </p:cNvSpPr>
          <p:nvPr>
            <p:ph type="body" sz="quarter" idx="11"/>
          </p:nvPr>
        </p:nvSpPr>
        <p:spPr>
          <a:xfrm>
            <a:off x="7953388" y="3429000"/>
            <a:ext cx="3929090" cy="500066"/>
          </a:xfrm>
        </p:spPr>
        <p:txBody>
          <a:bodyPr/>
          <a:lstStyle/>
          <a:p>
            <a:pPr>
              <a:lnSpc>
                <a:spcPct val="100000"/>
              </a:lnSpc>
              <a:spcAft>
                <a:spcPts val="0"/>
              </a:spcAft>
            </a:pPr>
            <a:r>
              <a:rPr lang="zh-CN" altLang="en-US" sz="2400" kern="100" dirty="0" smtClean="0">
                <a:cs typeface="Times New Roman"/>
              </a:rPr>
              <a:t>几年前</a:t>
            </a:r>
            <a:r>
              <a:rPr lang="en-US" sz="2400" kern="100" dirty="0" smtClean="0">
                <a:cs typeface="Times New Roman"/>
              </a:rPr>
              <a:t>,</a:t>
            </a:r>
            <a:r>
              <a:rPr lang="zh-CN" altLang="en-US" sz="2400" kern="100" dirty="0" smtClean="0">
                <a:cs typeface="Times New Roman"/>
              </a:rPr>
              <a:t>姐姐出嫁后</a:t>
            </a:r>
            <a:endParaRPr lang="zh-CN" altLang="en-US" sz="2400" kern="100" dirty="0">
              <a:cs typeface="Times New Roman"/>
            </a:endParaRPr>
          </a:p>
        </p:txBody>
      </p:sp>
      <p:sp>
        <p:nvSpPr>
          <p:cNvPr id="18" name="文本占位符 4"/>
          <p:cNvSpPr>
            <a:spLocks noGrp="1"/>
          </p:cNvSpPr>
          <p:nvPr>
            <p:ph type="body" sz="quarter" idx="11"/>
          </p:nvPr>
        </p:nvSpPr>
        <p:spPr>
          <a:xfrm>
            <a:off x="7953388" y="2857496"/>
            <a:ext cx="3929090" cy="500066"/>
          </a:xfrm>
        </p:spPr>
        <p:txBody>
          <a:bodyPr/>
          <a:lstStyle/>
          <a:p>
            <a:pPr>
              <a:lnSpc>
                <a:spcPct val="100000"/>
              </a:lnSpc>
              <a:spcAft>
                <a:spcPts val="0"/>
              </a:spcAft>
            </a:pPr>
            <a:r>
              <a:rPr lang="zh-CN" altLang="en-US" sz="2400" kern="100" dirty="0" smtClean="0">
                <a:cs typeface="Times New Roman"/>
              </a:rPr>
              <a:t>同上</a:t>
            </a:r>
            <a:r>
              <a:rPr lang="en-US" sz="2400" kern="100" dirty="0" smtClean="0">
                <a:cs typeface="Times New Roman"/>
              </a:rPr>
              <a:t>,</a:t>
            </a:r>
            <a:r>
              <a:rPr lang="zh-CN" altLang="en-US" sz="2400" kern="100" dirty="0" smtClean="0">
                <a:cs typeface="Times New Roman"/>
              </a:rPr>
              <a:t>及前一天晚上</a:t>
            </a:r>
            <a:endParaRPr lang="zh-CN" altLang="en-US" sz="2400" kern="100" dirty="0">
              <a:cs typeface="Times New Roman"/>
            </a:endParaRPr>
          </a:p>
        </p:txBody>
      </p:sp>
      <p:sp>
        <p:nvSpPr>
          <p:cNvPr id="19" name="文本占位符 4"/>
          <p:cNvSpPr>
            <a:spLocks noGrp="1"/>
          </p:cNvSpPr>
          <p:nvPr>
            <p:ph type="body" sz="quarter" idx="11"/>
          </p:nvPr>
        </p:nvSpPr>
        <p:spPr>
          <a:xfrm>
            <a:off x="8024826" y="4071942"/>
            <a:ext cx="3929090" cy="500066"/>
          </a:xfrm>
        </p:spPr>
        <p:txBody>
          <a:bodyPr/>
          <a:lstStyle/>
          <a:p>
            <a:pPr>
              <a:lnSpc>
                <a:spcPct val="100000"/>
              </a:lnSpc>
              <a:spcAft>
                <a:spcPts val="0"/>
              </a:spcAft>
            </a:pPr>
            <a:r>
              <a:rPr lang="zh-CN" altLang="en-US" sz="2400" kern="100" dirty="0" smtClean="0">
                <a:cs typeface="Times New Roman"/>
              </a:rPr>
              <a:t>十多年前路过时</a:t>
            </a:r>
            <a:endParaRPr lang="zh-CN" altLang="en-US" sz="2400" kern="100" dirty="0">
              <a:cs typeface="Times New Roman"/>
            </a:endParaRPr>
          </a:p>
        </p:txBody>
      </p:sp>
      <p:sp>
        <p:nvSpPr>
          <p:cNvPr id="20" name="文本占位符 4"/>
          <p:cNvSpPr>
            <a:spLocks noGrp="1"/>
          </p:cNvSpPr>
          <p:nvPr>
            <p:ph type="body" sz="quarter" idx="11"/>
          </p:nvPr>
        </p:nvSpPr>
        <p:spPr>
          <a:xfrm>
            <a:off x="8739206" y="4643446"/>
            <a:ext cx="2714644" cy="500066"/>
          </a:xfrm>
        </p:spPr>
        <p:txBody>
          <a:bodyPr/>
          <a:lstStyle/>
          <a:p>
            <a:pPr indent="0">
              <a:lnSpc>
                <a:spcPct val="100000"/>
              </a:lnSpc>
              <a:spcAft>
                <a:spcPts val="0"/>
              </a:spcAft>
            </a:pPr>
            <a:r>
              <a:rPr lang="zh-CN" altLang="en-US" sz="2400" kern="100" dirty="0" smtClean="0">
                <a:cs typeface="Times New Roman"/>
              </a:rPr>
              <a:t>解放军盖小茅屋后至她出嫁前</a:t>
            </a:r>
            <a:endParaRPr lang="zh-CN" altLang="en-US" sz="2400" kern="100" dirty="0">
              <a:cs typeface="Times New Roman"/>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blinds(horizontal)">
                                      <p:cBhvr>
                                        <p:cTn id="10" dur="500"/>
                                        <p:tgtEl>
                                          <p:spTgt spid="7">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blinds(horizontal)">
                                      <p:cBhvr>
                                        <p:cTn id="13" dur="500"/>
                                        <p:tgtEl>
                                          <p:spTgt spid="8">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9">
                                            <p:txEl>
                                              <p:pRg st="0" end="0"/>
                                            </p:txEl>
                                          </p:spTgt>
                                        </p:tgtEl>
                                        <p:attrNameLst>
                                          <p:attrName>style.visibility</p:attrName>
                                        </p:attrNameLst>
                                      </p:cBhvr>
                                      <p:to>
                                        <p:strVal val="visible"/>
                                      </p:to>
                                    </p:set>
                                    <p:animEffect transition="in" filter="blinds(horizontal)">
                                      <p:cBhvr>
                                        <p:cTn id="16" dur="500"/>
                                        <p:tgtEl>
                                          <p:spTgt spid="9">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blinds(horizontal)">
                                      <p:cBhvr>
                                        <p:cTn id="19" dur="500"/>
                                        <p:tgtEl>
                                          <p:spTgt spid="10">
                                            <p:txEl>
                                              <p:pRg st="0" end="0"/>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2">
                                            <p:txEl>
                                              <p:pRg st="0" end="0"/>
                                            </p:txEl>
                                          </p:spTgt>
                                        </p:tgtEl>
                                        <p:attrNameLst>
                                          <p:attrName>style.visibility</p:attrName>
                                        </p:attrNameLst>
                                      </p:cBhvr>
                                      <p:to>
                                        <p:strVal val="visible"/>
                                      </p:to>
                                    </p:set>
                                    <p:animEffect transition="in" filter="blinds(horizontal)">
                                      <p:cBhvr>
                                        <p:cTn id="22" dur="500"/>
                                        <p:tgtEl>
                                          <p:spTgt spid="12">
                                            <p:txEl>
                                              <p:pRg st="0" end="0"/>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3">
                                            <p:txEl>
                                              <p:pRg st="0" end="0"/>
                                            </p:txEl>
                                          </p:spTgt>
                                        </p:tgtEl>
                                        <p:attrNameLst>
                                          <p:attrName>style.visibility</p:attrName>
                                        </p:attrNameLst>
                                      </p:cBhvr>
                                      <p:to>
                                        <p:strVal val="visible"/>
                                      </p:to>
                                    </p:set>
                                    <p:animEffect transition="in" filter="blinds(horizontal)">
                                      <p:cBhvr>
                                        <p:cTn id="25" dur="500"/>
                                        <p:tgtEl>
                                          <p:spTgt spid="13">
                                            <p:txEl>
                                              <p:pRg st="0" end="0"/>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4">
                                            <p:txEl>
                                              <p:pRg st="0" end="0"/>
                                            </p:txEl>
                                          </p:spTgt>
                                        </p:tgtEl>
                                        <p:attrNameLst>
                                          <p:attrName>style.visibility</p:attrName>
                                        </p:attrNameLst>
                                      </p:cBhvr>
                                      <p:to>
                                        <p:strVal val="visible"/>
                                      </p:to>
                                    </p:set>
                                    <p:animEffect transition="in" filter="blinds(horizontal)">
                                      <p:cBhvr>
                                        <p:cTn id="28" dur="500"/>
                                        <p:tgtEl>
                                          <p:spTgt spid="14">
                                            <p:txEl>
                                              <p:pRg st="0" end="0"/>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blinds(horizontal)">
                                      <p:cBhvr>
                                        <p:cTn id="31" dur="500"/>
                                        <p:tgtEl>
                                          <p:spTgt spid="11">
                                            <p:txEl>
                                              <p:pRg st="0" end="0"/>
                                            </p:txEl>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5">
                                            <p:txEl>
                                              <p:pRg st="0" end="0"/>
                                            </p:txEl>
                                          </p:spTgt>
                                        </p:tgtEl>
                                        <p:attrNameLst>
                                          <p:attrName>style.visibility</p:attrName>
                                        </p:attrNameLst>
                                      </p:cBhvr>
                                      <p:to>
                                        <p:strVal val="visible"/>
                                      </p:to>
                                    </p:set>
                                    <p:animEffect transition="in" filter="blinds(horizontal)">
                                      <p:cBhvr>
                                        <p:cTn id="34" dur="500"/>
                                        <p:tgtEl>
                                          <p:spTgt spid="15">
                                            <p:txEl>
                                              <p:pRg st="0" end="0"/>
                                            </p:txEl>
                                          </p:spTgt>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6">
                                            <p:txEl>
                                              <p:pRg st="0" end="0"/>
                                            </p:txEl>
                                          </p:spTgt>
                                        </p:tgtEl>
                                        <p:attrNameLst>
                                          <p:attrName>style.visibility</p:attrName>
                                        </p:attrNameLst>
                                      </p:cBhvr>
                                      <p:to>
                                        <p:strVal val="visible"/>
                                      </p:to>
                                    </p:set>
                                    <p:animEffect transition="in" filter="blinds(horizontal)">
                                      <p:cBhvr>
                                        <p:cTn id="37" dur="500"/>
                                        <p:tgtEl>
                                          <p:spTgt spid="16">
                                            <p:txEl>
                                              <p:pRg st="0" end="0"/>
                                            </p:txEl>
                                          </p:spTgt>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7">
                                            <p:txEl>
                                              <p:pRg st="0" end="0"/>
                                            </p:txEl>
                                          </p:spTgt>
                                        </p:tgtEl>
                                        <p:attrNameLst>
                                          <p:attrName>style.visibility</p:attrName>
                                        </p:attrNameLst>
                                      </p:cBhvr>
                                      <p:to>
                                        <p:strVal val="visible"/>
                                      </p:to>
                                    </p:set>
                                    <p:animEffect transition="in" filter="blinds(horizontal)">
                                      <p:cBhvr>
                                        <p:cTn id="40" dur="500"/>
                                        <p:tgtEl>
                                          <p:spTgt spid="17">
                                            <p:txEl>
                                              <p:pRg st="0" end="0"/>
                                            </p:txEl>
                                          </p:spTgt>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8">
                                            <p:txEl>
                                              <p:pRg st="0" end="0"/>
                                            </p:txEl>
                                          </p:spTgt>
                                        </p:tgtEl>
                                        <p:attrNameLst>
                                          <p:attrName>style.visibility</p:attrName>
                                        </p:attrNameLst>
                                      </p:cBhvr>
                                      <p:to>
                                        <p:strVal val="visible"/>
                                      </p:to>
                                    </p:set>
                                    <p:animEffect transition="in" filter="blinds(horizontal)">
                                      <p:cBhvr>
                                        <p:cTn id="43" dur="500"/>
                                        <p:tgtEl>
                                          <p:spTgt spid="18">
                                            <p:txEl>
                                              <p:pRg st="0" end="0"/>
                                            </p:txEl>
                                          </p:spTgt>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9">
                                            <p:txEl>
                                              <p:pRg st="0" end="0"/>
                                            </p:txEl>
                                          </p:spTgt>
                                        </p:tgtEl>
                                        <p:attrNameLst>
                                          <p:attrName>style.visibility</p:attrName>
                                        </p:attrNameLst>
                                      </p:cBhvr>
                                      <p:to>
                                        <p:strVal val="visible"/>
                                      </p:to>
                                    </p:set>
                                    <p:animEffect transition="in" filter="blinds(horizontal)">
                                      <p:cBhvr>
                                        <p:cTn id="46" dur="500"/>
                                        <p:tgtEl>
                                          <p:spTgt spid="19">
                                            <p:txEl>
                                              <p:pRg st="0" end="0"/>
                                            </p:txEl>
                                          </p:spTgt>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20">
                                            <p:txEl>
                                              <p:pRg st="0" end="0"/>
                                            </p:txEl>
                                          </p:spTgt>
                                        </p:tgtEl>
                                        <p:attrNameLst>
                                          <p:attrName>style.visibility</p:attrName>
                                        </p:attrNameLst>
                                      </p:cBhvr>
                                      <p:to>
                                        <p:strVal val="visible"/>
                                      </p:to>
                                    </p:set>
                                    <p:animEffect transition="in" filter="blinds(horizontal)">
                                      <p:cBhvr>
                                        <p:cTn id="49" dur="500"/>
                                        <p:tgtEl>
                                          <p:spTgt spid="20">
                                            <p:txEl>
                                              <p:pRg st="0" end="0"/>
                                            </p:txEl>
                                          </p:spTgt>
                                        </p:tgtEl>
                                      </p:cBhvr>
                                    </p:animEffect>
                                  </p:childTnLst>
                                </p:cTn>
                              </p:par>
                            </p:childTnLst>
                          </p:cTn>
                        </p:par>
                      </p:childTnLst>
                    </p:cTn>
                  </p:par>
                </p:childTnLst>
              </p:cTn>
              <p:nextCondLst>
                <p:cond evt="onClick" delay="0">
                  <p:tgtEl>
                    <p:spTgt spid="6"/>
                  </p:tgtEl>
                </p:cond>
              </p:nextCondLst>
            </p:seq>
          </p:childTnLst>
        </p:cTn>
      </p:par>
    </p:tnLst>
    <p:bldLst>
      <p:bldP spid="5" grpId="0" build="p"/>
      <p:bldP spid="7" grpId="0" build="p"/>
      <p:bldP spid="8" grpId="0" build="p"/>
      <p:bldP spid="9" grpId="0" build="p"/>
      <p:bldP spid="10" grpId="0" build="p"/>
      <p:bldP spid="11" grpId="0" build="p"/>
      <p:bldP spid="12" grpId="0" build="p"/>
      <p:bldP spid="13" grpId="0" build="p"/>
      <p:bldP spid="14" grpId="0" build="p"/>
      <p:bldP spid="15" grpId="0" build="p"/>
      <p:bldP spid="16" grpId="0" build="p"/>
      <p:bldP spid="17" grpId="0" build="p"/>
      <p:bldP spid="18" grpId="0" build="p"/>
      <p:bldP spid="19" grpId="0" build="p"/>
      <p:bldP spid="20"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二、活动</a:t>
            </a:r>
            <a:r>
              <a:rPr lang="en-US" dirty="0" smtClean="0"/>
              <a:t>:</a:t>
            </a:r>
            <a:r>
              <a:rPr lang="zh-CN" altLang="en-US" dirty="0" smtClean="0"/>
              <a:t>复述感知</a:t>
            </a:r>
            <a:r>
              <a:rPr lang="en-US" dirty="0" smtClean="0"/>
              <a:t>,</a:t>
            </a:r>
            <a:r>
              <a:rPr lang="zh-CN" altLang="en-US" dirty="0" smtClean="0"/>
              <a:t>赏</a:t>
            </a:r>
            <a:r>
              <a:rPr lang="en-US" dirty="0" smtClean="0"/>
              <a:t>“</a:t>
            </a:r>
            <a:r>
              <a:rPr lang="zh-CN" altLang="en-US" dirty="0" smtClean="0"/>
              <a:t>梨花</a:t>
            </a:r>
            <a:r>
              <a:rPr lang="en-US" dirty="0" smtClean="0"/>
              <a:t>”</a:t>
            </a:r>
            <a:r>
              <a:rPr lang="zh-CN" altLang="en-US" dirty="0" smtClean="0"/>
              <a:t>之美。</a:t>
            </a:r>
          </a:p>
          <a:p>
            <a:r>
              <a:rPr lang="en-US" dirty="0" smtClean="0"/>
              <a:t>1.</a:t>
            </a:r>
            <a:r>
              <a:rPr lang="zh-CN" altLang="en-US" dirty="0" smtClean="0"/>
              <a:t>复述课文内容。如果说洁白朴素的梨花是雷锋精神的象征</a:t>
            </a:r>
            <a:r>
              <a:rPr lang="en-US" dirty="0" smtClean="0"/>
              <a:t>,</a:t>
            </a:r>
            <a:r>
              <a:rPr lang="zh-CN" altLang="en-US" dirty="0" smtClean="0"/>
              <a:t>人们建造、照料小茅屋的助人为乐的行动是雷锋精神的体现</a:t>
            </a:r>
            <a:r>
              <a:rPr lang="en-US" dirty="0" smtClean="0"/>
              <a:t>,</a:t>
            </a:r>
            <a:r>
              <a:rPr lang="zh-CN" altLang="en-US" dirty="0" smtClean="0"/>
              <a:t>那么</a:t>
            </a:r>
            <a:r>
              <a:rPr lang="en-US" dirty="0" smtClean="0"/>
              <a:t>,</a:t>
            </a:r>
            <a:r>
              <a:rPr lang="zh-CN" altLang="en-US" dirty="0" smtClean="0"/>
              <a:t>这深山中的小茅屋就可以说是雷锋精神的见证。请你运用拟人的手法</a:t>
            </a:r>
            <a:r>
              <a:rPr lang="en-US" dirty="0" smtClean="0"/>
              <a:t>,</a:t>
            </a:r>
            <a:r>
              <a:rPr lang="zh-CN" altLang="en-US" dirty="0" smtClean="0"/>
              <a:t>让小茅屋</a:t>
            </a:r>
            <a:r>
              <a:rPr lang="en-US" dirty="0" smtClean="0"/>
              <a:t>“</a:t>
            </a:r>
            <a:r>
              <a:rPr lang="zh-CN" altLang="en-US" dirty="0" smtClean="0"/>
              <a:t>说话</a:t>
            </a:r>
            <a:r>
              <a:rPr lang="en-US" dirty="0" smtClean="0"/>
              <a:t>”,</a:t>
            </a:r>
            <a:r>
              <a:rPr lang="zh-CN" altLang="en-US" dirty="0" smtClean="0"/>
              <a:t>向大家讲述人们学习雷锋的动人故事。</a:t>
            </a:r>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09588" y="785794"/>
            <a:ext cx="10715700" cy="2071702"/>
          </a:xfrm>
        </p:spPr>
        <p:txBody>
          <a:bodyPr/>
          <a:lstStyle/>
          <a:p>
            <a:r>
              <a:rPr lang="zh-CN" altLang="en-US" dirty="0" smtClean="0"/>
              <a:t>提示</a:t>
            </a:r>
            <a:r>
              <a:rPr lang="en-US" dirty="0" smtClean="0"/>
              <a:t>:</a:t>
            </a:r>
            <a:endParaRPr lang="zh-CN" altLang="en-US" dirty="0" smtClean="0"/>
          </a:p>
          <a:p>
            <a:r>
              <a:rPr lang="zh-CN" altLang="en-US" dirty="0" smtClean="0"/>
              <a:t>文章思路</a:t>
            </a:r>
            <a:r>
              <a:rPr lang="en-US" dirty="0" smtClean="0"/>
              <a:t>:“</a:t>
            </a:r>
            <a:r>
              <a:rPr lang="zh-CN" altLang="en-US" dirty="0" smtClean="0"/>
              <a:t>我</a:t>
            </a:r>
            <a:r>
              <a:rPr lang="en-US" dirty="0" smtClean="0"/>
              <a:t>”</a:t>
            </a:r>
            <a:r>
              <a:rPr lang="zh-CN" altLang="en-US" dirty="0" smtClean="0"/>
              <a:t>和老余发现小茅屋</a:t>
            </a:r>
            <a:r>
              <a:rPr lang="en-US" dirty="0" smtClean="0"/>
              <a:t>—</a:t>
            </a:r>
            <a:r>
              <a:rPr lang="zh-CN" altLang="en-US" dirty="0" smtClean="0"/>
              <a:t>瑶族老人为小茅屋送米</a:t>
            </a:r>
            <a:r>
              <a:rPr lang="en-US" dirty="0" smtClean="0"/>
              <a:t>—“</a:t>
            </a:r>
            <a:r>
              <a:rPr lang="zh-CN" altLang="en-US" dirty="0" smtClean="0"/>
              <a:t>我们</a:t>
            </a:r>
            <a:r>
              <a:rPr lang="en-US" dirty="0" smtClean="0"/>
              <a:t>”</a:t>
            </a:r>
            <a:r>
              <a:rPr lang="zh-CN" altLang="en-US" dirty="0" smtClean="0"/>
              <a:t>一起修葺小茅屋</a:t>
            </a:r>
            <a:r>
              <a:rPr lang="en-US" dirty="0" smtClean="0"/>
              <a:t>—</a:t>
            </a:r>
            <a:r>
              <a:rPr lang="zh-CN" altLang="en-US" dirty="0" smtClean="0"/>
              <a:t>梨花妹妹照看小茅屋</a:t>
            </a:r>
            <a:r>
              <a:rPr lang="en-US" dirty="0" smtClean="0"/>
              <a:t>—</a:t>
            </a:r>
            <a:r>
              <a:rPr lang="zh-CN" altLang="en-US" dirty="0" smtClean="0"/>
              <a:t>梨花妹妹说十多年前解放军路过这里并建造了小茅屋</a:t>
            </a:r>
            <a:r>
              <a:rPr lang="en-US" dirty="0" smtClean="0"/>
              <a:t>—</a:t>
            </a:r>
            <a:r>
              <a:rPr lang="zh-CN" altLang="en-US" dirty="0" smtClean="0"/>
              <a:t>姐姐梨花照料小茅屋。</a:t>
            </a:r>
          </a:p>
          <a:p>
            <a:r>
              <a:rPr lang="zh-CN" altLang="en-US" dirty="0" smtClean="0"/>
              <a:t>我们可以按时间顺序复述</a:t>
            </a:r>
            <a:r>
              <a:rPr lang="en-US" dirty="0" smtClean="0"/>
              <a:t>:</a:t>
            </a:r>
            <a:r>
              <a:rPr lang="zh-CN" altLang="en-US" dirty="0" smtClean="0"/>
              <a:t>十多年前解放军路过这里并建造了小茅屋</a:t>
            </a:r>
            <a:r>
              <a:rPr lang="en-US" dirty="0" smtClean="0"/>
              <a:t>,</a:t>
            </a:r>
            <a:r>
              <a:rPr lang="zh-CN" altLang="en-US" dirty="0" smtClean="0"/>
              <a:t>方便过路人</a:t>
            </a:r>
            <a:r>
              <a:rPr lang="en-US" dirty="0" smtClean="0"/>
              <a:t>—</a:t>
            </a:r>
            <a:r>
              <a:rPr lang="zh-CN" altLang="en-US" dirty="0" smtClean="0"/>
              <a:t>哈尼族姑娘梨花照料小茅屋</a:t>
            </a:r>
            <a:r>
              <a:rPr lang="en-US" dirty="0" smtClean="0"/>
              <a:t>—</a:t>
            </a:r>
            <a:r>
              <a:rPr lang="zh-CN" altLang="en-US" dirty="0" smtClean="0"/>
              <a:t>梨花出嫁后梨花妹妹继续照料小茅屋</a:t>
            </a:r>
            <a:r>
              <a:rPr lang="en-US" dirty="0" smtClean="0"/>
              <a:t>—</a:t>
            </a:r>
            <a:r>
              <a:rPr lang="zh-CN" altLang="en-US" dirty="0" smtClean="0"/>
              <a:t>瑶族老人借住后送来大米</a:t>
            </a:r>
            <a:r>
              <a:rPr lang="en-US" dirty="0" smtClean="0"/>
              <a:t>—“</a:t>
            </a:r>
            <a:r>
              <a:rPr lang="zh-CN" altLang="en-US" dirty="0" smtClean="0"/>
              <a:t>我们</a:t>
            </a:r>
            <a:r>
              <a:rPr lang="en-US" dirty="0" smtClean="0"/>
              <a:t>”</a:t>
            </a:r>
            <a:r>
              <a:rPr lang="zh-CN" altLang="en-US" dirty="0" smtClean="0"/>
              <a:t>路过这里住宿</a:t>
            </a:r>
            <a:r>
              <a:rPr lang="en-US" dirty="0" smtClean="0"/>
              <a:t>,</a:t>
            </a:r>
            <a:r>
              <a:rPr lang="zh-CN" altLang="en-US" dirty="0" smtClean="0"/>
              <a:t>修葺了小茅屋。</a:t>
            </a:r>
          </a:p>
          <a:p>
            <a:r>
              <a:rPr lang="zh-CN" altLang="en-US" dirty="0" smtClean="0"/>
              <a:t>只要从小茅屋的角度</a:t>
            </a:r>
            <a:r>
              <a:rPr lang="en-US" dirty="0" smtClean="0"/>
              <a:t>,</a:t>
            </a:r>
            <a:r>
              <a:rPr lang="zh-CN" altLang="en-US" dirty="0" smtClean="0"/>
              <a:t>运用恰当的拟人手法复述即可。</a:t>
            </a:r>
            <a:endParaRPr lang="zh-CN" altLang="en-US" dirty="0"/>
          </a:p>
        </p:txBody>
      </p:sp>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linds(horizontal)">
                                      <p:cBhvr>
                                        <p:cTn id="16" dur="500"/>
                                        <p:tgtEl>
                                          <p:spTgt spid="5">
                                            <p:txEl>
                                              <p:pRg st="3" end="3"/>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试比较这两种复述方法</a:t>
            </a:r>
            <a:r>
              <a:rPr lang="en-US" dirty="0" smtClean="0"/>
              <a:t>,</a:t>
            </a:r>
            <a:r>
              <a:rPr lang="zh-CN" altLang="en-US" dirty="0" smtClean="0"/>
              <a:t>哪一种更好些</a:t>
            </a:r>
            <a:r>
              <a:rPr lang="en-US" dirty="0" smtClean="0"/>
              <a:t>?</a:t>
            </a:r>
            <a:r>
              <a:rPr lang="zh-CN" altLang="en-US" dirty="0" smtClean="0"/>
              <a:t>为什么</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952464" y="928670"/>
            <a:ext cx="10715700" cy="2071702"/>
          </a:xfrm>
        </p:spPr>
        <p:txBody>
          <a:bodyPr/>
          <a:lstStyle/>
          <a:p>
            <a:r>
              <a:rPr lang="zh-CN" altLang="en-US" dirty="0" smtClean="0"/>
              <a:t>全文从整体上按照时间的先后顺序记述了</a:t>
            </a:r>
            <a:r>
              <a:rPr lang="en-US" dirty="0" smtClean="0"/>
              <a:t>“</a:t>
            </a:r>
            <a:r>
              <a:rPr lang="zh-CN" altLang="en-US" dirty="0" smtClean="0"/>
              <a:t>我</a:t>
            </a:r>
            <a:r>
              <a:rPr lang="en-US" dirty="0" smtClean="0"/>
              <a:t>”</a:t>
            </a:r>
            <a:r>
              <a:rPr lang="zh-CN" altLang="en-US" dirty="0" smtClean="0"/>
              <a:t>和老余从夕阳西下到第二天早上一连串的经历</a:t>
            </a:r>
            <a:r>
              <a:rPr lang="en-US" dirty="0" smtClean="0"/>
              <a:t>,</a:t>
            </a:r>
            <a:r>
              <a:rPr lang="zh-CN" altLang="en-US" dirty="0" smtClean="0"/>
              <a:t>这是顺叙的记叙顺序。</a:t>
            </a:r>
            <a:r>
              <a:rPr lang="en-US" dirty="0" smtClean="0"/>
              <a:t>“</a:t>
            </a:r>
            <a:r>
              <a:rPr lang="zh-CN" altLang="en-US" dirty="0" smtClean="0"/>
              <a:t>我们</a:t>
            </a:r>
            <a:r>
              <a:rPr lang="en-US" dirty="0" smtClean="0"/>
              <a:t>”</a:t>
            </a:r>
            <a:r>
              <a:rPr lang="zh-CN" altLang="en-US" dirty="0" smtClean="0"/>
              <a:t>投宿在小屋的所见所闻</a:t>
            </a:r>
            <a:r>
              <a:rPr lang="en-US" dirty="0" smtClean="0"/>
              <a:t>,</a:t>
            </a:r>
            <a:r>
              <a:rPr lang="zh-CN" altLang="en-US" dirty="0" smtClean="0"/>
              <a:t>通过瑶族老人的讲述交代了老人在山中迷路、奇遇小屋的过程以及关于小屋的主人是梨花的传说</a:t>
            </a:r>
            <a:r>
              <a:rPr lang="en-US" dirty="0" smtClean="0"/>
              <a:t>;</a:t>
            </a:r>
            <a:r>
              <a:rPr lang="zh-CN" altLang="en-US" dirty="0" smtClean="0"/>
              <a:t>又通过哈尼小姑娘的讲述揭示了小屋的来历和小屋主人是谁的谜底</a:t>
            </a:r>
            <a:r>
              <a:rPr lang="en-US" dirty="0" smtClean="0"/>
              <a:t>,</a:t>
            </a:r>
            <a:r>
              <a:rPr lang="zh-CN" altLang="en-US" dirty="0" smtClean="0"/>
              <a:t>这两段内容是插叙的记叙顺序。</a:t>
            </a:r>
          </a:p>
          <a:p>
            <a:r>
              <a:rPr lang="zh-CN" altLang="en-US" dirty="0" smtClean="0"/>
              <a:t>按文章的思路复述比较好。这样更能体现文章的波澜起伏</a:t>
            </a:r>
            <a:r>
              <a:rPr lang="en-US" dirty="0" smtClean="0"/>
              <a:t>,</a:t>
            </a:r>
            <a:r>
              <a:rPr lang="zh-CN" altLang="en-US" dirty="0" smtClean="0"/>
              <a:t>引人入胜。</a:t>
            </a:r>
            <a:endParaRPr lang="zh-CN" altLang="en-US" dirty="0"/>
          </a:p>
        </p:txBody>
      </p:sp>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三、问题</a:t>
            </a:r>
            <a:r>
              <a:rPr lang="en-US" dirty="0" smtClean="0"/>
              <a:t>:</a:t>
            </a:r>
            <a:r>
              <a:rPr lang="zh-CN" altLang="en-US" dirty="0" smtClean="0"/>
              <a:t>课文围绕</a:t>
            </a:r>
            <a:r>
              <a:rPr lang="en-US" dirty="0" smtClean="0"/>
              <a:t>“</a:t>
            </a:r>
            <a:r>
              <a:rPr lang="zh-CN" altLang="en-US" dirty="0" smtClean="0"/>
              <a:t>小茅屋的主人是谁</a:t>
            </a:r>
            <a:r>
              <a:rPr lang="en-US" dirty="0" smtClean="0"/>
              <a:t>”</a:t>
            </a:r>
            <a:r>
              <a:rPr lang="zh-CN" altLang="en-US" dirty="0" smtClean="0"/>
              <a:t>的问题写了几次误会</a:t>
            </a:r>
            <a:r>
              <a:rPr lang="en-US" dirty="0" smtClean="0"/>
              <a:t>?</a:t>
            </a:r>
            <a:r>
              <a:rPr lang="zh-CN" altLang="en-US" dirty="0" smtClean="0"/>
              <a:t>这样写有什么好处</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357190" y="1000108"/>
            <a:ext cx="11453850" cy="857256"/>
          </a:xfrm>
        </p:spPr>
        <p:txBody>
          <a:bodyPr/>
          <a:lstStyle/>
          <a:p>
            <a:r>
              <a:rPr lang="zh-CN" altLang="en-US" dirty="0" smtClean="0"/>
              <a:t>围绕</a:t>
            </a:r>
            <a:r>
              <a:rPr lang="en-US" dirty="0" smtClean="0"/>
              <a:t>“</a:t>
            </a:r>
            <a:r>
              <a:rPr lang="zh-CN" altLang="en-US" dirty="0" smtClean="0"/>
              <a:t>小茅屋的主人是谁</a:t>
            </a:r>
            <a:r>
              <a:rPr lang="en-US" dirty="0" smtClean="0"/>
              <a:t>”</a:t>
            </a:r>
            <a:r>
              <a:rPr lang="zh-CN" altLang="en-US" dirty="0" smtClean="0"/>
              <a:t>的问题</a:t>
            </a:r>
            <a:r>
              <a:rPr lang="en-US" dirty="0" smtClean="0"/>
              <a:t>,</a:t>
            </a:r>
            <a:r>
              <a:rPr lang="zh-CN" altLang="en-US" dirty="0" smtClean="0"/>
              <a:t>文章叙写了两次误会。</a:t>
            </a:r>
          </a:p>
          <a:p>
            <a:r>
              <a:rPr lang="zh-CN" altLang="en-US" dirty="0" smtClean="0"/>
              <a:t>第一次误会</a:t>
            </a:r>
            <a:r>
              <a:rPr lang="en-US" dirty="0" smtClean="0"/>
              <a:t>:“</a:t>
            </a:r>
            <a:r>
              <a:rPr lang="zh-CN" altLang="en-US" dirty="0" smtClean="0"/>
              <a:t>我</a:t>
            </a:r>
            <a:r>
              <a:rPr lang="en-US" dirty="0" smtClean="0"/>
              <a:t>”</a:t>
            </a:r>
            <a:r>
              <a:rPr lang="zh-CN" altLang="en-US" dirty="0" smtClean="0"/>
              <a:t>和老余以为前来送米的瑶族老人是屋主人</a:t>
            </a:r>
            <a:r>
              <a:rPr lang="en-US" dirty="0" smtClean="0"/>
              <a:t>,</a:t>
            </a:r>
            <a:r>
              <a:rPr lang="zh-CN" altLang="en-US" dirty="0" smtClean="0"/>
              <a:t>于是</a:t>
            </a:r>
            <a:r>
              <a:rPr lang="en-US" dirty="0" smtClean="0"/>
              <a:t>“</a:t>
            </a:r>
            <a:r>
              <a:rPr lang="zh-CN" altLang="en-US" dirty="0" smtClean="0"/>
              <a:t>我</a:t>
            </a:r>
            <a:r>
              <a:rPr lang="en-US" dirty="0" smtClean="0"/>
              <a:t>”</a:t>
            </a:r>
            <a:r>
              <a:rPr lang="zh-CN" altLang="en-US" dirty="0" smtClean="0"/>
              <a:t>和老余同时抓住老人的手</a:t>
            </a:r>
            <a:r>
              <a:rPr lang="en-US" dirty="0" smtClean="0"/>
              <a:t>,</a:t>
            </a:r>
            <a:r>
              <a:rPr lang="zh-CN" altLang="en-US" dirty="0" smtClean="0"/>
              <a:t>抢着说感谢的话。可是瑶族老人说他不是主人</a:t>
            </a:r>
            <a:r>
              <a:rPr lang="en-US" dirty="0" smtClean="0"/>
              <a:t>,</a:t>
            </a:r>
            <a:r>
              <a:rPr lang="zh-CN" altLang="en-US" dirty="0" smtClean="0"/>
              <a:t>而是过路人。但瑶族老人从一个赶马人那里打听到主人是一个叫梨花的哈尼小姑娘</a:t>
            </a:r>
            <a:r>
              <a:rPr lang="en-US" dirty="0" smtClean="0"/>
              <a:t>,</a:t>
            </a:r>
            <a:r>
              <a:rPr lang="zh-CN" altLang="en-US" dirty="0" smtClean="0"/>
              <a:t>她要用为人民服务的精神来帮助过路人。</a:t>
            </a:r>
            <a:r>
              <a:rPr lang="en-US" dirty="0" smtClean="0"/>
              <a:t>“</a:t>
            </a:r>
            <a:r>
              <a:rPr lang="zh-CN" altLang="en-US" dirty="0" smtClean="0"/>
              <a:t>我</a:t>
            </a:r>
            <a:r>
              <a:rPr lang="en-US" dirty="0" smtClean="0"/>
              <a:t>”</a:t>
            </a:r>
            <a:r>
              <a:rPr lang="zh-CN" altLang="en-US" dirty="0" smtClean="0"/>
              <a:t>、老余和瑶族老人都得到了小茅屋主人的帮助</a:t>
            </a:r>
            <a:r>
              <a:rPr lang="en-US" dirty="0" smtClean="0"/>
              <a:t>,</a:t>
            </a:r>
            <a:r>
              <a:rPr lang="zh-CN" altLang="en-US" dirty="0" smtClean="0"/>
              <a:t>因此决定为小茅屋做点什么</a:t>
            </a:r>
            <a:r>
              <a:rPr lang="en-US" dirty="0" smtClean="0"/>
              <a:t>,</a:t>
            </a:r>
            <a:r>
              <a:rPr lang="zh-CN" altLang="en-US" dirty="0" smtClean="0"/>
              <a:t>于是第二天便把小茅屋修葺一下</a:t>
            </a:r>
            <a:r>
              <a:rPr lang="en-US" dirty="0" smtClean="0"/>
              <a:t>,</a:t>
            </a:r>
            <a:r>
              <a:rPr lang="zh-CN" altLang="en-US" dirty="0" smtClean="0"/>
              <a:t>给屋顶加点草</a:t>
            </a:r>
            <a:r>
              <a:rPr lang="en-US" dirty="0" smtClean="0"/>
              <a:t>,</a:t>
            </a:r>
            <a:r>
              <a:rPr lang="zh-CN" altLang="en-US" dirty="0" smtClean="0"/>
              <a:t>把房前屋后的排水沟再挖深一些</a:t>
            </a:r>
            <a:r>
              <a:rPr lang="en-US" dirty="0" smtClean="0"/>
              <a:t>,“</a:t>
            </a:r>
            <a:r>
              <a:rPr lang="zh-CN" altLang="en-US" dirty="0" smtClean="0"/>
              <a:t>一个哈尼小姑娘都能为群众着想</a:t>
            </a:r>
            <a:r>
              <a:rPr lang="en-US" dirty="0" smtClean="0"/>
              <a:t>,</a:t>
            </a:r>
            <a:r>
              <a:rPr lang="zh-CN" altLang="en-US" dirty="0" smtClean="0"/>
              <a:t>我们真应该向她学习</a:t>
            </a:r>
            <a:r>
              <a:rPr lang="en-US" dirty="0" smtClean="0"/>
              <a:t>”</a:t>
            </a:r>
            <a:r>
              <a:rPr lang="zh-CN" altLang="en-US" dirty="0" smtClean="0"/>
              <a:t>。这正是在助人为乐的雷锋精神的感染下所产生的结果</a:t>
            </a:r>
            <a:r>
              <a:rPr lang="zh-CN" altLang="en-US" dirty="0" smtClean="0"/>
              <a:t>。</a:t>
            </a:r>
            <a:endParaRPr lang="zh-CN" altLang="en-US" dirty="0" smtClean="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238084" y="1571612"/>
            <a:ext cx="11525288" cy="5072098"/>
          </a:xfrm>
        </p:spPr>
        <p:txBody>
          <a:bodyPr/>
          <a:lstStyle/>
          <a:p>
            <a:r>
              <a:rPr lang="en-US" dirty="0" smtClean="0"/>
              <a:t>1.</a:t>
            </a:r>
            <a:r>
              <a:rPr lang="zh-CN" altLang="en-US" dirty="0" smtClean="0"/>
              <a:t>了解文章内容</a:t>
            </a:r>
            <a:r>
              <a:rPr lang="en-US" dirty="0" smtClean="0"/>
              <a:t>,</a:t>
            </a:r>
            <a:r>
              <a:rPr lang="zh-CN" altLang="en-US" dirty="0" smtClean="0"/>
              <a:t>理清文章故事情节。</a:t>
            </a:r>
          </a:p>
          <a:p>
            <a:r>
              <a:rPr lang="en-US" dirty="0" smtClean="0"/>
              <a:t>2.</a:t>
            </a:r>
            <a:r>
              <a:rPr lang="zh-CN" altLang="en-US" dirty="0" smtClean="0"/>
              <a:t>分析文章设置悬念的写作手法。</a:t>
            </a:r>
          </a:p>
          <a:p>
            <a:r>
              <a:rPr lang="en-US" dirty="0" smtClean="0"/>
              <a:t>3.</a:t>
            </a:r>
            <a:r>
              <a:rPr lang="zh-CN" altLang="en-US" dirty="0" smtClean="0"/>
              <a:t>通过分析作者写梨花的作用</a:t>
            </a:r>
            <a:r>
              <a:rPr lang="en-US" dirty="0" smtClean="0"/>
              <a:t>,</a:t>
            </a:r>
            <a:r>
              <a:rPr lang="zh-CN" altLang="en-US" dirty="0" smtClean="0"/>
              <a:t>归纳文章主题。</a:t>
            </a:r>
            <a:endParaRPr lang="zh-CN" altLang="en-US" dirty="0"/>
          </a:p>
        </p:txBody>
      </p:sp>
      <p:sp>
        <p:nvSpPr>
          <p:cNvPr id="4" name="文本占位符 3"/>
          <p:cNvSpPr>
            <a:spLocks noGrp="1"/>
          </p:cNvSpPr>
          <p:nvPr>
            <p:ph type="body" sz="quarter" idx="11"/>
          </p:nvPr>
        </p:nvSpPr>
        <p:spPr>
          <a:xfrm>
            <a:off x="523836" y="3714752"/>
            <a:ext cx="10572824" cy="857256"/>
          </a:xfrm>
        </p:spPr>
        <p:txBody>
          <a:bodyPr/>
          <a:lstStyle/>
          <a:p>
            <a:r>
              <a:rPr lang="en-US" dirty="0" smtClean="0"/>
              <a:t>◉</a:t>
            </a:r>
            <a:r>
              <a:rPr lang="zh-CN" altLang="en-US" dirty="0" smtClean="0"/>
              <a:t>重点</a:t>
            </a:r>
            <a:r>
              <a:rPr lang="en-US" dirty="0" smtClean="0"/>
              <a:t>:</a:t>
            </a:r>
            <a:r>
              <a:rPr lang="zh-CN" altLang="en-US" dirty="0" smtClean="0"/>
              <a:t>把握故事情节</a:t>
            </a:r>
            <a:r>
              <a:rPr lang="en-US" dirty="0" smtClean="0"/>
              <a:t>,</a:t>
            </a:r>
            <a:r>
              <a:rPr lang="zh-CN" altLang="en-US" dirty="0" smtClean="0"/>
              <a:t>理清篇章结构</a:t>
            </a:r>
            <a:r>
              <a:rPr lang="en-US" dirty="0" smtClean="0"/>
              <a:t>,</a:t>
            </a:r>
            <a:r>
              <a:rPr lang="zh-CN" altLang="en-US" dirty="0" smtClean="0"/>
              <a:t>分析文章设置悬念的写作手法。</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357190" y="1000108"/>
            <a:ext cx="11453850" cy="857256"/>
          </a:xfrm>
        </p:spPr>
        <p:txBody>
          <a:bodyPr/>
          <a:lstStyle/>
          <a:p>
            <a:r>
              <a:rPr lang="zh-CN" altLang="en-US" dirty="0" smtClean="0"/>
              <a:t>第二</a:t>
            </a:r>
            <a:r>
              <a:rPr lang="zh-CN" altLang="en-US" dirty="0" smtClean="0"/>
              <a:t>次误会</a:t>
            </a:r>
            <a:r>
              <a:rPr lang="en-US" dirty="0" smtClean="0"/>
              <a:t>:“</a:t>
            </a:r>
            <a:r>
              <a:rPr lang="zh-CN" altLang="en-US" dirty="0" smtClean="0"/>
              <a:t>我</a:t>
            </a:r>
            <a:r>
              <a:rPr lang="en-US" dirty="0" smtClean="0"/>
              <a:t>”</a:t>
            </a:r>
            <a:r>
              <a:rPr lang="zh-CN" altLang="en-US" dirty="0" smtClean="0"/>
              <a:t>、老余和瑶族老人正在修葺房屋时</a:t>
            </a:r>
            <a:r>
              <a:rPr lang="en-US" dirty="0" smtClean="0"/>
              <a:t>,</a:t>
            </a:r>
            <a:r>
              <a:rPr lang="zh-CN" altLang="en-US" dirty="0" smtClean="0"/>
              <a:t>看见了梨树丛中的一群哈尼小姑娘。走在前面的十四五岁</a:t>
            </a:r>
            <a:r>
              <a:rPr lang="en-US" dirty="0" smtClean="0"/>
              <a:t>,</a:t>
            </a:r>
            <a:r>
              <a:rPr lang="zh-CN" altLang="en-US" dirty="0" smtClean="0"/>
              <a:t>红润的脸上有两道弯弯的修长的眉毛和一对晶莹的大眼睛。</a:t>
            </a:r>
            <a:r>
              <a:rPr lang="en-US" dirty="0" smtClean="0"/>
              <a:t>“</a:t>
            </a:r>
            <a:r>
              <a:rPr lang="zh-CN" altLang="en-US" dirty="0" smtClean="0"/>
              <a:t>我</a:t>
            </a:r>
            <a:r>
              <a:rPr lang="en-US" dirty="0" smtClean="0"/>
              <a:t>”</a:t>
            </a:r>
            <a:r>
              <a:rPr lang="zh-CN" altLang="en-US" dirty="0" smtClean="0"/>
              <a:t>想</a:t>
            </a:r>
            <a:r>
              <a:rPr lang="en-US" dirty="0" smtClean="0"/>
              <a:t>:</a:t>
            </a:r>
            <a:r>
              <a:rPr lang="zh-CN" altLang="en-US" dirty="0" smtClean="0"/>
              <a:t>她一定是梨花。于是瑶族老人立即走到她们面前</a:t>
            </a:r>
            <a:r>
              <a:rPr lang="en-US" dirty="0" smtClean="0"/>
              <a:t>,</a:t>
            </a:r>
            <a:r>
              <a:rPr lang="zh-CN" altLang="en-US" dirty="0" smtClean="0"/>
              <a:t>深深弯下腰去</a:t>
            </a:r>
            <a:r>
              <a:rPr lang="en-US" dirty="0" smtClean="0"/>
              <a:t>,</a:t>
            </a:r>
            <a:r>
              <a:rPr lang="zh-CN" altLang="en-US" dirty="0" smtClean="0"/>
              <a:t>行了个大礼</a:t>
            </a:r>
            <a:r>
              <a:rPr lang="en-US" dirty="0" smtClean="0"/>
              <a:t>,</a:t>
            </a:r>
            <a:r>
              <a:rPr lang="zh-CN" altLang="en-US" dirty="0" smtClean="0"/>
              <a:t>表示感激之情。可小姑娘说她也不是小屋主人</a:t>
            </a:r>
            <a:r>
              <a:rPr lang="en-US" dirty="0" smtClean="0"/>
              <a:t>,</a:t>
            </a:r>
            <a:r>
              <a:rPr lang="zh-CN" altLang="en-US" dirty="0" smtClean="0"/>
              <a:t>小姑娘还讲述了房子的来历</a:t>
            </a:r>
            <a:r>
              <a:rPr lang="en-US" dirty="0" smtClean="0"/>
              <a:t>,</a:t>
            </a:r>
            <a:r>
              <a:rPr lang="zh-CN" altLang="en-US" dirty="0" smtClean="0"/>
              <a:t>原来是十几年前解放军路过这里修建了小茅屋</a:t>
            </a:r>
            <a:r>
              <a:rPr lang="en-US" dirty="0" smtClean="0"/>
              <a:t>,</a:t>
            </a:r>
            <a:r>
              <a:rPr lang="zh-CN" altLang="en-US" dirty="0" smtClean="0"/>
              <a:t>小姑娘的姐姐</a:t>
            </a:r>
            <a:r>
              <a:rPr lang="en-US" dirty="0" smtClean="0"/>
              <a:t>——</a:t>
            </a:r>
            <a:r>
              <a:rPr lang="zh-CN" altLang="en-US" dirty="0" smtClean="0"/>
              <a:t>梨花照料小茅屋</a:t>
            </a:r>
            <a:r>
              <a:rPr lang="en-US" dirty="0" smtClean="0"/>
              <a:t>,</a:t>
            </a:r>
            <a:r>
              <a:rPr lang="zh-CN" altLang="en-US" dirty="0" smtClean="0"/>
              <a:t>梨花出嫁后</a:t>
            </a:r>
            <a:r>
              <a:rPr lang="en-US" dirty="0" smtClean="0"/>
              <a:t>,</a:t>
            </a:r>
            <a:r>
              <a:rPr lang="zh-CN" altLang="en-US" dirty="0" smtClean="0"/>
              <a:t>梨花妹妹继续照管小茅屋。</a:t>
            </a:r>
          </a:p>
          <a:p>
            <a:r>
              <a:rPr lang="zh-CN" altLang="en-US" dirty="0" smtClean="0"/>
              <a:t>这两次误会的描写</a:t>
            </a:r>
            <a:r>
              <a:rPr lang="en-US" dirty="0" smtClean="0"/>
              <a:t>,</a:t>
            </a:r>
            <a:r>
              <a:rPr lang="zh-CN" altLang="en-US" dirty="0" smtClean="0"/>
              <a:t>给文章设置了强烈的悬念</a:t>
            </a:r>
            <a:r>
              <a:rPr lang="en-US" dirty="0" smtClean="0"/>
              <a:t>,</a:t>
            </a:r>
            <a:r>
              <a:rPr lang="zh-CN" altLang="en-US" dirty="0" smtClean="0"/>
              <a:t>也使文章波澜起伏、引人入胜。</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四、问题</a:t>
            </a:r>
            <a:r>
              <a:rPr lang="en-US" dirty="0" smtClean="0"/>
              <a:t>:</a:t>
            </a:r>
            <a:r>
              <a:rPr lang="zh-CN" altLang="en-US" dirty="0" smtClean="0"/>
              <a:t>作者以</a:t>
            </a:r>
            <a:r>
              <a:rPr lang="en-US" altLang="zh-CN" dirty="0" smtClean="0"/>
              <a:t>《</a:t>
            </a:r>
            <a:r>
              <a:rPr lang="zh-CN" altLang="en-US" dirty="0" smtClean="0"/>
              <a:t>驿路梨花</a:t>
            </a:r>
            <a:r>
              <a:rPr lang="en-US" altLang="zh-CN" dirty="0" smtClean="0"/>
              <a:t>》</a:t>
            </a:r>
            <a:r>
              <a:rPr lang="zh-CN" altLang="en-US" dirty="0" smtClean="0"/>
              <a:t>为题用意何在</a:t>
            </a:r>
            <a:r>
              <a:rPr lang="en-US" dirty="0" smtClean="0"/>
              <a:t>?</a:t>
            </a:r>
            <a:r>
              <a:rPr lang="zh-CN" altLang="en-US" dirty="0" smtClean="0"/>
              <a:t>本文中几次写到梨花</a:t>
            </a:r>
            <a:r>
              <a:rPr lang="en-US" dirty="0" smtClean="0"/>
              <a:t>?</a:t>
            </a:r>
            <a:r>
              <a:rPr lang="zh-CN" altLang="en-US" dirty="0" smtClean="0"/>
              <a:t>试找出来并说明作用。</a:t>
            </a:r>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666712" y="928670"/>
            <a:ext cx="11001452" cy="857256"/>
          </a:xfrm>
        </p:spPr>
        <p:txBody>
          <a:bodyPr/>
          <a:lstStyle/>
          <a:p>
            <a:pPr>
              <a:lnSpc>
                <a:spcPct val="130000"/>
              </a:lnSpc>
            </a:pPr>
            <a:r>
              <a:rPr lang="zh-CN" altLang="en-US" dirty="0" smtClean="0"/>
              <a:t>以</a:t>
            </a:r>
            <a:r>
              <a:rPr lang="en-US" altLang="zh-CN" dirty="0" smtClean="0"/>
              <a:t>《</a:t>
            </a:r>
            <a:r>
              <a:rPr lang="zh-CN" altLang="en-US" dirty="0" smtClean="0"/>
              <a:t>驿路梨花</a:t>
            </a:r>
            <a:r>
              <a:rPr lang="en-US" altLang="zh-CN" dirty="0" smtClean="0"/>
              <a:t>》</a:t>
            </a:r>
            <a:r>
              <a:rPr lang="zh-CN" altLang="en-US" dirty="0" smtClean="0"/>
              <a:t>为题</a:t>
            </a:r>
            <a:r>
              <a:rPr lang="en-US" dirty="0" smtClean="0"/>
              <a:t>,</a:t>
            </a:r>
            <a:r>
              <a:rPr lang="zh-CN" altLang="en-US" dirty="0" smtClean="0"/>
              <a:t>引用南宋诗人陆游的诗句</a:t>
            </a:r>
            <a:r>
              <a:rPr lang="en-US" dirty="0" smtClean="0"/>
              <a:t>,</a:t>
            </a:r>
            <a:r>
              <a:rPr lang="zh-CN" altLang="en-US" dirty="0" smtClean="0"/>
              <a:t>吸引读者</a:t>
            </a:r>
            <a:r>
              <a:rPr lang="en-US" dirty="0" smtClean="0"/>
              <a:t>;</a:t>
            </a:r>
            <a:r>
              <a:rPr lang="zh-CN" altLang="en-US" dirty="0" smtClean="0"/>
              <a:t>梨花是全文的线索</a:t>
            </a:r>
            <a:r>
              <a:rPr lang="en-US" dirty="0" smtClean="0"/>
              <a:t>,</a:t>
            </a:r>
            <a:r>
              <a:rPr lang="zh-CN" altLang="en-US" dirty="0" smtClean="0"/>
              <a:t>语意双关</a:t>
            </a:r>
            <a:r>
              <a:rPr lang="en-US" dirty="0" smtClean="0"/>
              <a:t>,</a:t>
            </a:r>
            <a:r>
              <a:rPr lang="zh-CN" altLang="en-US" dirty="0" smtClean="0"/>
              <a:t>既写出了在哀牢山那偏远、冷寂的深山老林中小茅屋边上的盛开的梨花的美丽</a:t>
            </a:r>
            <a:r>
              <a:rPr lang="en-US" dirty="0" smtClean="0"/>
              <a:t>,</a:t>
            </a:r>
            <a:r>
              <a:rPr lang="zh-CN" altLang="en-US" dirty="0" smtClean="0"/>
              <a:t>又暗喻了梨花小姑娘的纯洁、美丽</a:t>
            </a:r>
            <a:r>
              <a:rPr lang="en-US" dirty="0" smtClean="0"/>
              <a:t>,</a:t>
            </a:r>
            <a:r>
              <a:rPr lang="zh-CN" altLang="en-US" dirty="0" smtClean="0"/>
              <a:t>象征了助人为乐的雷锋精神发扬光大</a:t>
            </a:r>
            <a:r>
              <a:rPr lang="en-US" dirty="0" smtClean="0"/>
              <a:t>,</a:t>
            </a:r>
            <a:r>
              <a:rPr lang="zh-CN" altLang="en-US" dirty="0" smtClean="0"/>
              <a:t>揭示了人们相互关怀的崇高道德风尚。</a:t>
            </a:r>
          </a:p>
          <a:p>
            <a:pPr>
              <a:lnSpc>
                <a:spcPct val="130000"/>
              </a:lnSpc>
            </a:pPr>
            <a:r>
              <a:rPr lang="zh-CN" altLang="en-US" dirty="0" smtClean="0"/>
              <a:t>文中三次写到梨花</a:t>
            </a:r>
            <a:r>
              <a:rPr lang="en-US" dirty="0" smtClean="0"/>
              <a:t>:</a:t>
            </a:r>
            <a:r>
              <a:rPr lang="zh-CN" altLang="en-US" dirty="0" smtClean="0"/>
              <a:t>第一次实写飘落的梨花。作用</a:t>
            </a:r>
            <a:r>
              <a:rPr lang="en-US" dirty="0" smtClean="0"/>
              <a:t>:</a:t>
            </a:r>
            <a:r>
              <a:rPr lang="zh-CN" altLang="en-US" dirty="0" smtClean="0"/>
              <a:t>烘托茅屋</a:t>
            </a:r>
            <a:r>
              <a:rPr lang="en-US" dirty="0" smtClean="0"/>
              <a:t>,</a:t>
            </a:r>
            <a:r>
              <a:rPr lang="zh-CN" altLang="en-US" dirty="0" smtClean="0"/>
              <a:t>带入优美意境。第二次虚写</a:t>
            </a:r>
            <a:r>
              <a:rPr lang="en-US" dirty="0" smtClean="0"/>
              <a:t>“</a:t>
            </a:r>
            <a:r>
              <a:rPr lang="zh-CN" altLang="en-US" dirty="0" smtClean="0"/>
              <a:t>我</a:t>
            </a:r>
            <a:r>
              <a:rPr lang="en-US" dirty="0" smtClean="0"/>
              <a:t>”</a:t>
            </a:r>
            <a:r>
              <a:rPr lang="zh-CN" altLang="en-US" dirty="0" smtClean="0"/>
              <a:t>梦见哈尼姑娘在梨花丛中歌唱。作用</a:t>
            </a:r>
            <a:r>
              <a:rPr lang="en-US" dirty="0" smtClean="0"/>
              <a:t>:</a:t>
            </a:r>
            <a:r>
              <a:rPr lang="zh-CN" altLang="en-US" dirty="0" smtClean="0"/>
              <a:t>以梨花衬人美。第三次实写</a:t>
            </a:r>
            <a:r>
              <a:rPr lang="en-US" dirty="0" smtClean="0"/>
              <a:t>“</a:t>
            </a:r>
            <a:r>
              <a:rPr lang="zh-CN" altLang="en-US" dirty="0" smtClean="0"/>
              <a:t>我</a:t>
            </a:r>
            <a:r>
              <a:rPr lang="en-US" dirty="0" smtClean="0"/>
              <a:t>”</a:t>
            </a:r>
            <a:r>
              <a:rPr lang="zh-CN" altLang="en-US" dirty="0" smtClean="0"/>
              <a:t>在人花相映时</a:t>
            </a:r>
            <a:r>
              <a:rPr lang="en-US" dirty="0" smtClean="0"/>
              <a:t>,</a:t>
            </a:r>
            <a:r>
              <a:rPr lang="zh-CN" altLang="en-US" dirty="0" smtClean="0"/>
              <a:t>想起陆游的诗句</a:t>
            </a:r>
            <a:r>
              <a:rPr lang="en-US" dirty="0" smtClean="0"/>
              <a:t>“</a:t>
            </a:r>
            <a:r>
              <a:rPr lang="zh-CN" altLang="en-US" dirty="0" smtClean="0"/>
              <a:t>驿路梨花处处开</a:t>
            </a:r>
            <a:r>
              <a:rPr lang="en-US" dirty="0" smtClean="0"/>
              <a:t>”</a:t>
            </a:r>
            <a:r>
              <a:rPr lang="zh-CN" altLang="en-US" dirty="0" smtClean="0"/>
              <a:t>。作用</a:t>
            </a:r>
            <a:r>
              <a:rPr lang="en-US" dirty="0" smtClean="0"/>
              <a:t>:</a:t>
            </a:r>
            <a:r>
              <a:rPr lang="zh-CN" altLang="en-US" dirty="0" smtClean="0"/>
              <a:t>结尾再写梨花是对人物美好品质的赞美。引用诗句结尾</a:t>
            </a:r>
            <a:r>
              <a:rPr lang="en-US" dirty="0" smtClean="0"/>
              <a:t>,</a:t>
            </a:r>
            <a:r>
              <a:rPr lang="zh-CN" altLang="en-US" dirty="0" smtClean="0"/>
              <a:t>照应题目</a:t>
            </a:r>
            <a:r>
              <a:rPr lang="en-US" dirty="0" smtClean="0"/>
              <a:t>,</a:t>
            </a:r>
            <a:r>
              <a:rPr lang="zh-CN" altLang="en-US" dirty="0" smtClean="0"/>
              <a:t>深化主题</a:t>
            </a:r>
            <a:r>
              <a:rPr lang="en-US" dirty="0" smtClean="0"/>
              <a:t>,</a:t>
            </a:r>
            <a:r>
              <a:rPr lang="zh-CN" altLang="en-US" dirty="0" smtClean="0"/>
              <a:t>寓意深刻。</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smtClean="0"/>
              <a:t>●备选问题</a:t>
            </a:r>
            <a:endParaRPr lang="zh-CN" altLang="en-US" dirty="0" smtClean="0"/>
          </a:p>
          <a:p>
            <a:endParaRPr lang="zh-CN" altLang="en-US" dirty="0"/>
          </a:p>
        </p:txBody>
      </p:sp>
      <p:sp>
        <p:nvSpPr>
          <p:cNvPr id="5" name="文本占位符 4"/>
          <p:cNvSpPr>
            <a:spLocks noGrp="1"/>
          </p:cNvSpPr>
          <p:nvPr>
            <p:ph type="body" sz="quarter" idx="11"/>
          </p:nvPr>
        </p:nvSpPr>
        <p:spPr/>
        <p:txBody>
          <a:bodyPr/>
          <a:lstStyle/>
          <a:p>
            <a:r>
              <a:rPr lang="zh-CN" altLang="en-US" dirty="0" smtClean="0"/>
              <a:t>作者说过</a:t>
            </a:r>
            <a:r>
              <a:rPr lang="en-US" dirty="0" smtClean="0"/>
              <a:t>:“</a:t>
            </a:r>
            <a:r>
              <a:rPr lang="zh-CN" altLang="en-US" dirty="0" smtClean="0"/>
              <a:t>一篇作品能否给人留下较深刻的印象</a:t>
            </a:r>
            <a:r>
              <a:rPr lang="en-US" dirty="0" smtClean="0"/>
              <a:t>,</a:t>
            </a:r>
            <a:r>
              <a:rPr lang="zh-CN" altLang="en-US" dirty="0" smtClean="0"/>
              <a:t>关键在于作品是否有特色和新意。</a:t>
            </a:r>
            <a:r>
              <a:rPr lang="en-US" dirty="0" smtClean="0"/>
              <a:t>”“</a:t>
            </a:r>
            <a:r>
              <a:rPr lang="zh-CN" altLang="en-US" dirty="0" smtClean="0"/>
              <a:t>学习雷锋</a:t>
            </a:r>
            <a:r>
              <a:rPr lang="en-US" dirty="0" smtClean="0"/>
              <a:t>”</a:t>
            </a:r>
            <a:r>
              <a:rPr lang="zh-CN" altLang="en-US" dirty="0" smtClean="0"/>
              <a:t>是一个很早就有的主题</a:t>
            </a:r>
            <a:r>
              <a:rPr lang="en-US" dirty="0" smtClean="0"/>
              <a:t>,</a:t>
            </a:r>
            <a:r>
              <a:rPr lang="zh-CN" altLang="en-US" dirty="0" smtClean="0"/>
              <a:t>许多作品都表现过这一主题</a:t>
            </a:r>
            <a:r>
              <a:rPr lang="en-US" dirty="0" smtClean="0"/>
              <a:t>,</a:t>
            </a:r>
            <a:r>
              <a:rPr lang="zh-CN" altLang="en-US" dirty="0" smtClean="0"/>
              <a:t>但作者别出心裁</a:t>
            </a:r>
            <a:r>
              <a:rPr lang="en-US" dirty="0" smtClean="0"/>
              <a:t>,</a:t>
            </a:r>
            <a:r>
              <a:rPr lang="zh-CN" altLang="en-US" dirty="0" smtClean="0"/>
              <a:t>不落窠臼。作者是如何以新的角度和新的深度来表现这一主题的</a:t>
            </a:r>
            <a:r>
              <a:rPr lang="en-US" dirty="0" smtClean="0"/>
              <a:t>?</a:t>
            </a:r>
            <a:endParaRPr lang="zh-CN" altLang="en-US" dirty="0" smtClean="0"/>
          </a:p>
          <a:p>
            <a:endParaRPr lang="zh-CN"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595274" y="1071546"/>
            <a:ext cx="11001452" cy="857256"/>
          </a:xfrm>
        </p:spPr>
        <p:txBody>
          <a:bodyPr/>
          <a:lstStyle/>
          <a:p>
            <a:r>
              <a:rPr lang="zh-CN" altLang="en-US" dirty="0" smtClean="0"/>
              <a:t>第一</a:t>
            </a:r>
            <a:r>
              <a:rPr lang="en-US" dirty="0" smtClean="0"/>
              <a:t>,</a:t>
            </a:r>
            <a:r>
              <a:rPr lang="zh-CN" altLang="en-US" dirty="0" smtClean="0"/>
              <a:t>作者把雷锋精神作为一种不断发扬、不断传递的过程加以展示</a:t>
            </a:r>
            <a:r>
              <a:rPr lang="en-US" dirty="0" smtClean="0"/>
              <a:t>,</a:t>
            </a:r>
            <a:r>
              <a:rPr lang="zh-CN" altLang="en-US" dirty="0" smtClean="0"/>
              <a:t>展现了这种精神经久不衰的生机和世代相传的生命力。如果作者只从一般的</a:t>
            </a:r>
            <a:r>
              <a:rPr lang="en-US" dirty="0" smtClean="0"/>
              <a:t>“</a:t>
            </a:r>
            <a:r>
              <a:rPr lang="zh-CN" altLang="en-US" dirty="0" smtClean="0"/>
              <a:t>学习雷锋</a:t>
            </a:r>
            <a:r>
              <a:rPr lang="en-US" dirty="0" smtClean="0"/>
              <a:t>”</a:t>
            </a:r>
            <a:r>
              <a:rPr lang="zh-CN" altLang="en-US" dirty="0" smtClean="0"/>
              <a:t>这个角度处理所选题材</a:t>
            </a:r>
            <a:r>
              <a:rPr lang="en-US" dirty="0" smtClean="0"/>
              <a:t>,</a:t>
            </a:r>
            <a:r>
              <a:rPr lang="zh-CN" altLang="en-US" dirty="0" smtClean="0"/>
              <a:t>固然未尝不可</a:t>
            </a:r>
            <a:r>
              <a:rPr lang="en-US" dirty="0" smtClean="0"/>
              <a:t>,</a:t>
            </a:r>
            <a:r>
              <a:rPr lang="zh-CN" altLang="en-US" dirty="0" smtClean="0"/>
              <a:t>但是很难写出新意。作者的目光并没有停留在这些相对独立的事件上</a:t>
            </a:r>
            <a:r>
              <a:rPr lang="en-US" dirty="0" smtClean="0"/>
              <a:t>,</a:t>
            </a:r>
            <a:r>
              <a:rPr lang="zh-CN" altLang="en-US" dirty="0" smtClean="0"/>
              <a:t>而是抓住它们之间连续十几年从未中断的内在联系</a:t>
            </a:r>
            <a:r>
              <a:rPr lang="en-US" dirty="0" smtClean="0"/>
              <a:t>,</a:t>
            </a:r>
            <a:r>
              <a:rPr lang="zh-CN" altLang="en-US" dirty="0" smtClean="0"/>
              <a:t>将这些事例勾连在一起</a:t>
            </a:r>
            <a:r>
              <a:rPr lang="en-US" dirty="0" smtClean="0"/>
              <a:t>,</a:t>
            </a:r>
            <a:r>
              <a:rPr lang="zh-CN" altLang="en-US" dirty="0" smtClean="0"/>
              <a:t>揭示出更深一层的主题</a:t>
            </a:r>
            <a:r>
              <a:rPr lang="zh-CN" altLang="en-US" dirty="0" smtClean="0"/>
              <a:t>。</a:t>
            </a:r>
            <a:endParaRPr lang="zh-CN" altLang="en-US" dirty="0" smtClean="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666712" y="1357298"/>
            <a:ext cx="11001452" cy="857256"/>
          </a:xfrm>
        </p:spPr>
        <p:txBody>
          <a:bodyPr/>
          <a:lstStyle/>
          <a:p>
            <a:r>
              <a:rPr lang="zh-CN" altLang="en-US" dirty="0" smtClean="0"/>
              <a:t>第二</a:t>
            </a:r>
            <a:r>
              <a:rPr lang="en-US" dirty="0" smtClean="0"/>
              <a:t>,</a:t>
            </a:r>
            <a:r>
              <a:rPr lang="zh-CN" altLang="en-US" dirty="0" smtClean="0"/>
              <a:t>作者善于把雷锋精神同生活中的美好现象、美好心灵融为一体来写</a:t>
            </a:r>
            <a:r>
              <a:rPr lang="en-US" dirty="0" smtClean="0"/>
              <a:t>,</a:t>
            </a:r>
            <a:r>
              <a:rPr lang="zh-CN" altLang="en-US" dirty="0" smtClean="0"/>
              <a:t>把方便过路人的深山茅屋作为雷锋精神的见证</a:t>
            </a:r>
            <a:r>
              <a:rPr lang="en-US" dirty="0" smtClean="0"/>
              <a:t>,</a:t>
            </a:r>
            <a:r>
              <a:rPr lang="zh-CN" altLang="en-US" dirty="0" smtClean="0"/>
              <a:t>把建造、照料小茅屋的行动作为雷锋精神的体现</a:t>
            </a:r>
            <a:r>
              <a:rPr lang="en-US" dirty="0" smtClean="0"/>
              <a:t>,</a:t>
            </a:r>
            <a:r>
              <a:rPr lang="zh-CN" altLang="en-US" dirty="0" smtClean="0"/>
              <a:t>把洁白、朴素的梨花作为雷锋精神的象征。这就把雷锋精神同中华民族的优良传统、优秀品质结合起来了</a:t>
            </a:r>
            <a:r>
              <a:rPr lang="en-US" dirty="0" smtClean="0"/>
              <a:t>,</a:t>
            </a:r>
            <a:r>
              <a:rPr lang="zh-CN" altLang="en-US" dirty="0" smtClean="0"/>
              <a:t>突破了一般的</a:t>
            </a:r>
            <a:r>
              <a:rPr lang="en-US" dirty="0" smtClean="0"/>
              <a:t>“</a:t>
            </a:r>
            <a:r>
              <a:rPr lang="zh-CN" altLang="en-US" dirty="0" smtClean="0"/>
              <a:t>学雷锋做好事</a:t>
            </a:r>
            <a:r>
              <a:rPr lang="en-US" dirty="0" smtClean="0"/>
              <a:t>”</a:t>
            </a:r>
            <a:r>
              <a:rPr lang="zh-CN" altLang="en-US" dirty="0" smtClean="0"/>
              <a:t>的窠臼</a:t>
            </a:r>
            <a:r>
              <a:rPr lang="en-US" dirty="0" smtClean="0"/>
              <a:t>,</a:t>
            </a:r>
            <a:r>
              <a:rPr lang="zh-CN" altLang="en-US" dirty="0" smtClean="0"/>
              <a:t>使作品的思想内容和艺术技巧都达到了一个新的高度。</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309786" y="2428868"/>
            <a:ext cx="7858180" cy="3937630"/>
            <a:chOff x="2309786" y="2428868"/>
            <a:chExt cx="7858180" cy="3937630"/>
          </a:xfrm>
        </p:grpSpPr>
        <p:pic>
          <p:nvPicPr>
            <p:cNvPr id="6" name="17CZDXA7RJX4T7.eps" descr="id:2147498570;FounderCES"/>
            <p:cNvPicPr/>
            <p:nvPr/>
          </p:nvPicPr>
          <p:blipFill>
            <a:blip r:embed="rId2"/>
            <a:stretch>
              <a:fillRect/>
            </a:stretch>
          </p:blipFill>
          <p:spPr>
            <a:xfrm>
              <a:off x="2309786" y="2428868"/>
              <a:ext cx="7858180" cy="3937630"/>
            </a:xfrm>
            <a:prstGeom prst="rect">
              <a:avLst/>
            </a:prstGeom>
          </p:spPr>
        </p:pic>
        <p:sp>
          <p:nvSpPr>
            <p:cNvPr id="9" name="矩形 8"/>
            <p:cNvSpPr/>
            <p:nvPr/>
          </p:nvSpPr>
          <p:spPr>
            <a:xfrm>
              <a:off x="8810644" y="5072074"/>
              <a:ext cx="857256"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10" name="矩形 9"/>
            <p:cNvSpPr/>
            <p:nvPr/>
          </p:nvSpPr>
          <p:spPr>
            <a:xfrm>
              <a:off x="8810644" y="5786454"/>
              <a:ext cx="857256"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grpSp>
      <p:sp>
        <p:nvSpPr>
          <p:cNvPr id="4" name="文本占位符 3"/>
          <p:cNvSpPr>
            <a:spLocks noGrp="1"/>
          </p:cNvSpPr>
          <p:nvPr>
            <p:ph type="body" sz="quarter" idx="10"/>
          </p:nvPr>
        </p:nvSpPr>
        <p:spPr/>
        <p:txBody>
          <a:bodyPr/>
          <a:lstStyle/>
          <a:p>
            <a:r>
              <a:rPr lang="zh-CN" altLang="en-US" dirty="0" smtClean="0"/>
              <a:t>●思维导图</a:t>
            </a:r>
            <a:endParaRPr lang="zh-CN" altLang="en-US" dirty="0" smtClean="0"/>
          </a:p>
          <a:p>
            <a:endParaRPr lang="zh-CN" altLang="en-US" dirty="0"/>
          </a:p>
        </p:txBody>
      </p:sp>
      <p:sp>
        <p:nvSpPr>
          <p:cNvPr id="5" name="文本占位符 4"/>
          <p:cNvSpPr>
            <a:spLocks noGrp="1"/>
          </p:cNvSpPr>
          <p:nvPr>
            <p:ph type="body" sz="quarter" idx="11"/>
          </p:nvPr>
        </p:nvSpPr>
        <p:spPr/>
        <p:txBody>
          <a:bodyPr/>
          <a:lstStyle/>
          <a:p>
            <a:r>
              <a:rPr lang="zh-CN" altLang="en-US" dirty="0" smtClean="0"/>
              <a:t>根据课文</a:t>
            </a:r>
            <a:r>
              <a:rPr lang="en-US" dirty="0" smtClean="0"/>
              <a:t>,</a:t>
            </a:r>
            <a:r>
              <a:rPr lang="zh-CN" altLang="en-US" dirty="0" smtClean="0"/>
              <a:t>完成下图。</a:t>
            </a:r>
            <a:endParaRPr lang="zh-CN" altLang="en-US" dirty="0"/>
          </a:p>
        </p:txBody>
      </p:sp>
      <p:sp>
        <p:nvSpPr>
          <p:cNvPr id="7" name="文本占位符 2"/>
          <p:cNvSpPr txBox="1">
            <a:spLocks/>
          </p:cNvSpPr>
          <p:nvPr/>
        </p:nvSpPr>
        <p:spPr>
          <a:xfrm>
            <a:off x="8643998" y="4857760"/>
            <a:ext cx="1595406" cy="785842"/>
          </a:xfrm>
          <a:prstGeom prst="rect">
            <a:avLst/>
          </a:prstGeom>
        </p:spPr>
        <p:txBody>
          <a:bodyPr/>
          <a:lstStyle/>
          <a:p>
            <a:pPr marL="0" marR="0" lvl="0" algn="l" defTabSz="914400" rtl="0" eaLnBrk="1" fontAlgn="auto" latinLnBrk="0" hangingPunct="0">
              <a:lnSpc>
                <a:spcPct val="150000"/>
              </a:lnSpc>
              <a:spcBef>
                <a:spcPts val="0"/>
              </a:spcBef>
              <a:spcAft>
                <a:spcPts val="0"/>
              </a:spcAft>
              <a:buClrTx/>
              <a:buSzTx/>
              <a:buFontTx/>
              <a:buNone/>
              <a:tabLst/>
              <a:defRPr/>
            </a:pPr>
            <a:r>
              <a:rPr kumimoji="0" lang="zh-CN" altLang="en-US" sz="2400"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解放军</a:t>
            </a:r>
            <a:endParaRPr kumimoji="0" lang="zh-CN" altLang="en-US" sz="2400"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8"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2" name="文本占位符 2"/>
          <p:cNvSpPr txBox="1">
            <a:spLocks/>
          </p:cNvSpPr>
          <p:nvPr/>
        </p:nvSpPr>
        <p:spPr>
          <a:xfrm>
            <a:off x="8858312" y="5500678"/>
            <a:ext cx="1595406" cy="785842"/>
          </a:xfrm>
          <a:prstGeom prst="rect">
            <a:avLst/>
          </a:prstGeom>
        </p:spPr>
        <p:txBody>
          <a:bodyPr/>
          <a:lstStyle/>
          <a:p>
            <a:pPr marL="0" marR="0" lvl="0" algn="l" defTabSz="914400" rtl="0" eaLnBrk="1" fontAlgn="auto" latinLnBrk="0" hangingPunct="0">
              <a:lnSpc>
                <a:spcPct val="150000"/>
              </a:lnSpc>
              <a:spcBef>
                <a:spcPts val="0"/>
              </a:spcBef>
              <a:spcAft>
                <a:spcPts val="0"/>
              </a:spcAft>
              <a:buClrTx/>
              <a:buSzTx/>
              <a:buFontTx/>
              <a:buNone/>
              <a:tabLst/>
              <a:defRPr/>
            </a:pPr>
            <a:r>
              <a:rPr kumimoji="0" lang="zh-CN" altLang="en-US" sz="2400"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梨花</a:t>
            </a:r>
            <a:endParaRPr kumimoji="0" lang="zh-CN" altLang="en-US" sz="2400"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blinds(horizontal)">
                                      <p:cBhvr>
                                        <p:cTn id="10" dur="500"/>
                                        <p:tgtEl>
                                          <p:spTgt spid="12">
                                            <p:txEl>
                                              <p:pRg st="0" end="0"/>
                                            </p:txEl>
                                          </p:spTgt>
                                        </p:tgtEl>
                                      </p:cBhvr>
                                    </p:animEffect>
                                  </p:childTnLst>
                                </p:cTn>
                              </p:par>
                            </p:childTnLst>
                          </p:cTn>
                        </p:par>
                      </p:childTnLst>
                    </p:cTn>
                  </p:par>
                </p:childTnLst>
              </p:cTn>
              <p:nextCondLst>
                <p:cond evt="onClick" delay="0">
                  <p:tgtEl>
                    <p:spTgt spid="8"/>
                  </p:tgtEl>
                </p:cond>
              </p:nextCondLst>
            </p:seq>
          </p:childTnLst>
        </p:cTn>
      </p:par>
    </p:tnLst>
    <p:bldLst>
      <p:bldP spid="7" grpId="0" build="p"/>
      <p:bldP spid="1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715700" cy="1857388"/>
          </a:xfrm>
        </p:spPr>
        <p:txBody>
          <a:bodyPr/>
          <a:lstStyle/>
          <a:p>
            <a:r>
              <a:rPr lang="zh-CN" altLang="en-US" dirty="0" smtClean="0"/>
              <a:t>中国古代公文传递靠的是驿站</a:t>
            </a:r>
            <a:r>
              <a:rPr lang="en-US" dirty="0" smtClean="0"/>
              <a:t>,</a:t>
            </a:r>
            <a:r>
              <a:rPr lang="zh-CN" altLang="en-US" dirty="0" smtClean="0"/>
              <a:t>驿站是古代供传递官府文书和军事情报的人或来往官员途中食宿、换马的场所。</a:t>
            </a:r>
          </a:p>
          <a:p>
            <a:r>
              <a:rPr lang="zh-CN" altLang="en-US" dirty="0" smtClean="0"/>
              <a:t>盂城驿始建于明朝洪武八年</a:t>
            </a:r>
            <a:r>
              <a:rPr lang="en-US" dirty="0" smtClean="0"/>
              <a:t>(1375),</a:t>
            </a:r>
            <a:r>
              <a:rPr lang="zh-CN" altLang="en-US" dirty="0" smtClean="0"/>
              <a:t>位于江苏省高邮市南门大街东</a:t>
            </a:r>
            <a:r>
              <a:rPr lang="en-US" dirty="0" smtClean="0"/>
              <a:t>,</a:t>
            </a:r>
            <a:r>
              <a:rPr lang="zh-CN" altLang="en-US" dirty="0" smtClean="0"/>
              <a:t>是中国邮驿</a:t>
            </a:r>
            <a:r>
              <a:rPr lang="en-US" dirty="0" smtClean="0"/>
              <a:t>“</a:t>
            </a:r>
            <a:r>
              <a:rPr lang="zh-CN" altLang="en-US" dirty="0" smtClean="0"/>
              <a:t>活化石</a:t>
            </a:r>
            <a:r>
              <a:rPr lang="en-US" dirty="0" smtClean="0"/>
              <a:t>”,</a:t>
            </a:r>
            <a:r>
              <a:rPr lang="zh-CN" altLang="en-US" dirty="0" smtClean="0"/>
              <a:t>全国规模最大、保存最完好的一处驿传建筑。作为世界文化遗产、全国重点文物保护单位的孟城驿是全国保存最为完整的古驿站之一</a:t>
            </a:r>
            <a:r>
              <a:rPr lang="zh-CN" altLang="en-US" dirty="0" smtClean="0"/>
              <a:t>。</a:t>
            </a:r>
            <a:endParaRPr lang="en-US" altLang="zh-CN"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881026" y="1785926"/>
            <a:ext cx="10715700" cy="1857388"/>
          </a:xfrm>
        </p:spPr>
        <p:txBody>
          <a:bodyPr/>
          <a:lstStyle/>
          <a:p>
            <a:r>
              <a:rPr lang="zh-CN" altLang="en-US" dirty="0" smtClean="0"/>
              <a:t>鸡</a:t>
            </a:r>
            <a:r>
              <a:rPr lang="zh-CN" altLang="en-US" dirty="0" smtClean="0"/>
              <a:t>鸣驿</a:t>
            </a:r>
            <a:r>
              <a:rPr lang="en-US" dirty="0" smtClean="0"/>
              <a:t>,</a:t>
            </a:r>
            <a:r>
              <a:rPr lang="zh-CN" altLang="en-US" dirty="0" smtClean="0"/>
              <a:t>中国目前现存唯一格局完整的古代驿站遗迹</a:t>
            </a:r>
            <a:r>
              <a:rPr lang="en-US" dirty="0" smtClean="0"/>
              <a:t>,</a:t>
            </a:r>
            <a:r>
              <a:rPr lang="zh-CN" altLang="en-US" dirty="0" smtClean="0"/>
              <a:t>驿站分驿、站、铺三部分。驿是官府接待宾客和安排官府物资的运输组织。站是传递重要文书和军事情报的组织</a:t>
            </a:r>
            <a:r>
              <a:rPr lang="en-US" dirty="0" smtClean="0"/>
              <a:t>,</a:t>
            </a:r>
            <a:r>
              <a:rPr lang="zh-CN" altLang="en-US" dirty="0" smtClean="0"/>
              <a:t>为军事系统所专用。铺由地方厅、州、县政府领导</a:t>
            </a:r>
            <a:r>
              <a:rPr lang="en-US" dirty="0" smtClean="0"/>
              <a:t>,</a:t>
            </a:r>
            <a:r>
              <a:rPr lang="zh-CN" altLang="en-US" dirty="0" smtClean="0"/>
              <a:t>负责公文、信函的传递。递铺用以传递公文。凡州县往来公文</a:t>
            </a:r>
            <a:r>
              <a:rPr lang="en-US" dirty="0" smtClean="0"/>
              <a:t>,</a:t>
            </a:r>
            <a:r>
              <a:rPr lang="zh-CN" altLang="en-US" dirty="0" smtClean="0"/>
              <a:t>都由递铺传送。</a:t>
            </a:r>
          </a:p>
          <a:p>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1287204" cy="4357718"/>
          </a:xfrm>
        </p:spPr>
        <p:txBody>
          <a:bodyPr/>
          <a:lstStyle/>
          <a:p>
            <a:r>
              <a:rPr lang="zh-CN" altLang="en-US" dirty="0" smtClean="0"/>
              <a:t>我国西南边陲是块神奇而美丽的地方</a:t>
            </a:r>
            <a:r>
              <a:rPr lang="en-US" dirty="0" smtClean="0"/>
              <a:t>,</a:t>
            </a:r>
            <a:r>
              <a:rPr lang="zh-CN" altLang="en-US" dirty="0" smtClean="0"/>
              <a:t>那里山美水美人更美。今天我们要学习的</a:t>
            </a:r>
            <a:r>
              <a:rPr lang="en-US" altLang="zh-CN" dirty="0" smtClean="0"/>
              <a:t>《</a:t>
            </a:r>
            <a:r>
              <a:rPr lang="zh-CN" altLang="en-US" dirty="0" smtClean="0"/>
              <a:t>驿路梨花</a:t>
            </a:r>
            <a:r>
              <a:rPr lang="en-US" altLang="zh-CN" dirty="0" smtClean="0"/>
              <a:t>》</a:t>
            </a:r>
            <a:r>
              <a:rPr lang="en-US" dirty="0" smtClean="0"/>
              <a:t>,</a:t>
            </a:r>
            <a:r>
              <a:rPr lang="zh-CN" altLang="en-US" dirty="0" smtClean="0"/>
              <a:t>讲述的就是西南少数民族学习雷锋、助人为乐的故事</a:t>
            </a:r>
            <a:r>
              <a:rPr lang="en-US" dirty="0" smtClean="0"/>
              <a:t>,</a:t>
            </a:r>
            <a:r>
              <a:rPr lang="zh-CN" altLang="en-US" dirty="0" smtClean="0"/>
              <a:t>读完这篇文章</a:t>
            </a:r>
            <a:r>
              <a:rPr lang="en-US" dirty="0" smtClean="0"/>
              <a:t>,</a:t>
            </a:r>
            <a:r>
              <a:rPr lang="zh-CN" altLang="en-US" dirty="0" smtClean="0"/>
              <a:t>你会被那里的山水、人物感染</a:t>
            </a:r>
            <a:r>
              <a:rPr lang="en-US" dirty="0" smtClean="0"/>
              <a:t>,</a:t>
            </a:r>
            <a:r>
              <a:rPr lang="zh-CN" altLang="en-US" dirty="0" smtClean="0"/>
              <a:t>你一定会深深地爱上它。</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43577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9572692" cy="1857388"/>
          </a:xfrm>
        </p:spPr>
        <p:txBody>
          <a:bodyPr/>
          <a:lstStyle/>
          <a:p>
            <a:r>
              <a:rPr lang="en-US" dirty="0" smtClean="0"/>
              <a:t>1.</a:t>
            </a:r>
            <a:r>
              <a:rPr lang="zh-CN" altLang="en-US" dirty="0" smtClean="0"/>
              <a:t>阅读下面的作者信息和写作背景</a:t>
            </a:r>
            <a:r>
              <a:rPr lang="zh-CN" altLang="en-US" dirty="0" smtClean="0"/>
              <a:t>。</a:t>
            </a:r>
            <a:endParaRPr lang="en-US" altLang="zh-CN" dirty="0" smtClean="0"/>
          </a:p>
          <a:p>
            <a:r>
              <a:rPr lang="zh-CN" altLang="en-US" dirty="0" smtClean="0"/>
              <a:t>彭荆风</a:t>
            </a:r>
            <a:r>
              <a:rPr lang="en-US" dirty="0" smtClean="0"/>
              <a:t>,</a:t>
            </a:r>
            <a:r>
              <a:rPr lang="zh-CN" altLang="en-US" dirty="0" smtClean="0"/>
              <a:t>江西萍乡人</a:t>
            </a:r>
            <a:r>
              <a:rPr lang="en-US" dirty="0" smtClean="0"/>
              <a:t>,</a:t>
            </a:r>
            <a:r>
              <a:rPr lang="zh-CN" altLang="en-US" dirty="0" smtClean="0"/>
              <a:t>当代作家。</a:t>
            </a:r>
            <a:r>
              <a:rPr lang="en-US" dirty="0" smtClean="0"/>
              <a:t>1929</a:t>
            </a:r>
            <a:r>
              <a:rPr lang="zh-CN" altLang="en-US" dirty="0" smtClean="0"/>
              <a:t>年生</a:t>
            </a:r>
            <a:r>
              <a:rPr lang="en-US" dirty="0" smtClean="0"/>
              <a:t>,1949</a:t>
            </a:r>
            <a:r>
              <a:rPr lang="zh-CN" altLang="en-US" dirty="0" smtClean="0"/>
              <a:t>年夏参加人民解放军</a:t>
            </a:r>
            <a:r>
              <a:rPr lang="en-US" dirty="0" smtClean="0"/>
              <a:t>,1950</a:t>
            </a:r>
            <a:r>
              <a:rPr lang="zh-CN" altLang="en-US" dirty="0" smtClean="0"/>
              <a:t>年春随军进入云南。三十多年来</a:t>
            </a:r>
            <a:r>
              <a:rPr lang="en-US" dirty="0" smtClean="0"/>
              <a:t>,</a:t>
            </a:r>
            <a:r>
              <a:rPr lang="zh-CN" altLang="en-US" dirty="0" smtClean="0"/>
              <a:t>他一直生活在云南边寨</a:t>
            </a:r>
            <a:r>
              <a:rPr lang="en-US" dirty="0" smtClean="0"/>
              <a:t>,</a:t>
            </a:r>
            <a:r>
              <a:rPr lang="zh-CN" altLang="en-US" dirty="0" smtClean="0"/>
              <a:t>熟悉当地少数民族的生活</a:t>
            </a:r>
            <a:r>
              <a:rPr lang="en-US" dirty="0" smtClean="0"/>
              <a:t>,</a:t>
            </a:r>
            <a:r>
              <a:rPr lang="zh-CN" altLang="en-US" dirty="0" smtClean="0"/>
              <a:t>写了许多反映边疆生活的作品。</a:t>
            </a:r>
          </a:p>
          <a:p>
            <a:r>
              <a:rPr lang="en-US" altLang="zh-CN" dirty="0" smtClean="0"/>
              <a:t>《</a:t>
            </a:r>
            <a:r>
              <a:rPr lang="zh-CN" altLang="en-US" dirty="0" smtClean="0"/>
              <a:t>驿路梨花</a:t>
            </a:r>
            <a:r>
              <a:rPr lang="en-US" altLang="zh-CN" dirty="0" smtClean="0"/>
              <a:t>》</a:t>
            </a:r>
            <a:r>
              <a:rPr lang="zh-CN" altLang="en-US" dirty="0" smtClean="0"/>
              <a:t>写于</a:t>
            </a:r>
            <a:r>
              <a:rPr lang="en-US" dirty="0" smtClean="0"/>
              <a:t>1977</a:t>
            </a:r>
            <a:r>
              <a:rPr lang="zh-CN" altLang="en-US" dirty="0" smtClean="0"/>
              <a:t>年</a:t>
            </a:r>
            <a:r>
              <a:rPr lang="en-US" dirty="0" smtClean="0"/>
              <a:t>5</a:t>
            </a:r>
            <a:r>
              <a:rPr lang="zh-CN" altLang="en-US" dirty="0" smtClean="0"/>
              <a:t>月。那是</a:t>
            </a:r>
            <a:r>
              <a:rPr lang="en-US" dirty="0" smtClean="0"/>
              <a:t>5</a:t>
            </a:r>
            <a:r>
              <a:rPr lang="zh-CN" altLang="en-US" dirty="0" smtClean="0"/>
              <a:t>月间的一个下午</a:t>
            </a:r>
            <a:r>
              <a:rPr lang="en-US" dirty="0" smtClean="0"/>
              <a:t>,</a:t>
            </a:r>
            <a:r>
              <a:rPr lang="zh-CN" altLang="en-US" dirty="0" smtClean="0"/>
              <a:t>作者午睡刚醒</a:t>
            </a:r>
            <a:r>
              <a:rPr lang="en-US" dirty="0" smtClean="0"/>
              <a:t>,</a:t>
            </a:r>
            <a:r>
              <a:rPr lang="zh-CN" altLang="en-US" dirty="0" smtClean="0"/>
              <a:t>慵倦地躺在床上读</a:t>
            </a:r>
            <a:r>
              <a:rPr lang="en-US" altLang="zh-CN" dirty="0" smtClean="0"/>
              <a:t>《</a:t>
            </a:r>
            <a:r>
              <a:rPr lang="zh-CN" altLang="en-US" dirty="0" smtClean="0"/>
              <a:t>宋诗选</a:t>
            </a:r>
            <a:r>
              <a:rPr lang="en-US" altLang="zh-CN" dirty="0" smtClean="0"/>
              <a:t>》</a:t>
            </a:r>
            <a:r>
              <a:rPr lang="en-US" dirty="0" smtClean="0"/>
              <a:t>,</a:t>
            </a:r>
            <a:r>
              <a:rPr lang="zh-CN" altLang="en-US" dirty="0" smtClean="0"/>
              <a:t>当读到陆游</a:t>
            </a:r>
            <a:r>
              <a:rPr lang="en-US" dirty="0" smtClean="0"/>
              <a:t>“</a:t>
            </a:r>
            <a:r>
              <a:rPr lang="zh-CN" altLang="en-US" dirty="0" smtClean="0"/>
              <a:t>悬知寒食朝陵使</a:t>
            </a:r>
            <a:r>
              <a:rPr lang="en-US" dirty="0" smtClean="0"/>
              <a:t>,</a:t>
            </a:r>
            <a:r>
              <a:rPr lang="zh-CN" altLang="en-US" dirty="0" smtClean="0"/>
              <a:t>驿路梨花处处开</a:t>
            </a:r>
            <a:r>
              <a:rPr lang="en-US" dirty="0" smtClean="0"/>
              <a:t>”</a:t>
            </a:r>
            <a:r>
              <a:rPr lang="zh-CN" altLang="en-US" dirty="0" smtClean="0"/>
              <a:t>的诗句时</a:t>
            </a:r>
            <a:r>
              <a:rPr lang="en-US" dirty="0" smtClean="0"/>
              <a:t>,</a:t>
            </a:r>
            <a:r>
              <a:rPr lang="zh-CN" altLang="en-US" dirty="0" smtClean="0"/>
              <a:t>那美丽的意境使作者联想起了过去在滇西南边地大山深处见过的大片</a:t>
            </a:r>
            <a:r>
              <a:rPr lang="zh-CN" altLang="en-US" dirty="0" smtClean="0"/>
              <a:t>梨花</a:t>
            </a:r>
            <a:endParaRPr lang="zh-CN" altLang="en-US" dirty="0"/>
          </a:p>
        </p:txBody>
      </p:sp>
      <p:pic>
        <p:nvPicPr>
          <p:cNvPr id="10" name="彭荆风.eps"/>
          <p:cNvPicPr/>
          <p:nvPr/>
        </p:nvPicPr>
        <p:blipFill>
          <a:blip r:embed="rId2"/>
          <a:stretch>
            <a:fillRect/>
          </a:stretch>
        </p:blipFill>
        <p:spPr>
          <a:xfrm>
            <a:off x="10453718" y="2714620"/>
            <a:ext cx="1609584" cy="242889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09588" y="1285860"/>
            <a:ext cx="10930014" cy="1857388"/>
          </a:xfrm>
        </p:spPr>
        <p:txBody>
          <a:bodyPr/>
          <a:lstStyle/>
          <a:p>
            <a:r>
              <a:rPr lang="zh-CN" altLang="en-US" dirty="0" smtClean="0"/>
              <a:t>林</a:t>
            </a:r>
            <a:r>
              <a:rPr lang="en-US" dirty="0" smtClean="0"/>
              <a:t>,</a:t>
            </a:r>
            <a:r>
              <a:rPr lang="zh-CN" altLang="en-US" dirty="0" smtClean="0"/>
              <a:t>以及与梨花有关的许多人、事</a:t>
            </a:r>
            <a:r>
              <a:rPr lang="en-US" dirty="0" smtClean="0"/>
              <a:t>,</a:t>
            </a:r>
            <a:r>
              <a:rPr lang="zh-CN" altLang="en-US" dirty="0" smtClean="0"/>
              <a:t>那都是作者长久难以忘怀的美好生活。这时候</a:t>
            </a:r>
            <a:r>
              <a:rPr lang="en-US" dirty="0" smtClean="0"/>
              <a:t>,</a:t>
            </a:r>
            <a:r>
              <a:rPr lang="zh-CN" altLang="en-US" dirty="0" smtClean="0"/>
              <a:t>一种想用文笔描述那和谐过去的创作愿望也油然而生</a:t>
            </a:r>
            <a:r>
              <a:rPr lang="en-US" dirty="0" smtClean="0"/>
              <a:t>,</a:t>
            </a:r>
            <a:r>
              <a:rPr lang="zh-CN" altLang="en-US" dirty="0" smtClean="0"/>
              <a:t>作者忙披衣起床抓过纸笔来写作。情之所钟</a:t>
            </a:r>
            <a:r>
              <a:rPr lang="en-US" dirty="0" smtClean="0"/>
              <a:t>,</a:t>
            </a:r>
            <a:r>
              <a:rPr lang="zh-CN" altLang="en-US" dirty="0" smtClean="0"/>
              <a:t>作者的思绪完全进入了诗情画意的梨花林</a:t>
            </a:r>
            <a:r>
              <a:rPr lang="en-US" dirty="0" smtClean="0"/>
              <a:t>,</a:t>
            </a:r>
            <a:r>
              <a:rPr lang="zh-CN" altLang="en-US" dirty="0" smtClean="0"/>
              <a:t>以及那些朴实的哈尼族、瑶族人当中</a:t>
            </a:r>
            <a:r>
              <a:rPr lang="en-US" dirty="0" smtClean="0"/>
              <a:t>,</a:t>
            </a:r>
            <a:r>
              <a:rPr lang="zh-CN" altLang="en-US" dirty="0" smtClean="0"/>
              <a:t>文思泉涌</a:t>
            </a:r>
            <a:r>
              <a:rPr lang="en-US" dirty="0" smtClean="0"/>
              <a:t>,</a:t>
            </a:r>
            <a:r>
              <a:rPr lang="zh-CN" altLang="en-US" dirty="0" smtClean="0"/>
              <a:t>一个下午就完成了这篇</a:t>
            </a:r>
            <a:r>
              <a:rPr lang="en-US" altLang="zh-CN" dirty="0" smtClean="0"/>
              <a:t>《</a:t>
            </a:r>
            <a:r>
              <a:rPr lang="zh-CN" altLang="en-US" dirty="0" smtClean="0"/>
              <a:t>驿路梨花</a:t>
            </a:r>
            <a:r>
              <a:rPr lang="en-US" altLang="zh-CN" dirty="0" smtClean="0"/>
              <a:t>》</a:t>
            </a:r>
            <a:r>
              <a:rPr lang="zh-CN" altLang="en-US" dirty="0" smtClean="0"/>
              <a:t>。作者用这篇歌颂善良、朴实、美好的</a:t>
            </a:r>
            <a:r>
              <a:rPr lang="en-US" altLang="zh-CN" dirty="0" smtClean="0"/>
              <a:t>《</a:t>
            </a:r>
            <a:r>
              <a:rPr lang="zh-CN" altLang="en-US" dirty="0" smtClean="0"/>
              <a:t>驿路梨花</a:t>
            </a:r>
            <a:r>
              <a:rPr lang="en-US" altLang="zh-CN" dirty="0" smtClean="0"/>
              <a:t>》</a:t>
            </a:r>
            <a:r>
              <a:rPr lang="en-US" dirty="0" smtClean="0"/>
              <a:t>,</a:t>
            </a:r>
            <a:r>
              <a:rPr lang="zh-CN" altLang="en-US" dirty="0" smtClean="0"/>
              <a:t>与过去的</a:t>
            </a:r>
            <a:r>
              <a:rPr lang="en-US" dirty="0" smtClean="0"/>
              <a:t>“</a:t>
            </a:r>
            <a:r>
              <a:rPr lang="zh-CN" altLang="en-US" dirty="0" smtClean="0"/>
              <a:t>文革</a:t>
            </a:r>
            <a:r>
              <a:rPr lang="en-US" dirty="0" smtClean="0"/>
              <a:t>”</a:t>
            </a:r>
            <a:r>
              <a:rPr lang="zh-CN" altLang="en-US" dirty="0" smtClean="0"/>
              <a:t>对比</a:t>
            </a:r>
            <a:r>
              <a:rPr lang="en-US" dirty="0" smtClean="0"/>
              <a:t>,</a:t>
            </a:r>
            <a:r>
              <a:rPr lang="zh-CN" altLang="en-US" dirty="0" smtClean="0"/>
              <a:t>以鞭笞那时的丑恶。</a:t>
            </a:r>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4214842"/>
          </a:xfrm>
        </p:spPr>
        <p:txBody>
          <a:bodyPr/>
          <a:lstStyle/>
          <a:p>
            <a:r>
              <a:rPr lang="en-US" dirty="0" smtClean="0"/>
              <a:t>2.</a:t>
            </a:r>
            <a:r>
              <a:rPr lang="zh-CN" altLang="en-US" dirty="0" smtClean="0"/>
              <a:t>给加点字注音</a:t>
            </a:r>
            <a:r>
              <a:rPr lang="en-US" dirty="0" smtClean="0"/>
              <a:t>,</a:t>
            </a:r>
            <a:r>
              <a:rPr lang="zh-CN" altLang="en-US" dirty="0" smtClean="0"/>
              <a:t>根据拼音写汉字。</a:t>
            </a:r>
          </a:p>
          <a:p>
            <a:r>
              <a:rPr lang="zh-CN" altLang="en-US" dirty="0" smtClean="0"/>
              <a:t>驿路</a:t>
            </a:r>
            <a:r>
              <a:rPr lang="en-US" dirty="0" smtClean="0"/>
              <a:t>(		)</a:t>
            </a:r>
            <a:r>
              <a:rPr lang="zh-CN" altLang="en-US" dirty="0" smtClean="0"/>
              <a:t>　</a:t>
            </a:r>
            <a:r>
              <a:rPr lang="en-US" altLang="zh-CN" dirty="0" smtClean="0"/>
              <a:t>			</a:t>
            </a:r>
            <a:r>
              <a:rPr lang="zh-CN" altLang="en-US" dirty="0" smtClean="0"/>
              <a:t>恍惚</a:t>
            </a:r>
            <a:r>
              <a:rPr lang="en-US" dirty="0" smtClean="0"/>
              <a:t>(		)(	)</a:t>
            </a:r>
            <a:endParaRPr lang="zh-CN" altLang="en-US" dirty="0" smtClean="0"/>
          </a:p>
          <a:p>
            <a:r>
              <a:rPr lang="zh-CN" altLang="en-US" dirty="0" smtClean="0"/>
              <a:t>干草铺</a:t>
            </a:r>
            <a:r>
              <a:rPr lang="en-US" dirty="0" smtClean="0"/>
              <a:t>(	)</a:t>
            </a:r>
            <a:r>
              <a:rPr lang="en-US" dirty="0" smtClean="0"/>
              <a:t>	</a:t>
            </a:r>
            <a:r>
              <a:rPr lang="en-US" dirty="0" smtClean="0"/>
              <a:t>		</a:t>
            </a:r>
            <a:r>
              <a:rPr lang="zh-CN" altLang="en-US" dirty="0" smtClean="0"/>
              <a:t>麂子</a:t>
            </a:r>
            <a:r>
              <a:rPr lang="en-US" dirty="0" smtClean="0"/>
              <a:t>(		)</a:t>
            </a:r>
            <a:endParaRPr lang="zh-CN" altLang="en-US" dirty="0" smtClean="0"/>
          </a:p>
          <a:p>
            <a:r>
              <a:rPr lang="zh-CN" altLang="en-US" dirty="0" smtClean="0"/>
              <a:t>折损</a:t>
            </a:r>
            <a:r>
              <a:rPr lang="en-US" dirty="0" smtClean="0"/>
              <a:t>(		)</a:t>
            </a:r>
            <a:r>
              <a:rPr lang="en-US" dirty="0" smtClean="0"/>
              <a:t>	</a:t>
            </a:r>
            <a:r>
              <a:rPr lang="en-US" dirty="0" smtClean="0"/>
              <a:t>		</a:t>
            </a:r>
            <a:r>
              <a:rPr lang="zh-CN" altLang="en-US" dirty="0" smtClean="0"/>
              <a:t>修葺</a:t>
            </a:r>
            <a:r>
              <a:rPr lang="en-US" dirty="0" smtClean="0"/>
              <a:t>(		)</a:t>
            </a:r>
            <a:endParaRPr lang="zh-CN" altLang="en-US" dirty="0" smtClean="0"/>
          </a:p>
          <a:p>
            <a:r>
              <a:rPr lang="zh-CN" altLang="en-US" dirty="0" smtClean="0"/>
              <a:t>陡峭</a:t>
            </a:r>
            <a:r>
              <a:rPr lang="en-US" dirty="0" smtClean="0"/>
              <a:t>(		)</a:t>
            </a:r>
            <a:r>
              <a:rPr lang="en-US" dirty="0" smtClean="0"/>
              <a:t>	</a:t>
            </a:r>
            <a:r>
              <a:rPr lang="en-US" dirty="0" smtClean="0"/>
              <a:t>		</a:t>
            </a:r>
            <a:r>
              <a:rPr lang="zh-CN" altLang="en-US" dirty="0" smtClean="0"/>
              <a:t>竹</a:t>
            </a:r>
            <a:r>
              <a:rPr lang="en-US" dirty="0" err="1" smtClean="0"/>
              <a:t>miè</a:t>
            </a:r>
            <a:r>
              <a:rPr lang="en-US" dirty="0" smtClean="0"/>
              <a:t>(	)</a:t>
            </a:r>
            <a:endParaRPr lang="zh-CN" altLang="en-US" dirty="0" smtClean="0"/>
          </a:p>
          <a:p>
            <a:r>
              <a:rPr lang="en-US" dirty="0" err="1" smtClean="0"/>
              <a:t>qī</a:t>
            </a:r>
            <a:r>
              <a:rPr lang="en-US" dirty="0" smtClean="0"/>
              <a:t>(	)</a:t>
            </a:r>
            <a:r>
              <a:rPr lang="zh-CN" altLang="en-US" dirty="0" smtClean="0"/>
              <a:t>黑</a:t>
            </a:r>
            <a:r>
              <a:rPr lang="en-US" dirty="0" smtClean="0"/>
              <a:t>	</a:t>
            </a:r>
            <a:r>
              <a:rPr lang="en-US" dirty="0" smtClean="0"/>
              <a:t>			</a:t>
            </a:r>
            <a:r>
              <a:rPr lang="en-US" dirty="0" err="1" smtClean="0"/>
              <a:t>niǎn</a:t>
            </a:r>
            <a:r>
              <a:rPr lang="en-US" dirty="0" smtClean="0"/>
              <a:t>(		)</a:t>
            </a:r>
            <a:r>
              <a:rPr lang="zh-CN" altLang="en-US" dirty="0" smtClean="0"/>
              <a:t>走</a:t>
            </a:r>
            <a:endParaRPr lang="zh-CN" altLang="en-US" dirty="0"/>
          </a:p>
        </p:txBody>
      </p:sp>
      <p:sp>
        <p:nvSpPr>
          <p:cNvPr id="3" name="文本占位符 2"/>
          <p:cNvSpPr>
            <a:spLocks noGrp="1"/>
          </p:cNvSpPr>
          <p:nvPr>
            <p:ph type="body" sz="quarter" idx="11"/>
          </p:nvPr>
        </p:nvSpPr>
        <p:spPr>
          <a:xfrm>
            <a:off x="2881290" y="1785926"/>
            <a:ext cx="1285884" cy="714380"/>
          </a:xfrm>
        </p:spPr>
        <p:txBody>
          <a:bodyPr/>
          <a:lstStyle/>
          <a:p>
            <a:pPr indent="0"/>
            <a:r>
              <a:rPr lang="en-US" dirty="0" err="1" smtClean="0"/>
              <a:t>yì</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6" name="文本占位符 2"/>
          <p:cNvSpPr txBox="1">
            <a:spLocks/>
          </p:cNvSpPr>
          <p:nvPr/>
        </p:nvSpPr>
        <p:spPr>
          <a:xfrm>
            <a:off x="3024166" y="2428868"/>
            <a:ext cx="1428760" cy="642942"/>
          </a:xfrm>
          <a:prstGeom prst="rect">
            <a:avLst/>
          </a:prstGeom>
        </p:spPr>
        <p:txBody>
          <a:bodyPr/>
          <a:lstStyle/>
          <a:p>
            <a:pPr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pù</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2"/>
          <p:cNvSpPr txBox="1">
            <a:spLocks/>
          </p:cNvSpPr>
          <p:nvPr/>
        </p:nvSpPr>
        <p:spPr>
          <a:xfrm>
            <a:off x="2809852" y="3000372"/>
            <a:ext cx="1095340" cy="714380"/>
          </a:xfrm>
          <a:prstGeom prst="rect">
            <a:avLst/>
          </a:prstGeom>
        </p:spPr>
        <p:txBody>
          <a:bodyPr/>
          <a:lstStyle/>
          <a:p>
            <a:pPr lvl="0" fontAlgn="auto" hangingPunct="0">
              <a:lnSpc>
                <a:spcPct val="150000"/>
              </a:lnSpc>
              <a:spcBef>
                <a:spcPts val="0"/>
              </a:spcBef>
              <a:spcAft>
                <a:spcPts val="0"/>
              </a:spcAft>
              <a:defRPr/>
            </a:pPr>
            <a:r>
              <a:rPr lang="en-US" sz="2800" dirty="0" err="1" smtClean="0">
                <a:solidFill>
                  <a:srgbClr val="FF0000"/>
                </a:solidFill>
                <a:latin typeface="华文细黑" pitchFamily="2" charset="-122"/>
                <a:ea typeface="华文细黑" pitchFamily="2" charset="-122"/>
              </a:rPr>
              <a:t>zhé</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2"/>
          <p:cNvSpPr txBox="1">
            <a:spLocks/>
          </p:cNvSpPr>
          <p:nvPr/>
        </p:nvSpPr>
        <p:spPr>
          <a:xfrm>
            <a:off x="7167570" y="1785926"/>
            <a:ext cx="1643074" cy="571504"/>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huǎnɡ</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9" name="文本占位符 2"/>
          <p:cNvSpPr txBox="1">
            <a:spLocks/>
          </p:cNvSpPr>
          <p:nvPr/>
        </p:nvSpPr>
        <p:spPr>
          <a:xfrm>
            <a:off x="2238348" y="4357694"/>
            <a:ext cx="1500198" cy="642942"/>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漆</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0" name="文本占位符 2"/>
          <p:cNvSpPr txBox="1">
            <a:spLocks/>
          </p:cNvSpPr>
          <p:nvPr/>
        </p:nvSpPr>
        <p:spPr>
          <a:xfrm>
            <a:off x="2666976" y="3643314"/>
            <a:ext cx="1095340" cy="857256"/>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qiào</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文本占位符 2"/>
          <p:cNvSpPr txBox="1">
            <a:spLocks/>
          </p:cNvSpPr>
          <p:nvPr/>
        </p:nvSpPr>
        <p:spPr>
          <a:xfrm>
            <a:off x="8596330" y="1785926"/>
            <a:ext cx="857256" cy="642942"/>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hū</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0" name="文本占位符 2"/>
          <p:cNvSpPr txBox="1">
            <a:spLocks/>
          </p:cNvSpPr>
          <p:nvPr/>
        </p:nvSpPr>
        <p:spPr>
          <a:xfrm>
            <a:off x="7524760" y="2428868"/>
            <a:ext cx="857256" cy="571504"/>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jǐ</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6" name="矩形 25"/>
          <p:cNvSpPr/>
          <p:nvPr/>
        </p:nvSpPr>
        <p:spPr>
          <a:xfrm>
            <a:off x="1595406" y="2143116"/>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rgbClr val="FF0000"/>
              </a:solidFill>
              <a:latin typeface="华文细黑" pitchFamily="2" charset="-122"/>
              <a:ea typeface="华文细黑" pitchFamily="2" charset="-122"/>
            </a:endParaRPr>
          </a:p>
        </p:txBody>
      </p:sp>
      <p:sp>
        <p:nvSpPr>
          <p:cNvPr id="28" name="矩形 27"/>
          <p:cNvSpPr/>
          <p:nvPr/>
        </p:nvSpPr>
        <p:spPr>
          <a:xfrm>
            <a:off x="1595406" y="4714884"/>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rgbClr val="FF0000"/>
              </a:solidFill>
              <a:latin typeface="华文细黑" pitchFamily="2" charset="-122"/>
              <a:ea typeface="华文细黑" pitchFamily="2" charset="-122"/>
            </a:endParaRPr>
          </a:p>
        </p:txBody>
      </p:sp>
      <p:sp>
        <p:nvSpPr>
          <p:cNvPr id="21" name="文本占位符 2"/>
          <p:cNvSpPr txBox="1">
            <a:spLocks/>
          </p:cNvSpPr>
          <p:nvPr/>
        </p:nvSpPr>
        <p:spPr>
          <a:xfrm>
            <a:off x="7524760" y="3000372"/>
            <a:ext cx="857256" cy="571504"/>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qì</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2" name="文本占位符 2"/>
          <p:cNvSpPr txBox="1">
            <a:spLocks/>
          </p:cNvSpPr>
          <p:nvPr/>
        </p:nvSpPr>
        <p:spPr>
          <a:xfrm>
            <a:off x="7667636" y="3714752"/>
            <a:ext cx="857256" cy="571504"/>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篾</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3" name="文本占位符 2"/>
          <p:cNvSpPr txBox="1">
            <a:spLocks/>
          </p:cNvSpPr>
          <p:nvPr/>
        </p:nvSpPr>
        <p:spPr>
          <a:xfrm>
            <a:off x="7596198" y="4357694"/>
            <a:ext cx="857256" cy="571504"/>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撵</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4" name="矩形 23"/>
          <p:cNvSpPr/>
          <p:nvPr/>
        </p:nvSpPr>
        <p:spPr>
          <a:xfrm>
            <a:off x="1952596" y="4048788"/>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rgbClr val="FF0000"/>
              </a:solidFill>
              <a:latin typeface="华文细黑" pitchFamily="2" charset="-122"/>
              <a:ea typeface="华文细黑" pitchFamily="2" charset="-122"/>
            </a:endParaRPr>
          </a:p>
        </p:txBody>
      </p:sp>
      <p:sp>
        <p:nvSpPr>
          <p:cNvPr id="25" name="矩形 24"/>
          <p:cNvSpPr/>
          <p:nvPr/>
        </p:nvSpPr>
        <p:spPr>
          <a:xfrm>
            <a:off x="1623171" y="3429000"/>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rgbClr val="FF0000"/>
              </a:solidFill>
              <a:latin typeface="华文细黑" pitchFamily="2" charset="-122"/>
              <a:ea typeface="华文细黑" pitchFamily="2" charset="-122"/>
            </a:endParaRPr>
          </a:p>
        </p:txBody>
      </p:sp>
      <p:sp>
        <p:nvSpPr>
          <p:cNvPr id="27" name="矩形 26"/>
          <p:cNvSpPr/>
          <p:nvPr/>
        </p:nvSpPr>
        <p:spPr>
          <a:xfrm>
            <a:off x="2309786" y="2786058"/>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rgbClr val="FF0000"/>
              </a:solidFill>
              <a:latin typeface="华文细黑" pitchFamily="2" charset="-122"/>
              <a:ea typeface="华文细黑" pitchFamily="2" charset="-122"/>
            </a:endParaRPr>
          </a:p>
        </p:txBody>
      </p:sp>
      <p:sp>
        <p:nvSpPr>
          <p:cNvPr id="29" name="矩形 28"/>
          <p:cNvSpPr/>
          <p:nvPr/>
        </p:nvSpPr>
        <p:spPr>
          <a:xfrm>
            <a:off x="6381752" y="2143116"/>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rgbClr val="FF0000"/>
              </a:solidFill>
              <a:latin typeface="华文细黑" pitchFamily="2" charset="-122"/>
              <a:ea typeface="华文细黑" pitchFamily="2" charset="-122"/>
            </a:endParaRPr>
          </a:p>
        </p:txBody>
      </p:sp>
      <p:sp>
        <p:nvSpPr>
          <p:cNvPr id="36" name="矩形 35"/>
          <p:cNvSpPr/>
          <p:nvPr/>
        </p:nvSpPr>
        <p:spPr>
          <a:xfrm>
            <a:off x="6766707" y="2143116"/>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rgbClr val="FF0000"/>
              </a:solidFill>
              <a:latin typeface="华文细黑" pitchFamily="2" charset="-122"/>
              <a:ea typeface="华文细黑" pitchFamily="2" charset="-122"/>
            </a:endParaRPr>
          </a:p>
        </p:txBody>
      </p:sp>
      <p:sp>
        <p:nvSpPr>
          <p:cNvPr id="37" name="矩形 36"/>
          <p:cNvSpPr/>
          <p:nvPr/>
        </p:nvSpPr>
        <p:spPr>
          <a:xfrm>
            <a:off x="6338079" y="2834342"/>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rgbClr val="FF0000"/>
              </a:solidFill>
              <a:latin typeface="华文细黑" pitchFamily="2" charset="-122"/>
              <a:ea typeface="华文细黑" pitchFamily="2" charset="-122"/>
            </a:endParaRPr>
          </a:p>
        </p:txBody>
      </p:sp>
      <p:sp>
        <p:nvSpPr>
          <p:cNvPr id="38" name="矩形 37"/>
          <p:cNvSpPr/>
          <p:nvPr/>
        </p:nvSpPr>
        <p:spPr>
          <a:xfrm>
            <a:off x="6695269" y="3477284"/>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rgbClr val="FF0000"/>
              </a:solidFill>
              <a:latin typeface="华文细黑" pitchFamily="2" charset="-122"/>
              <a:ea typeface="华文细黑" pitchFamily="2" charset="-122"/>
            </a:endParaRPr>
          </a:p>
        </p:txBody>
      </p:sp>
      <p:sp>
        <p:nvSpPr>
          <p:cNvPr id="39" name="矩形 38"/>
          <p:cNvSpPr/>
          <p:nvPr/>
        </p:nvSpPr>
        <p:spPr>
          <a:xfrm>
            <a:off x="6847669" y="4048788"/>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rgbClr val="FF0000"/>
              </a:solidFill>
              <a:latin typeface="华文细黑" pitchFamily="2" charset="-122"/>
              <a:ea typeface="华文细黑" pitchFamily="2" charset="-122"/>
            </a:endParaRPr>
          </a:p>
        </p:txBody>
      </p:sp>
      <p:sp>
        <p:nvSpPr>
          <p:cNvPr id="40" name="矩形 39"/>
          <p:cNvSpPr/>
          <p:nvPr/>
        </p:nvSpPr>
        <p:spPr>
          <a:xfrm>
            <a:off x="6524628" y="4714884"/>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rgbClr val="FF0000"/>
              </a:solidFill>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linds(horizontal)">
                                      <p:cBhvr>
                                        <p:cTn id="10" dur="500"/>
                                        <p:tgtEl>
                                          <p:spTgt spid="2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blinds(horizontal)">
                                      <p:cBhvr>
                                        <p:cTn id="13" dur="500"/>
                                        <p:tgtEl>
                                          <p:spTgt spid="22"/>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blinds(horizontal)">
                                      <p:cBhvr>
                                        <p:cTn id="16" dur="500"/>
                                        <p:tgtEl>
                                          <p:spTgt spid="23"/>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linds(horizontal)">
                                      <p:cBhvr>
                                        <p:cTn id="19" dur="500"/>
                                        <p:tgtEl>
                                          <p:spTgt spid="10"/>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blinds(horizontal)">
                                      <p:cBhvr>
                                        <p:cTn id="22" dur="500"/>
                                        <p:tgtEl>
                                          <p:spTgt spid="2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linds(horizontal)">
                                      <p:cBhvr>
                                        <p:cTn id="25" dur="500"/>
                                        <p:tgtEl>
                                          <p:spTgt spid="11"/>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linds(horizontal)">
                                      <p:cBhvr>
                                        <p:cTn id="28" dur="500"/>
                                        <p:tgtEl>
                                          <p:spTgt spid="6"/>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blinds(horizontal)">
                                      <p:cBhvr>
                                        <p:cTn id="31" dur="500"/>
                                        <p:tgtEl>
                                          <p:spTgt spid="7"/>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blinds(horizontal)">
                                      <p:cBhvr>
                                        <p:cTn id="34" dur="500"/>
                                        <p:tgtEl>
                                          <p:spTgt spid="8"/>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linds(horizontal)">
                                      <p:cBhvr>
                                        <p:cTn id="37" dur="500"/>
                                        <p:tgtEl>
                                          <p:spTgt spid="9"/>
                                        </p:tgtEl>
                                      </p:cBhvr>
                                    </p:animEffect>
                                  </p:childTnLst>
                                </p:cTn>
                              </p:par>
                            </p:childTnLst>
                          </p:cTn>
                        </p:par>
                      </p:childTnLst>
                    </p:cTn>
                  </p:par>
                </p:childTnLst>
              </p:cTn>
              <p:nextCondLst>
                <p:cond evt="onClick" delay="0">
                  <p:tgtEl>
                    <p:spTgt spid="4"/>
                  </p:tgtEl>
                </p:cond>
              </p:nextCondLst>
            </p:seq>
          </p:childTnLst>
        </p:cTn>
      </p:par>
    </p:tnLst>
    <p:bldLst>
      <p:bldP spid="3" grpId="0" build="p"/>
      <p:bldP spid="6" grpId="0"/>
      <p:bldP spid="7" grpId="0"/>
      <p:bldP spid="8" grpId="0"/>
      <p:bldP spid="9" grpId="0"/>
      <p:bldP spid="10" grpId="0"/>
      <p:bldP spid="11" grpId="0"/>
      <p:bldP spid="20" grpId="0"/>
      <p:bldP spid="21" grpId="0"/>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3.</a:t>
            </a:r>
            <a:r>
              <a:rPr lang="zh-CN" altLang="en-US" dirty="0" smtClean="0"/>
              <a:t>结合语境</a:t>
            </a:r>
            <a:r>
              <a:rPr lang="en-US" dirty="0" smtClean="0"/>
              <a:t>,</a:t>
            </a:r>
            <a:r>
              <a:rPr lang="zh-CN" altLang="en-US" dirty="0" smtClean="0"/>
              <a:t>解释下列句中加点的词语。</a:t>
            </a:r>
          </a:p>
          <a:p>
            <a:r>
              <a:rPr lang="en-US" dirty="0" smtClean="0"/>
              <a:t>(1)</a:t>
            </a:r>
            <a:r>
              <a:rPr lang="zh-CN" altLang="en-US" dirty="0" smtClean="0"/>
              <a:t>这么陡峭的山。</a:t>
            </a:r>
            <a:r>
              <a:rPr lang="en-US" dirty="0" smtClean="0"/>
              <a:t>(					)</a:t>
            </a:r>
            <a:endParaRPr lang="zh-CN" altLang="en-US" dirty="0" smtClean="0"/>
          </a:p>
          <a:p>
            <a:r>
              <a:rPr lang="en-US" dirty="0" smtClean="0"/>
              <a:t>(2)</a:t>
            </a:r>
            <a:r>
              <a:rPr lang="zh-CN" altLang="en-US" dirty="0" smtClean="0"/>
              <a:t>消失在迷茫的暮色中。</a:t>
            </a:r>
            <a:r>
              <a:rPr lang="en-US" dirty="0" smtClean="0"/>
              <a:t>(				)</a:t>
            </a:r>
            <a:endParaRPr lang="zh-CN" altLang="en-US" dirty="0" smtClean="0"/>
          </a:p>
          <a:p>
            <a:r>
              <a:rPr lang="en-US" dirty="0" smtClean="0"/>
              <a:t>(3)</a:t>
            </a:r>
            <a:r>
              <a:rPr lang="zh-CN" altLang="en-US" dirty="0" smtClean="0"/>
              <a:t>在忽明忽暗的梨树林里走着</a:t>
            </a:r>
            <a:r>
              <a:rPr lang="zh-CN" altLang="en-US" dirty="0" smtClean="0"/>
              <a:t>。</a:t>
            </a:r>
            <a:endParaRPr lang="en-US" altLang="zh-CN" dirty="0" smtClean="0"/>
          </a:p>
          <a:p>
            <a:r>
              <a:rPr lang="en-US" dirty="0" smtClean="0"/>
              <a:t>(							         		)</a:t>
            </a:r>
            <a:endParaRPr lang="zh-CN" altLang="en-US" dirty="0" smtClean="0"/>
          </a:p>
          <a:p>
            <a:r>
              <a:rPr lang="en-US" dirty="0" smtClean="0"/>
              <a:t>(4)</a:t>
            </a:r>
            <a:r>
              <a:rPr lang="zh-CN" altLang="en-US" dirty="0" smtClean="0"/>
              <a:t>梦中恍惚在那香气四溢的梨花林里漫步</a:t>
            </a:r>
            <a:r>
              <a:rPr lang="zh-CN" altLang="en-US" dirty="0" smtClean="0"/>
              <a:t>。</a:t>
            </a:r>
            <a:endParaRPr lang="en-US" altLang="zh-CN" dirty="0" smtClean="0"/>
          </a:p>
          <a:p>
            <a:r>
              <a:rPr lang="en-US" dirty="0" smtClean="0"/>
              <a:t>(										)</a:t>
            </a:r>
            <a:endParaRPr lang="zh-CN" altLang="en-US" dirty="0" smtClean="0"/>
          </a:p>
          <a:p>
            <a:r>
              <a:rPr lang="en-US" dirty="0" smtClean="0"/>
              <a:t>(5)</a:t>
            </a:r>
            <a:r>
              <a:rPr lang="zh-CN" altLang="en-US" dirty="0" smtClean="0"/>
              <a:t>我们决定把小茅屋修葺一下。</a:t>
            </a:r>
            <a:r>
              <a:rPr lang="en-US" dirty="0" smtClean="0"/>
              <a:t>(			)</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4" name="文本占位符 2"/>
          <p:cNvSpPr txBox="1">
            <a:spLocks/>
          </p:cNvSpPr>
          <p:nvPr/>
        </p:nvSpPr>
        <p:spPr>
          <a:xfrm>
            <a:off x="5810248" y="2428868"/>
            <a:ext cx="3786214" cy="642942"/>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广阔而看不清的样子</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7" name="文本占位符 2"/>
          <p:cNvSpPr txBox="1">
            <a:spLocks/>
          </p:cNvSpPr>
          <p:nvPr/>
        </p:nvSpPr>
        <p:spPr>
          <a:xfrm>
            <a:off x="2024034" y="5072074"/>
            <a:ext cx="7929618"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精神游离在外</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不能集中</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神志不清</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看得不真切</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0" name="文本占位符 2"/>
          <p:cNvSpPr txBox="1">
            <a:spLocks/>
          </p:cNvSpPr>
          <p:nvPr/>
        </p:nvSpPr>
        <p:spPr>
          <a:xfrm>
            <a:off x="5024430" y="1785926"/>
            <a:ext cx="5500726" cy="642942"/>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山势直上直下</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高而陡峻</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矩形 6"/>
          <p:cNvSpPr/>
          <p:nvPr/>
        </p:nvSpPr>
        <p:spPr>
          <a:xfrm>
            <a:off x="2809852" y="2143116"/>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chemeClr val="tx1"/>
              </a:solidFill>
              <a:latin typeface="华文细黑" pitchFamily="2" charset="-122"/>
              <a:ea typeface="华文细黑" pitchFamily="2" charset="-122"/>
            </a:endParaRPr>
          </a:p>
        </p:txBody>
      </p:sp>
      <p:sp>
        <p:nvSpPr>
          <p:cNvPr id="8" name="矩形 7"/>
          <p:cNvSpPr/>
          <p:nvPr/>
        </p:nvSpPr>
        <p:spPr>
          <a:xfrm>
            <a:off x="3194807" y="2143116"/>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chemeClr val="tx1"/>
              </a:solidFill>
              <a:latin typeface="华文细黑" pitchFamily="2" charset="-122"/>
              <a:ea typeface="华文细黑" pitchFamily="2" charset="-122"/>
            </a:endParaRPr>
          </a:p>
        </p:txBody>
      </p:sp>
      <p:sp>
        <p:nvSpPr>
          <p:cNvPr id="9" name="文本占位符 2"/>
          <p:cNvSpPr txBox="1">
            <a:spLocks/>
          </p:cNvSpPr>
          <p:nvPr/>
        </p:nvSpPr>
        <p:spPr>
          <a:xfrm>
            <a:off x="1962120" y="3714752"/>
            <a:ext cx="7929618"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形容</a:t>
            </a:r>
            <a:r>
              <a:rPr lang="zh-CN" altLang="en-US" sz="2800" dirty="0" smtClean="0">
                <a:solidFill>
                  <a:srgbClr val="FF0000"/>
                </a:solidFill>
                <a:latin typeface="华文细黑" pitchFamily="2" charset="-122"/>
                <a:ea typeface="华文细黑" pitchFamily="2" charset="-122"/>
              </a:rPr>
              <a:t>光亮动摇不定</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一会儿明亮</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一会儿昏暗</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0" name="文本占位符 2"/>
          <p:cNvSpPr txBox="1">
            <a:spLocks/>
          </p:cNvSpPr>
          <p:nvPr/>
        </p:nvSpPr>
        <p:spPr>
          <a:xfrm>
            <a:off x="7310446" y="5643578"/>
            <a:ext cx="1785950"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修理房子</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矩形 10"/>
          <p:cNvSpPr/>
          <p:nvPr/>
        </p:nvSpPr>
        <p:spPr>
          <a:xfrm>
            <a:off x="3238480" y="2762904"/>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chemeClr val="tx1"/>
              </a:solidFill>
              <a:latin typeface="华文细黑" pitchFamily="2" charset="-122"/>
              <a:ea typeface="华文细黑" pitchFamily="2" charset="-122"/>
            </a:endParaRPr>
          </a:p>
        </p:txBody>
      </p:sp>
      <p:sp>
        <p:nvSpPr>
          <p:cNvPr id="12" name="矩形 11"/>
          <p:cNvSpPr/>
          <p:nvPr/>
        </p:nvSpPr>
        <p:spPr>
          <a:xfrm>
            <a:off x="3623435" y="2762904"/>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chemeClr val="tx1"/>
              </a:solidFill>
              <a:latin typeface="华文细黑" pitchFamily="2" charset="-122"/>
              <a:ea typeface="华文细黑" pitchFamily="2" charset="-122"/>
            </a:endParaRPr>
          </a:p>
        </p:txBody>
      </p:sp>
      <p:sp>
        <p:nvSpPr>
          <p:cNvPr id="13" name="矩形 12"/>
          <p:cNvSpPr/>
          <p:nvPr/>
        </p:nvSpPr>
        <p:spPr>
          <a:xfrm>
            <a:off x="2381224" y="3500438"/>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chemeClr val="tx1"/>
              </a:solidFill>
              <a:latin typeface="华文细黑" pitchFamily="2" charset="-122"/>
              <a:ea typeface="华文细黑" pitchFamily="2" charset="-122"/>
            </a:endParaRPr>
          </a:p>
        </p:txBody>
      </p:sp>
      <p:sp>
        <p:nvSpPr>
          <p:cNvPr id="15" name="矩形 14"/>
          <p:cNvSpPr/>
          <p:nvPr/>
        </p:nvSpPr>
        <p:spPr>
          <a:xfrm>
            <a:off x="2766179" y="3500438"/>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chemeClr val="tx1"/>
              </a:solidFill>
              <a:latin typeface="华文细黑" pitchFamily="2" charset="-122"/>
              <a:ea typeface="华文细黑" pitchFamily="2" charset="-122"/>
            </a:endParaRPr>
          </a:p>
        </p:txBody>
      </p:sp>
      <p:sp>
        <p:nvSpPr>
          <p:cNvPr id="16" name="矩形 15"/>
          <p:cNvSpPr/>
          <p:nvPr/>
        </p:nvSpPr>
        <p:spPr>
          <a:xfrm>
            <a:off x="3167042" y="3500438"/>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chemeClr val="tx1"/>
              </a:solidFill>
              <a:latin typeface="华文细黑" pitchFamily="2" charset="-122"/>
              <a:ea typeface="华文细黑" pitchFamily="2" charset="-122"/>
            </a:endParaRPr>
          </a:p>
        </p:txBody>
      </p:sp>
      <p:sp>
        <p:nvSpPr>
          <p:cNvPr id="18" name="矩形 17"/>
          <p:cNvSpPr/>
          <p:nvPr/>
        </p:nvSpPr>
        <p:spPr>
          <a:xfrm>
            <a:off x="3551997" y="3500438"/>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chemeClr val="tx1"/>
              </a:solidFill>
              <a:latin typeface="华文细黑" pitchFamily="2" charset="-122"/>
              <a:ea typeface="华文细黑" pitchFamily="2" charset="-122"/>
            </a:endParaRPr>
          </a:p>
        </p:txBody>
      </p:sp>
      <p:sp>
        <p:nvSpPr>
          <p:cNvPr id="19" name="矩形 18"/>
          <p:cNvSpPr/>
          <p:nvPr/>
        </p:nvSpPr>
        <p:spPr>
          <a:xfrm>
            <a:off x="2809852" y="4691730"/>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chemeClr val="tx1"/>
              </a:solidFill>
              <a:latin typeface="华文细黑" pitchFamily="2" charset="-122"/>
              <a:ea typeface="华文细黑" pitchFamily="2" charset="-122"/>
            </a:endParaRPr>
          </a:p>
        </p:txBody>
      </p:sp>
      <p:sp>
        <p:nvSpPr>
          <p:cNvPr id="21" name="矩形 20"/>
          <p:cNvSpPr/>
          <p:nvPr/>
        </p:nvSpPr>
        <p:spPr>
          <a:xfrm>
            <a:off x="3194807" y="4691730"/>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chemeClr val="tx1"/>
              </a:solidFill>
              <a:latin typeface="华文细黑" pitchFamily="2" charset="-122"/>
              <a:ea typeface="华文细黑" pitchFamily="2" charset="-122"/>
            </a:endParaRPr>
          </a:p>
        </p:txBody>
      </p:sp>
      <p:sp>
        <p:nvSpPr>
          <p:cNvPr id="22" name="矩形 21"/>
          <p:cNvSpPr/>
          <p:nvPr/>
        </p:nvSpPr>
        <p:spPr>
          <a:xfrm>
            <a:off x="4952992" y="5977614"/>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chemeClr val="tx1"/>
              </a:solidFill>
              <a:latin typeface="华文细黑" pitchFamily="2" charset="-122"/>
              <a:ea typeface="华文细黑" pitchFamily="2" charset="-122"/>
            </a:endParaRPr>
          </a:p>
        </p:txBody>
      </p:sp>
      <p:sp>
        <p:nvSpPr>
          <p:cNvPr id="23" name="矩形 22"/>
          <p:cNvSpPr/>
          <p:nvPr/>
        </p:nvSpPr>
        <p:spPr>
          <a:xfrm>
            <a:off x="5337947" y="5977614"/>
            <a:ext cx="543739" cy="523220"/>
          </a:xfrm>
          <a:prstGeom prst="rect">
            <a:avLst/>
          </a:prstGeom>
        </p:spPr>
        <p:txBody>
          <a:bodyPr wrap="none">
            <a:spAutoFit/>
          </a:bodyPr>
          <a:lstStyle/>
          <a:p>
            <a:r>
              <a:rPr lang="en-US" altLang="zh-CN" sz="2800" b="0" dirty="0" smtClean="0">
                <a:solidFill>
                  <a:schemeClr val="tx1"/>
                </a:solidFill>
                <a:latin typeface="华文细黑" pitchFamily="2" charset="-122"/>
                <a:ea typeface="华文细黑" pitchFamily="2" charset="-122"/>
              </a:rPr>
              <a:t>·</a:t>
            </a:r>
            <a:endParaRPr lang="zh-CN" altLang="en-US" sz="2800" b="0" dirty="0">
              <a:solidFill>
                <a:schemeClr val="tx1"/>
              </a:solidFill>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blinds(horizontal)">
                                      <p:cBhvr>
                                        <p:cTn id="7" dur="500"/>
                                        <p:tgtEl>
                                          <p:spTgt spid="20">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blinds(horizontal)">
                                      <p:cBhvr>
                                        <p:cTn id="10" dur="500"/>
                                        <p:tgtEl>
                                          <p:spTgt spid="9">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blinds(horizontal)">
                                      <p:cBhvr>
                                        <p:cTn id="13" dur="500"/>
                                        <p:tgtEl>
                                          <p:spTgt spid="10">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4">
                                            <p:txEl>
                                              <p:pRg st="0" end="0"/>
                                            </p:txEl>
                                          </p:spTgt>
                                        </p:tgtEl>
                                        <p:attrNameLst>
                                          <p:attrName>style.visibility</p:attrName>
                                        </p:attrNameLst>
                                      </p:cBhvr>
                                      <p:to>
                                        <p:strVal val="visible"/>
                                      </p:to>
                                    </p:set>
                                    <p:animEffect transition="in" filter="blinds(horizontal)">
                                      <p:cBhvr>
                                        <p:cTn id="16" dur="500"/>
                                        <p:tgtEl>
                                          <p:spTgt spid="14">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blinds(horizontal)">
                                      <p:cBhvr>
                                        <p:cTn id="19" dur="500"/>
                                        <p:tgtEl>
                                          <p:spTgt spid="17">
                                            <p:txEl>
                                              <p:pRg st="0" end="0"/>
                                            </p:txEl>
                                          </p:spTgt>
                                        </p:tgtEl>
                                      </p:cBhvr>
                                    </p:animEffect>
                                  </p:childTnLst>
                                </p:cTn>
                              </p:par>
                            </p:childTnLst>
                          </p:cTn>
                        </p:par>
                      </p:childTnLst>
                    </p:cTn>
                  </p:par>
                </p:childTnLst>
              </p:cTn>
              <p:nextCondLst>
                <p:cond evt="onClick" delay="0">
                  <p:tgtEl>
                    <p:spTgt spid="4"/>
                  </p:tgtEl>
                </p:cond>
              </p:nextCondLst>
            </p:seq>
          </p:childTnLst>
        </p:cTn>
      </p:par>
    </p:tnLst>
    <p:bldLst>
      <p:bldP spid="14" grpId="0" build="p"/>
      <p:bldP spid="17" grpId="0" build="p"/>
      <p:bldP spid="20" grpId="0" build="p"/>
      <p:bldP spid="9" grpId="0" build="p"/>
      <p:bldP spid="10" grpId="0" build="p"/>
    </p:bld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2643</TotalTime>
  <Words>2137</Words>
  <Application>Microsoft Office PowerPoint</Application>
  <PresentationFormat>自定义</PresentationFormat>
  <Paragraphs>154</Paragraphs>
  <Slides>28</Slides>
  <Notes>2</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616</cp:revision>
  <dcterms:created xsi:type="dcterms:W3CDTF">2017-02-11T06:33:00Z</dcterms:created>
  <dcterms:modified xsi:type="dcterms:W3CDTF">2019-12-13T08:10:30Z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