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1"/>
  </p:notesMasterIdLst>
  <p:handoutMasterIdLst>
    <p:handoutMasterId r:id="rId32"/>
  </p:handoutMasterIdLst>
  <p:sldIdLst>
    <p:sldId id="371" r:id="rId3"/>
    <p:sldId id="429" r:id="rId4"/>
    <p:sldId id="444" r:id="rId5"/>
    <p:sldId id="428" r:id="rId6"/>
    <p:sldId id="445" r:id="rId7"/>
    <p:sldId id="517" r:id="rId8"/>
    <p:sldId id="443" r:id="rId9"/>
    <p:sldId id="477" r:id="rId10"/>
    <p:sldId id="518" r:id="rId11"/>
    <p:sldId id="397" r:id="rId12"/>
    <p:sldId id="511" r:id="rId13"/>
    <p:sldId id="512" r:id="rId14"/>
    <p:sldId id="519" r:id="rId15"/>
    <p:sldId id="513" r:id="rId16"/>
    <p:sldId id="492" r:id="rId17"/>
    <p:sldId id="494" r:id="rId18"/>
    <p:sldId id="495" r:id="rId19"/>
    <p:sldId id="464" r:id="rId20"/>
    <p:sldId id="465" r:id="rId21"/>
    <p:sldId id="466" r:id="rId22"/>
    <p:sldId id="500" r:id="rId23"/>
    <p:sldId id="501" r:id="rId24"/>
    <p:sldId id="514" r:id="rId25"/>
    <p:sldId id="515" r:id="rId26"/>
    <p:sldId id="516" r:id="rId27"/>
    <p:sldId id="520" r:id="rId28"/>
    <p:sldId id="476" r:id="rId29"/>
    <p:sldId id="395" r:id="rId3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16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16.</a:t>
            </a:r>
            <a:r>
              <a:rPr lang="zh-CN" altLang="en-US" sz="3600" dirty="0" smtClean="0"/>
              <a:t>短 文 两 篇</a:t>
            </a:r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4单元.eps" descr="id:21474981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571612"/>
            <a:ext cx="10001320" cy="177916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09953" y="4643446"/>
            <a:ext cx="19159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爱 莲 说 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整体感知。</a:t>
            </a:r>
          </a:p>
          <a:p>
            <a:r>
              <a:rPr lang="zh-CN" altLang="en-US" dirty="0" smtClean="0"/>
              <a:t>根据提示</a:t>
            </a:r>
            <a:r>
              <a:rPr lang="en-US" dirty="0" smtClean="0"/>
              <a:t>,</a:t>
            </a:r>
            <a:r>
              <a:rPr lang="zh-CN" altLang="en-US" dirty="0" smtClean="0"/>
              <a:t>把文章的写作思路补写完整。</a:t>
            </a:r>
          </a:p>
          <a:p>
            <a:r>
              <a:rPr lang="zh-CN" altLang="en-US" dirty="0" smtClean="0"/>
              <a:t>首先</a:t>
            </a:r>
            <a:r>
              <a:rPr lang="en-US" dirty="0" smtClean="0"/>
              <a:t>,</a:t>
            </a:r>
            <a:r>
              <a:rPr lang="zh-CN" altLang="en-US" dirty="0" smtClean="0"/>
              <a:t>作者以</a:t>
            </a:r>
            <a:r>
              <a:rPr lang="en-US" dirty="0" smtClean="0"/>
              <a:t>“</a:t>
            </a:r>
            <a:r>
              <a:rPr lang="zh-CN" altLang="en-US" dirty="0" smtClean="0"/>
              <a:t>水陆草木之花</a:t>
            </a:r>
            <a:r>
              <a:rPr lang="en-US" dirty="0" smtClean="0"/>
              <a:t>,</a:t>
            </a:r>
            <a:r>
              <a:rPr lang="zh-CN" altLang="en-US" dirty="0" smtClean="0"/>
              <a:t>可爱者甚蕃</a:t>
            </a:r>
            <a:r>
              <a:rPr lang="en-US" dirty="0" smtClean="0"/>
              <a:t>”</a:t>
            </a:r>
            <a:r>
              <a:rPr lang="zh-CN" altLang="en-US" dirty="0" smtClean="0"/>
              <a:t>总说花的可爱</a:t>
            </a:r>
            <a:r>
              <a:rPr lang="en-US" dirty="0" smtClean="0"/>
              <a:t>;</a:t>
            </a:r>
            <a:r>
              <a:rPr lang="zh-CN" altLang="en-US" dirty="0" smtClean="0"/>
              <a:t>然后</a:t>
            </a:r>
            <a:r>
              <a:rPr lang="en-US" dirty="0" smtClean="0"/>
              <a:t>,</a:t>
            </a:r>
            <a:r>
              <a:rPr lang="zh-CN" altLang="en-US" dirty="0" smtClean="0"/>
              <a:t>分说晋陶渊明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自李唐来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予</a:t>
            </a:r>
            <a:r>
              <a:rPr lang="zh-CN" altLang="en-US" u="sng" dirty="0" smtClean="0"/>
              <a:t>　   　   </a:t>
            </a:r>
            <a:r>
              <a:rPr lang="en-US" dirty="0" smtClean="0"/>
              <a:t>,</a:t>
            </a:r>
            <a:r>
              <a:rPr lang="zh-CN" altLang="en-US" dirty="0" smtClean="0"/>
              <a:t>及其原因</a:t>
            </a:r>
            <a:r>
              <a:rPr lang="en-US" dirty="0" smtClean="0"/>
              <a:t>;</a:t>
            </a:r>
            <a:r>
              <a:rPr lang="zh-CN" altLang="en-US" dirty="0" smtClean="0"/>
              <a:t>最后</a:t>
            </a:r>
            <a:r>
              <a:rPr lang="en-US" dirty="0" smtClean="0"/>
              <a:t>,</a:t>
            </a:r>
            <a:r>
              <a:rPr lang="zh-CN" altLang="en-US" dirty="0" smtClean="0"/>
              <a:t>揭示菊、牡丹、莲花的象征意义</a:t>
            </a:r>
            <a:r>
              <a:rPr lang="en-US" dirty="0" smtClean="0"/>
              <a:t>,</a:t>
            </a:r>
            <a:r>
              <a:rPr lang="zh-CN" altLang="en-US" dirty="0" smtClean="0"/>
              <a:t>以花喻人。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2024034" y="3571876"/>
            <a:ext cx="1500198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独爱菊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8453454" y="3571876"/>
            <a:ext cx="328614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独爱莲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167306" y="3571876"/>
            <a:ext cx="328614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世人甚爱牡丹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熟读成诵</a:t>
            </a:r>
            <a:r>
              <a:rPr lang="en-US" dirty="0" smtClean="0"/>
              <a:t>,</a:t>
            </a:r>
            <a:r>
              <a:rPr lang="zh-CN" altLang="en-US" dirty="0" smtClean="0"/>
              <a:t>疏通积累。</a:t>
            </a:r>
            <a:endParaRPr lang="en-US" altLang="zh-CN" dirty="0" smtClean="0"/>
          </a:p>
          <a:p>
            <a:r>
              <a:rPr lang="zh-CN" altLang="en-US" dirty="0" smtClean="0"/>
              <a:t>对照课文注释</a:t>
            </a:r>
            <a:r>
              <a:rPr lang="en-US" dirty="0" smtClean="0"/>
              <a:t>,</a:t>
            </a:r>
            <a:r>
              <a:rPr lang="zh-CN" altLang="en-US" dirty="0" smtClean="0"/>
              <a:t>小组合作翻译全文</a:t>
            </a:r>
            <a:r>
              <a:rPr lang="en-US" dirty="0" smtClean="0"/>
              <a:t>,</a:t>
            </a:r>
            <a:r>
              <a:rPr lang="zh-CN" altLang="en-US" dirty="0" smtClean="0"/>
              <a:t>注意重点文言知识的积累。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指出下列加点词的古义和今义。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亭亭净植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2524100" y="3714752"/>
            <a:ext cx="228601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竖立。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524100" y="4357694"/>
            <a:ext cx="328614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种植。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67042" y="34290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chemeClr val="tx1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陶后鲜有闻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2524100" y="1857364"/>
            <a:ext cx="50006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少。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452662" y="2571744"/>
            <a:ext cx="4572032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新鲜。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09852" y="15484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解释下面句子中加点词的活用现象。</a:t>
            </a:r>
          </a:p>
          <a:p>
            <a:r>
              <a:rPr lang="zh-CN" altLang="en-US" dirty="0" smtClean="0"/>
              <a:t>不蔓不枝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3238480" y="1928802"/>
            <a:ext cx="5000660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少名词作动词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生枝节。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23303" y="214311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分别指出虚词</a:t>
            </a:r>
            <a:r>
              <a:rPr lang="en-US" dirty="0" smtClean="0"/>
              <a:t>“</a:t>
            </a:r>
            <a:r>
              <a:rPr lang="zh-CN" altLang="en-US" dirty="0" smtClean="0"/>
              <a:t>之</a:t>
            </a:r>
            <a:r>
              <a:rPr lang="en-US" dirty="0" smtClean="0"/>
              <a:t>”</a:t>
            </a:r>
            <a:r>
              <a:rPr lang="zh-CN" altLang="en-US" dirty="0" smtClean="0"/>
              <a:t>在下列句中的意义、用法。</a:t>
            </a:r>
            <a:endParaRPr lang="zh-CN" alt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035050" y="1852613"/>
          <a:ext cx="10660063" cy="2935287"/>
        </p:xfrm>
        <a:graphic>
          <a:graphicData uri="http://schemas.openxmlformats.org/presentationml/2006/ole">
            <p:oleObj spid="_x0000_s1026" name="文档" r:id="rId3" imgW="11377099" imgH="3165480" progId="Word.Document.12">
              <p:embed/>
            </p:oleObj>
          </a:graphicData>
        </a:graphic>
      </p:graphicFrame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809720" y="2143116"/>
            <a:ext cx="80724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助词，的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95406" y="3143248"/>
            <a:ext cx="79296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用在主语和谓语之间，取消句子独立性，可不译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理解文章内容</a:t>
            </a:r>
            <a:r>
              <a:rPr lang="en-US" dirty="0" smtClean="0"/>
              <a:t>,</a:t>
            </a:r>
            <a:r>
              <a:rPr lang="zh-CN" altLang="en-US" dirty="0" smtClean="0"/>
              <a:t>读出感情。</a:t>
            </a:r>
          </a:p>
          <a:p>
            <a:r>
              <a:rPr lang="zh-CN" altLang="en-US" dirty="0" smtClean="0"/>
              <a:t>请用自己的话概括文中描绘莲的语句所代表的可贵品质。</a:t>
            </a:r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523968" y="2428868"/>
            <a:ext cx="9715568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莲花代表的高贵品质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不染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质朴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洁身自好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不妖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高洁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中通外直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不蔓不枝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亭亭净植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胸怀豁达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品行无邪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香远益清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美德广布四方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不可亵玩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威严庄重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不可亵渎。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四、问题</a:t>
            </a:r>
            <a:r>
              <a:rPr lang="en-US" dirty="0" smtClean="0"/>
              <a:t>:</a:t>
            </a:r>
            <a:r>
              <a:rPr lang="zh-CN" altLang="en-US" dirty="0" smtClean="0"/>
              <a:t>三读课文</a:t>
            </a:r>
            <a:r>
              <a:rPr lang="en-US" dirty="0" smtClean="0"/>
              <a:t>,</a:t>
            </a:r>
            <a:r>
              <a:rPr lang="zh-CN" altLang="en-US" dirty="0" smtClean="0"/>
              <a:t>品味妙处。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作者描写莲花</a:t>
            </a:r>
            <a:r>
              <a:rPr lang="en-US" dirty="0" smtClean="0"/>
              <a:t>,</a:t>
            </a:r>
            <a:r>
              <a:rPr lang="zh-CN" altLang="en-US" dirty="0" smtClean="0"/>
              <a:t>为什么要先写陶渊明爱菊</a:t>
            </a:r>
            <a:r>
              <a:rPr lang="en-US" dirty="0" smtClean="0"/>
              <a:t>,</a:t>
            </a:r>
            <a:r>
              <a:rPr lang="zh-CN" altLang="en-US" dirty="0" smtClean="0"/>
              <a:t>世人爱牡丹</a:t>
            </a:r>
            <a:r>
              <a:rPr lang="en-US" dirty="0" smtClean="0"/>
              <a:t>?</a:t>
            </a:r>
            <a:r>
              <a:rPr lang="zh-CN" altLang="en-US" dirty="0" smtClean="0"/>
              <a:t>这样写有什么作用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作者分别用</a:t>
            </a:r>
            <a:r>
              <a:rPr lang="en-US" dirty="0" smtClean="0"/>
              <a:t>“</a:t>
            </a:r>
            <a:r>
              <a:rPr lang="zh-CN" altLang="en-US" dirty="0" smtClean="0"/>
              <a:t>菊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牡丹</a:t>
            </a:r>
            <a:r>
              <a:rPr lang="en-US" dirty="0" smtClean="0"/>
              <a:t>”</a:t>
            </a:r>
            <a:r>
              <a:rPr lang="zh-CN" altLang="en-US" dirty="0" smtClean="0"/>
              <a:t>来做正衬和反衬</a:t>
            </a:r>
            <a:r>
              <a:rPr lang="en-US" dirty="0" smtClean="0"/>
              <a:t>,</a:t>
            </a:r>
            <a:r>
              <a:rPr lang="zh-CN" altLang="en-US" dirty="0" smtClean="0"/>
              <a:t>表达自己洁身自好、不慕名利的生活态度</a:t>
            </a:r>
            <a:r>
              <a:rPr lang="en-US" dirty="0" smtClean="0"/>
              <a:t>,</a:t>
            </a:r>
            <a:r>
              <a:rPr lang="zh-CN" altLang="en-US" dirty="0" smtClean="0"/>
              <a:t>含蓄地表达了文章的主旨。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为什么人们对花的爱好不同呢</a:t>
            </a:r>
            <a:r>
              <a:rPr lang="en-US" dirty="0" smtClean="0"/>
              <a:t>?</a:t>
            </a:r>
            <a:r>
              <a:rPr lang="zh-CN" altLang="en-US" dirty="0" smtClean="0"/>
              <a:t>两个</a:t>
            </a:r>
            <a:r>
              <a:rPr lang="en-US" dirty="0" smtClean="0"/>
              <a:t>“</a:t>
            </a:r>
            <a:r>
              <a:rPr lang="zh-CN" altLang="en-US" dirty="0" smtClean="0"/>
              <a:t>独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142984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喜爱不同的花</a:t>
            </a:r>
            <a:r>
              <a:rPr lang="en-US" dirty="0" smtClean="0"/>
              <a:t>,</a:t>
            </a:r>
            <a:r>
              <a:rPr lang="zh-CN" altLang="en-US" dirty="0" smtClean="0"/>
              <a:t>表明人们不同的思想感情和气节。第一个</a:t>
            </a:r>
            <a:r>
              <a:rPr lang="en-US" dirty="0" smtClean="0"/>
              <a:t>“</a:t>
            </a:r>
            <a:r>
              <a:rPr lang="zh-CN" altLang="en-US" dirty="0" smtClean="0"/>
              <a:t>独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体现了陶渊明不与世俗同流合污的气节</a:t>
            </a:r>
            <a:r>
              <a:rPr lang="en-US" dirty="0" smtClean="0"/>
              <a:t>;</a:t>
            </a:r>
            <a:r>
              <a:rPr lang="zh-CN" altLang="en-US" dirty="0" smtClean="0"/>
              <a:t>第二个</a:t>
            </a:r>
            <a:r>
              <a:rPr lang="en-US" dirty="0" smtClean="0"/>
              <a:t>“</a:t>
            </a:r>
            <a:r>
              <a:rPr lang="zh-CN" altLang="en-US" dirty="0" smtClean="0"/>
              <a:t>独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既表现了作者不与世俗同流合污的气节</a:t>
            </a:r>
            <a:r>
              <a:rPr lang="en-US" dirty="0" smtClean="0"/>
              <a:t>,</a:t>
            </a:r>
            <a:r>
              <a:rPr lang="zh-CN" altLang="en-US" dirty="0" smtClean="0"/>
              <a:t>又表明了自己不同于陶渊明的生活态度。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了解</a:t>
            </a:r>
            <a:r>
              <a:rPr lang="en-US" dirty="0" smtClean="0"/>
              <a:t>“</a:t>
            </a:r>
            <a:r>
              <a:rPr lang="zh-CN" altLang="en-US" dirty="0" smtClean="0"/>
              <a:t>说</a:t>
            </a:r>
            <a:r>
              <a:rPr lang="en-US" dirty="0" smtClean="0"/>
              <a:t>”</a:t>
            </a:r>
            <a:r>
              <a:rPr lang="zh-CN" altLang="en-US" dirty="0" smtClean="0"/>
              <a:t>这种古代文体及其特点</a:t>
            </a:r>
            <a:r>
              <a:rPr lang="en-US" dirty="0" smtClean="0"/>
              <a:t>,</a:t>
            </a:r>
            <a:r>
              <a:rPr lang="zh-CN" altLang="en-US" dirty="0" smtClean="0"/>
              <a:t>有感情地朗诵课文。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学习本文借物喻人、托物言志的写作手法。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理解并学习作者不慕名利、洁身自好的生活态度</a:t>
            </a:r>
            <a:r>
              <a:rPr lang="en-US" dirty="0" smtClean="0"/>
              <a:t>,</a:t>
            </a:r>
            <a:r>
              <a:rPr lang="zh-CN" altLang="en-US" dirty="0" smtClean="0"/>
              <a:t>感受其高雅脱俗的思想情怀。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4286256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学习本文借物喻人、托物言志的写作手法。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理解并学习作者不慕名利、洁身自好的生活态度。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五、问题</a:t>
            </a:r>
            <a:r>
              <a:rPr lang="en-US" dirty="0" smtClean="0"/>
              <a:t>:</a:t>
            </a:r>
            <a:r>
              <a:rPr lang="zh-CN" altLang="en-US" dirty="0" smtClean="0"/>
              <a:t>依据</a:t>
            </a:r>
            <a:r>
              <a:rPr lang="en-US" dirty="0" smtClean="0"/>
              <a:t>“</a:t>
            </a:r>
            <a:r>
              <a:rPr lang="zh-CN" altLang="en-US" dirty="0" smtClean="0"/>
              <a:t>予独爱莲之出淤泥而不染</a:t>
            </a:r>
            <a:r>
              <a:rPr lang="en-US" dirty="0" smtClean="0"/>
              <a:t>”</a:t>
            </a:r>
            <a:r>
              <a:rPr lang="zh-CN" altLang="en-US" dirty="0" smtClean="0"/>
              <a:t>对出下联。</a:t>
            </a:r>
            <a:endParaRPr lang="en-US" altLang="zh-CN" dirty="0" smtClean="0"/>
          </a:p>
          <a:p>
            <a:r>
              <a:rPr lang="zh-CN" altLang="en-US" dirty="0" smtClean="0"/>
              <a:t>上联</a:t>
            </a:r>
            <a:r>
              <a:rPr lang="en-US" dirty="0" smtClean="0"/>
              <a:t>:</a:t>
            </a:r>
            <a:r>
              <a:rPr lang="zh-CN" altLang="en-US" dirty="0" smtClean="0"/>
              <a:t>德馨能居陋室</a:t>
            </a:r>
          </a:p>
          <a:p>
            <a:r>
              <a:rPr lang="zh-CN" altLang="en-US" dirty="0" smtClean="0"/>
              <a:t>下联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2357430"/>
            <a:ext cx="4095736" cy="714380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品高不染淤泥　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人们爱莲</a:t>
            </a:r>
            <a:r>
              <a:rPr lang="en-US" dirty="0" smtClean="0"/>
              <a:t>,</a:t>
            </a:r>
            <a:r>
              <a:rPr lang="zh-CN" altLang="en-US" dirty="0" smtClean="0"/>
              <a:t>因为它有很多价值。在观赏价值、实用价值、精神价值中</a:t>
            </a:r>
            <a:r>
              <a:rPr lang="en-US" dirty="0" smtClean="0"/>
              <a:t>,</a:t>
            </a:r>
            <a:r>
              <a:rPr lang="zh-CN" altLang="en-US" dirty="0" smtClean="0"/>
              <a:t>你更看中它的哪种价值</a:t>
            </a:r>
            <a:r>
              <a:rPr lang="en-US" dirty="0" smtClean="0"/>
              <a:t>?</a:t>
            </a:r>
            <a:r>
              <a:rPr lang="zh-CN" altLang="en-US" dirty="0" smtClean="0"/>
              <a:t>请谈谈你的看法。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我更看中莲的精神价值</a:t>
            </a:r>
            <a:r>
              <a:rPr lang="en-US" dirty="0" smtClean="0"/>
              <a:t>,</a:t>
            </a:r>
            <a:r>
              <a:rPr lang="zh-CN" altLang="en-US" dirty="0" smtClean="0"/>
              <a:t>莲是圣洁的代表</a:t>
            </a:r>
            <a:r>
              <a:rPr lang="en-US" dirty="0" smtClean="0"/>
              <a:t>,</a:t>
            </a:r>
            <a:r>
              <a:rPr lang="zh-CN" altLang="en-US" dirty="0" smtClean="0"/>
              <a:t>更是佛教中神圣洁净的象征。莲出尘脱俗</a:t>
            </a:r>
            <a:r>
              <a:rPr lang="en-US" dirty="0" smtClean="0"/>
              <a:t>,</a:t>
            </a:r>
            <a:r>
              <a:rPr lang="zh-CN" altLang="en-US" dirty="0" smtClean="0"/>
              <a:t>清洁无瑕</a:t>
            </a:r>
            <a:r>
              <a:rPr lang="en-US" dirty="0" smtClean="0"/>
              <a:t>,“</a:t>
            </a:r>
            <a:r>
              <a:rPr lang="zh-CN" altLang="en-US" dirty="0" smtClean="0"/>
              <a:t>出淤泥而不染</a:t>
            </a:r>
            <a:r>
              <a:rPr lang="en-US" dirty="0" smtClean="0"/>
              <a:t>,</a:t>
            </a:r>
            <a:r>
              <a:rPr lang="zh-CN" altLang="en-US" dirty="0" smtClean="0"/>
              <a:t>濯清涟而不妖</a:t>
            </a:r>
            <a:r>
              <a:rPr lang="en-US" dirty="0" smtClean="0"/>
              <a:t>”,</a:t>
            </a:r>
            <a:r>
              <a:rPr lang="zh-CN" altLang="en-US" dirty="0" smtClean="0"/>
              <a:t>把莲花喻为君子</a:t>
            </a:r>
            <a:r>
              <a:rPr lang="en-US" dirty="0" smtClean="0"/>
              <a:t>,</a:t>
            </a:r>
            <a:r>
              <a:rPr lang="zh-CN" altLang="en-US" dirty="0" smtClean="0"/>
              <a:t>给人以圣洁的形象。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你喜欢什么花</a:t>
            </a:r>
            <a:r>
              <a:rPr lang="en-US" dirty="0" smtClean="0"/>
              <a:t>?</a:t>
            </a:r>
            <a:r>
              <a:rPr lang="zh-CN" altLang="en-US" dirty="0" smtClean="0"/>
              <a:t>请谈谈你喜欢这种花的原因或者它寄托了你怎样的思想感情。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兰花。兰花无论处于何处都是默默无闻地绽放</a:t>
            </a:r>
            <a:r>
              <a:rPr lang="en-US" dirty="0" smtClean="0"/>
              <a:t>,</a:t>
            </a:r>
            <a:r>
              <a:rPr lang="zh-CN" altLang="en-US" dirty="0" smtClean="0"/>
              <a:t>默默地散发出幽香</a:t>
            </a:r>
            <a:r>
              <a:rPr lang="en-US" dirty="0" smtClean="0"/>
              <a:t>,</a:t>
            </a:r>
            <a:r>
              <a:rPr lang="zh-CN" altLang="en-US" dirty="0" smtClean="0"/>
              <a:t>具有纯朴高雅、不张扬、不媚俗的品质。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根据课文内容</a:t>
            </a:r>
            <a:r>
              <a:rPr lang="en-US" dirty="0" smtClean="0"/>
              <a:t>,</a:t>
            </a:r>
            <a:r>
              <a:rPr lang="zh-CN" altLang="en-US" dirty="0" smtClean="0"/>
              <a:t>将合适的词语填在横线处</a:t>
            </a:r>
            <a:r>
              <a:rPr lang="en-US" dirty="0" smtClean="0"/>
              <a:t>,</a:t>
            </a:r>
            <a:r>
              <a:rPr lang="zh-CN" altLang="en-US" dirty="0" smtClean="0"/>
              <a:t>从而进一步理清文章的脉络结构。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-554038" y="866775"/>
          <a:ext cx="13355638" cy="5029200"/>
        </p:xfrm>
        <a:graphic>
          <a:graphicData uri="http://schemas.openxmlformats.org/presentationml/2006/ole">
            <p:oleObj spid="_x0000_s44034" name="文档" r:id="rId3" imgW="11765240" imgH="4422960" progId="Word.Document.12">
              <p:embed/>
            </p:oleObj>
          </a:graphicData>
        </a:graphic>
      </p:graphicFrame>
      <p:sp>
        <p:nvSpPr>
          <p:cNvPr id="5" name="文本占位符 2"/>
          <p:cNvSpPr txBox="1">
            <a:spLocks/>
          </p:cNvSpPr>
          <p:nvPr/>
        </p:nvSpPr>
        <p:spPr>
          <a:xfrm>
            <a:off x="4881554" y="857232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菊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3309918" y="1357298"/>
            <a:ext cx="221457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世人甚爱牡丹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4881554" y="2285992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不蔓不枝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5453058" y="2857496"/>
            <a:ext cx="1214446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亵玩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7453322" y="2714620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托物言志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10596594" y="2285992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不慕名利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3952860" y="4071942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花之富贵者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4452926" y="4643446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君子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周敦颐是我国理学的开山鼻祖</a:t>
            </a:r>
            <a:r>
              <a:rPr lang="en-US" dirty="0" smtClean="0"/>
              <a:t>,</a:t>
            </a:r>
            <a:r>
              <a:rPr lang="zh-CN" altLang="en-US" dirty="0" smtClean="0"/>
              <a:t>他的理学思想在中国哲学史上起了承前启后的作用。周敦颐从小喜爱读书</a:t>
            </a:r>
            <a:r>
              <a:rPr lang="en-US" dirty="0" smtClean="0"/>
              <a:t>,</a:t>
            </a:r>
            <a:r>
              <a:rPr lang="zh-CN" altLang="en-US" dirty="0" smtClean="0"/>
              <a:t>在家乡颇有名气</a:t>
            </a:r>
            <a:r>
              <a:rPr lang="en-US" dirty="0" smtClean="0"/>
              <a:t>,</a:t>
            </a:r>
            <a:r>
              <a:rPr lang="zh-CN" altLang="en-US" dirty="0" smtClean="0"/>
              <a:t>人们都说他</a:t>
            </a:r>
            <a:r>
              <a:rPr lang="en-US" dirty="0" smtClean="0"/>
              <a:t>“</a:t>
            </a:r>
            <a:r>
              <a:rPr lang="zh-CN" altLang="en-US" dirty="0" smtClean="0"/>
              <a:t>志趣高远</a:t>
            </a:r>
            <a:r>
              <a:rPr lang="en-US" dirty="0" smtClean="0"/>
              <a:t>,</a:t>
            </a:r>
            <a:r>
              <a:rPr lang="zh-CN" altLang="en-US" dirty="0" smtClean="0"/>
              <a:t>博学力行</a:t>
            </a:r>
            <a:r>
              <a:rPr lang="en-US" dirty="0" smtClean="0"/>
              <a:t>,</a:t>
            </a:r>
            <a:r>
              <a:rPr lang="zh-CN" altLang="en-US" dirty="0" smtClean="0"/>
              <a:t>有古人之风</a:t>
            </a:r>
            <a:r>
              <a:rPr lang="en-US" dirty="0" smtClean="0"/>
              <a:t>”</a:t>
            </a:r>
            <a:r>
              <a:rPr lang="zh-CN" altLang="en-US" dirty="0" smtClean="0"/>
              <a:t>。他的学问、气度受到很多人的追随</a:t>
            </a:r>
            <a:r>
              <a:rPr lang="en-US" dirty="0" smtClean="0"/>
              <a:t>,</a:t>
            </a:r>
            <a:r>
              <a:rPr lang="zh-CN" altLang="en-US" dirty="0" smtClean="0"/>
              <a:t>其中最著名的就是程颐、程颢两兄弟</a:t>
            </a:r>
            <a:r>
              <a:rPr lang="en-US" dirty="0" smtClean="0"/>
              <a:t>,</a:t>
            </a:r>
            <a:r>
              <a:rPr lang="zh-CN" altLang="en-US" dirty="0" smtClean="0"/>
              <a:t>他们后来都成了南宋著名的理学家。公元</a:t>
            </a:r>
            <a:r>
              <a:rPr lang="en-US" dirty="0" smtClean="0"/>
              <a:t>1072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周敦颐来到江西</a:t>
            </a:r>
            <a:r>
              <a:rPr lang="en-US" dirty="0" smtClean="0"/>
              <a:t>,</a:t>
            </a:r>
            <a:r>
              <a:rPr lang="zh-CN" altLang="en-US" dirty="0" smtClean="0"/>
              <a:t>创办了濂溪书院</a:t>
            </a:r>
            <a:r>
              <a:rPr lang="en-US" dirty="0" smtClean="0"/>
              <a:t>,</a:t>
            </a:r>
            <a:r>
              <a:rPr lang="zh-CN" altLang="en-US" dirty="0" smtClean="0"/>
              <a:t>从此开始设堂讲学</a:t>
            </a:r>
            <a:r>
              <a:rPr lang="en-US" dirty="0" smtClean="0"/>
              <a:t>,</a:t>
            </a:r>
            <a:r>
              <a:rPr lang="zh-CN" altLang="en-US" dirty="0" smtClean="0"/>
              <a:t>收徒育人。他将书院门前的溪水命名为</a:t>
            </a:r>
            <a:r>
              <a:rPr lang="en-US" dirty="0" smtClean="0"/>
              <a:t>“</a:t>
            </a:r>
            <a:r>
              <a:rPr lang="zh-CN" altLang="en-US" dirty="0" smtClean="0"/>
              <a:t>濂溪</a:t>
            </a:r>
            <a:r>
              <a:rPr lang="en-US" dirty="0" smtClean="0"/>
              <a:t>”,</a:t>
            </a:r>
            <a:r>
              <a:rPr lang="zh-CN" altLang="en-US" dirty="0" smtClean="0"/>
              <a:t>并自号</a:t>
            </a:r>
            <a:r>
              <a:rPr lang="en-US" dirty="0" smtClean="0"/>
              <a:t>“</a:t>
            </a:r>
            <a:r>
              <a:rPr lang="zh-CN" altLang="en-US" dirty="0" smtClean="0"/>
              <a:t>濂溪先生</a:t>
            </a:r>
            <a:r>
              <a:rPr lang="en-US" dirty="0" smtClean="0"/>
              <a:t>”</a:t>
            </a:r>
            <a:r>
              <a:rPr lang="zh-CN" altLang="en-US" dirty="0" smtClean="0"/>
              <a:t>。因他一生酷爱莲花</a:t>
            </a:r>
            <a:r>
              <a:rPr lang="en-US" dirty="0" smtClean="0"/>
              <a:t>,</a:t>
            </a:r>
            <a:r>
              <a:rPr lang="zh-CN" altLang="en-US" dirty="0" smtClean="0"/>
              <a:t>便在书院内建造了一座爱莲堂</a:t>
            </a:r>
            <a:r>
              <a:rPr lang="en-US" dirty="0" smtClean="0"/>
              <a:t>,</a:t>
            </a:r>
            <a:r>
              <a:rPr lang="zh-CN" altLang="en-US" dirty="0" smtClean="0"/>
              <a:t>堂前凿一池</a:t>
            </a:r>
            <a:r>
              <a:rPr lang="en-US" dirty="0" smtClean="0"/>
              <a:t>,</a:t>
            </a:r>
            <a:r>
              <a:rPr lang="zh-CN" altLang="en-US" dirty="0" smtClean="0"/>
              <a:t>名</a:t>
            </a:r>
            <a:r>
              <a:rPr lang="en-US" dirty="0" smtClean="0"/>
              <a:t>“</a:t>
            </a:r>
            <a:r>
              <a:rPr lang="zh-CN" altLang="en-US" dirty="0" smtClean="0"/>
              <a:t>莲池</a:t>
            </a:r>
            <a:r>
              <a:rPr lang="en-US" dirty="0" smtClean="0"/>
              <a:t>”,</a:t>
            </a:r>
            <a:r>
              <a:rPr lang="zh-CN" altLang="en-US" dirty="0" smtClean="0"/>
              <a:t>以莲之高洁</a:t>
            </a:r>
            <a:r>
              <a:rPr lang="en-US" dirty="0" smtClean="0"/>
              <a:t>,</a:t>
            </a:r>
            <a:r>
              <a:rPr lang="zh-CN" altLang="en-US" dirty="0" smtClean="0"/>
              <a:t>寄托自己毕生的心志。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我们学过哪些描写莲花的诗词句</a:t>
            </a:r>
            <a:r>
              <a:rPr lang="en-US" dirty="0" smtClean="0"/>
              <a:t>?</a:t>
            </a:r>
            <a:r>
              <a:rPr lang="zh-CN" altLang="en-US" dirty="0" smtClean="0"/>
              <a:t>杨万里的</a:t>
            </a:r>
            <a:r>
              <a:rPr lang="en-US" dirty="0" smtClean="0"/>
              <a:t>“</a:t>
            </a:r>
            <a:r>
              <a:rPr lang="zh-CN" altLang="en-US" dirty="0" smtClean="0"/>
              <a:t>接天莲叶无穷碧</a:t>
            </a:r>
            <a:r>
              <a:rPr lang="en-US" dirty="0" smtClean="0"/>
              <a:t>,</a:t>
            </a:r>
            <a:r>
              <a:rPr lang="zh-CN" altLang="en-US" dirty="0" smtClean="0"/>
              <a:t>映日荷花别样红</a:t>
            </a:r>
            <a:r>
              <a:rPr lang="en-US" dirty="0" smtClean="0"/>
              <a:t>”;</a:t>
            </a:r>
            <a:r>
              <a:rPr lang="zh-CN" altLang="en-US" dirty="0" smtClean="0"/>
              <a:t>李白的</a:t>
            </a:r>
            <a:r>
              <a:rPr lang="en-US" dirty="0" smtClean="0"/>
              <a:t>“</a:t>
            </a:r>
            <a:r>
              <a:rPr lang="zh-CN" altLang="en-US" dirty="0" smtClean="0"/>
              <a:t>碧荷生幽泉</a:t>
            </a:r>
            <a:r>
              <a:rPr lang="en-US" dirty="0" smtClean="0"/>
              <a:t>,</a:t>
            </a:r>
            <a:r>
              <a:rPr lang="zh-CN" altLang="en-US" dirty="0" smtClean="0"/>
              <a:t>朝日艳且鲜</a:t>
            </a:r>
            <a:r>
              <a:rPr lang="en-US" dirty="0" smtClean="0"/>
              <a:t>”;</a:t>
            </a:r>
            <a:r>
              <a:rPr lang="zh-CN" altLang="en-US" dirty="0" smtClean="0"/>
              <a:t>杨万里的</a:t>
            </a:r>
            <a:r>
              <a:rPr lang="en-US" dirty="0" smtClean="0"/>
              <a:t>“</a:t>
            </a:r>
            <a:r>
              <a:rPr lang="zh-CN" altLang="en-US" dirty="0" smtClean="0"/>
              <a:t>小荷才露尖尖角</a:t>
            </a:r>
            <a:r>
              <a:rPr lang="en-US" dirty="0" smtClean="0"/>
              <a:t>,</a:t>
            </a:r>
            <a:r>
              <a:rPr lang="zh-CN" altLang="en-US" dirty="0" smtClean="0"/>
              <a:t>早有蜻蜓立上头</a:t>
            </a:r>
            <a:r>
              <a:rPr lang="en-US" dirty="0" smtClean="0"/>
              <a:t>”</a:t>
            </a:r>
            <a:r>
              <a:rPr lang="zh-CN" altLang="en-US" dirty="0" smtClean="0"/>
              <a:t>。北宋哲学家周敦颐独爱莲</a:t>
            </a:r>
            <a:r>
              <a:rPr lang="en-US" dirty="0" smtClean="0"/>
              <a:t>,</a:t>
            </a:r>
            <a:r>
              <a:rPr lang="zh-CN" altLang="en-US" dirty="0" smtClean="0"/>
              <a:t>他写的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爱莲说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千百年来一直广为流传。人们喜爱莲花的原因是什么呢</a:t>
            </a:r>
            <a:r>
              <a:rPr lang="en-US" dirty="0" smtClean="0"/>
              <a:t>?</a:t>
            </a:r>
            <a:r>
              <a:rPr lang="zh-CN" altLang="en-US" dirty="0" smtClean="0"/>
              <a:t>莲花有哪些高贵品质呢</a:t>
            </a:r>
            <a:r>
              <a:rPr lang="en-US" dirty="0" smtClean="0"/>
              <a:t>?</a:t>
            </a:r>
            <a:r>
              <a:rPr lang="zh-CN" altLang="en-US" dirty="0" smtClean="0"/>
              <a:t>今天就让我们从周敦颐的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爱莲说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中寻找答案吧。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28694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请你补充完整。</a:t>
            </a:r>
            <a:endParaRPr lang="en-US" dirty="0" smtClean="0"/>
          </a:p>
          <a:p>
            <a:r>
              <a:rPr lang="zh-CN" altLang="en-US" dirty="0" smtClean="0"/>
              <a:t>周敦颐</a:t>
            </a:r>
            <a:r>
              <a:rPr lang="en-US" dirty="0" smtClean="0"/>
              <a:t>(1017—1073),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     　</a:t>
            </a:r>
            <a:r>
              <a:rPr lang="en-US" dirty="0" smtClean="0"/>
              <a:t>,</a:t>
            </a:r>
            <a:r>
              <a:rPr lang="zh-CN" altLang="en-US" dirty="0" smtClean="0"/>
              <a:t>晚号</a:t>
            </a:r>
            <a:r>
              <a:rPr lang="zh-CN" altLang="en-US" u="sng" dirty="0" smtClean="0"/>
              <a:t>　         　</a:t>
            </a:r>
            <a:r>
              <a:rPr lang="en-US" dirty="0" smtClean="0"/>
              <a:t>,</a:t>
            </a:r>
            <a:r>
              <a:rPr lang="zh-CN" altLang="en-US" dirty="0" smtClean="0"/>
              <a:t>谥号元公</a:t>
            </a:r>
            <a:r>
              <a:rPr lang="en-US" dirty="0" smtClean="0"/>
              <a:t>,</a:t>
            </a:r>
            <a:r>
              <a:rPr lang="zh-CN" altLang="en-US" u="sng" dirty="0" smtClean="0"/>
              <a:t>　    　</a:t>
            </a:r>
            <a:r>
              <a:rPr lang="en-US" dirty="0" smtClean="0"/>
              <a:t>(</a:t>
            </a:r>
            <a:r>
              <a:rPr lang="zh-CN" altLang="en-US" dirty="0" smtClean="0"/>
              <a:t>朝代</a:t>
            </a:r>
            <a:r>
              <a:rPr lang="en-US" dirty="0" smtClean="0"/>
              <a:t>)</a:t>
            </a:r>
            <a:r>
              <a:rPr lang="zh-CN" altLang="en-US" dirty="0" smtClean="0"/>
              <a:t>著名哲学家</a:t>
            </a:r>
            <a:r>
              <a:rPr lang="en-US" dirty="0" smtClean="0"/>
              <a:t>,</a:t>
            </a:r>
            <a:r>
              <a:rPr lang="zh-CN" altLang="en-US" dirty="0" smtClean="0"/>
              <a:t>学术界公认的理学派开山鼻祖</a:t>
            </a:r>
            <a:r>
              <a:rPr lang="en-US" dirty="0" smtClean="0"/>
              <a:t>,“</a:t>
            </a:r>
            <a:r>
              <a:rPr lang="zh-CN" altLang="en-US" dirty="0" smtClean="0"/>
              <a:t>两汉而下</a:t>
            </a:r>
            <a:r>
              <a:rPr lang="en-US" dirty="0" smtClean="0"/>
              <a:t>,</a:t>
            </a:r>
            <a:r>
              <a:rPr lang="zh-CN" altLang="en-US" dirty="0" smtClean="0"/>
              <a:t>儒学几至大坏。千有余载</a:t>
            </a:r>
            <a:r>
              <a:rPr lang="en-US" dirty="0" smtClean="0"/>
              <a:t>,</a:t>
            </a:r>
            <a:r>
              <a:rPr lang="zh-CN" altLang="en-US" dirty="0" smtClean="0"/>
              <a:t>至宋中叶</a:t>
            </a:r>
            <a:r>
              <a:rPr lang="en-US" dirty="0" smtClean="0"/>
              <a:t>,</a:t>
            </a:r>
            <a:r>
              <a:rPr lang="zh-CN" altLang="en-US" dirty="0" smtClean="0"/>
              <a:t>周敦颐出于舂陵</a:t>
            </a:r>
            <a:r>
              <a:rPr lang="en-US" dirty="0" smtClean="0"/>
              <a:t>,</a:t>
            </a:r>
            <a:r>
              <a:rPr lang="zh-CN" altLang="en-US" dirty="0" smtClean="0"/>
              <a:t>乃得圣贤不传之学</a:t>
            </a:r>
            <a:r>
              <a:rPr lang="en-US" dirty="0" smtClean="0"/>
              <a:t>,</a:t>
            </a:r>
            <a:r>
              <a:rPr lang="zh-CN" altLang="en-US" dirty="0" smtClean="0"/>
              <a:t>作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太极图说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通书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推明阴阳五行之理</a:t>
            </a:r>
            <a:r>
              <a:rPr lang="en-US" dirty="0" smtClean="0"/>
              <a:t>,</a:t>
            </a:r>
            <a:r>
              <a:rPr lang="zh-CN" altLang="en-US" dirty="0" smtClean="0"/>
              <a:t>明于天而性于人者</a:t>
            </a:r>
            <a:r>
              <a:rPr lang="en-US" dirty="0" smtClean="0"/>
              <a:t>,</a:t>
            </a:r>
            <a:r>
              <a:rPr lang="zh-CN" altLang="en-US" dirty="0" smtClean="0"/>
              <a:t>了若指掌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宋史</a:t>
            </a:r>
            <a:r>
              <a:rPr lang="en-US" dirty="0" smtClean="0"/>
              <a:t>·</a:t>
            </a:r>
            <a:r>
              <a:rPr lang="zh-CN" altLang="en-US" dirty="0" smtClean="0"/>
              <a:t>道学传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将其创立的理学提到了极高的地位。</a:t>
            </a:r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453058" y="1643050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茂叔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7310446" y="1714488"/>
            <a:ext cx="164307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濂溪先生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452530" y="2285992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北宋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2" name="周敦颐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131124" y="2214554"/>
            <a:ext cx="2060876" cy="2261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说</a:t>
            </a:r>
            <a:r>
              <a:rPr lang="en-US" dirty="0" smtClean="0"/>
              <a:t>”</a:t>
            </a:r>
            <a:r>
              <a:rPr lang="zh-CN" altLang="en-US" dirty="0" smtClean="0"/>
              <a:t>是一种文体</a:t>
            </a:r>
            <a:r>
              <a:rPr lang="en-US" dirty="0" smtClean="0"/>
              <a:t>,</a:t>
            </a:r>
            <a:r>
              <a:rPr lang="zh-CN" altLang="en-US" dirty="0" smtClean="0"/>
              <a:t>可以说明事物</a:t>
            </a:r>
            <a:r>
              <a:rPr lang="en-US" dirty="0" smtClean="0"/>
              <a:t>,</a:t>
            </a:r>
            <a:r>
              <a:rPr lang="zh-CN" altLang="en-US" dirty="0" smtClean="0"/>
              <a:t>也可以发表议论或记叙事物</a:t>
            </a:r>
            <a:r>
              <a:rPr lang="en-US" dirty="0" smtClean="0"/>
              <a:t>,</a:t>
            </a:r>
            <a:r>
              <a:rPr lang="zh-CN" altLang="en-US" dirty="0" smtClean="0"/>
              <a:t>但都是为了说明一个道理。这篇</a:t>
            </a:r>
            <a:r>
              <a:rPr lang="en-US" dirty="0" smtClean="0"/>
              <a:t>“</a:t>
            </a:r>
            <a:r>
              <a:rPr lang="zh-CN" altLang="en-US" dirty="0" smtClean="0"/>
              <a:t>说</a:t>
            </a:r>
            <a:r>
              <a:rPr lang="en-US" dirty="0" smtClean="0"/>
              <a:t>”,</a:t>
            </a:r>
            <a:r>
              <a:rPr lang="zh-CN" altLang="en-US" dirty="0" smtClean="0"/>
              <a:t>是作者在南康郡任职时写的。任职期间</a:t>
            </a:r>
            <a:r>
              <a:rPr lang="en-US" dirty="0" smtClean="0"/>
              <a:t>,</a:t>
            </a:r>
            <a:r>
              <a:rPr lang="zh-CN" altLang="en-US" dirty="0" smtClean="0"/>
              <a:t>他曾亲自率领属下开辟一块池塘种莲</a:t>
            </a:r>
            <a:r>
              <a:rPr lang="en-US" dirty="0" smtClean="0"/>
              <a:t>,</a:t>
            </a:r>
            <a:r>
              <a:rPr lang="zh-CN" altLang="en-US" dirty="0" smtClean="0"/>
              <a:t>名曰</a:t>
            </a:r>
            <a:r>
              <a:rPr lang="en-US" dirty="0" smtClean="0"/>
              <a:t>“</a:t>
            </a:r>
            <a:r>
              <a:rPr lang="zh-CN" altLang="en-US" dirty="0" smtClean="0"/>
              <a:t>爱莲池</a:t>
            </a:r>
            <a:r>
              <a:rPr lang="en-US" dirty="0" smtClean="0"/>
              <a:t>”</a:t>
            </a:r>
            <a:r>
              <a:rPr lang="zh-CN" altLang="en-US" dirty="0" smtClean="0"/>
              <a:t>。夏秋之际</a:t>
            </a:r>
            <a:r>
              <a:rPr lang="en-US" dirty="0" smtClean="0"/>
              <a:t>,</a:t>
            </a:r>
            <a:r>
              <a:rPr lang="zh-CN" altLang="en-US" dirty="0" smtClean="0"/>
              <a:t>莲花盛开</a:t>
            </a:r>
            <a:r>
              <a:rPr lang="en-US" dirty="0" smtClean="0"/>
              <a:t>,</a:t>
            </a:r>
            <a:r>
              <a:rPr lang="zh-CN" altLang="en-US" dirty="0" smtClean="0"/>
              <a:t>作者凭栏放目</a:t>
            </a:r>
            <a:r>
              <a:rPr lang="en-US" dirty="0" smtClean="0"/>
              <a:t>,</a:t>
            </a:r>
            <a:r>
              <a:rPr lang="zh-CN" altLang="en-US" dirty="0" smtClean="0"/>
              <a:t>触景生情</a:t>
            </a:r>
            <a:r>
              <a:rPr lang="en-US" dirty="0" smtClean="0"/>
              <a:t>,</a:t>
            </a:r>
            <a:r>
              <a:rPr lang="zh-CN" altLang="en-US" dirty="0" smtClean="0"/>
              <a:t>写下了本文。</a:t>
            </a:r>
          </a:p>
          <a:p>
            <a:r>
              <a:rPr lang="en-US" dirty="0" smtClean="0"/>
              <a:t> 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周敦颐</a:t>
            </a:r>
            <a:r>
              <a:rPr lang="en-US" dirty="0" smtClean="0"/>
              <a:t>(	)				</a:t>
            </a:r>
            <a:r>
              <a:rPr lang="zh-CN" altLang="en-US" dirty="0" smtClean="0"/>
              <a:t>甚蕃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淤泥</a:t>
            </a:r>
            <a:r>
              <a:rPr lang="en-US" dirty="0" smtClean="0"/>
              <a:t>(		)				</a:t>
            </a:r>
            <a:r>
              <a:rPr lang="zh-CN" altLang="en-US" dirty="0" smtClean="0"/>
              <a:t>濯清涟</a:t>
            </a:r>
            <a:r>
              <a:rPr lang="en-US" dirty="0" smtClean="0"/>
              <a:t>(	   )(	  )</a:t>
            </a:r>
            <a:endParaRPr lang="zh-CN" altLang="en-US" dirty="0" smtClean="0"/>
          </a:p>
          <a:p>
            <a:r>
              <a:rPr lang="zh-CN" altLang="en-US" dirty="0" smtClean="0"/>
              <a:t>亵玩</a:t>
            </a:r>
            <a:r>
              <a:rPr lang="en-US" dirty="0" smtClean="0"/>
              <a:t>(		)				</a:t>
            </a:r>
            <a:r>
              <a:rPr lang="zh-CN" altLang="en-US" dirty="0" smtClean="0"/>
              <a:t>噫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鲜有闻</a:t>
            </a:r>
            <a:r>
              <a:rPr lang="en-US" dirty="0" smtClean="0"/>
              <a:t>(	    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952728" y="1785926"/>
            <a:ext cx="1285884" cy="714380"/>
          </a:xfrm>
        </p:spPr>
        <p:txBody>
          <a:bodyPr/>
          <a:lstStyle/>
          <a:p>
            <a:pPr indent="0"/>
            <a:r>
              <a:rPr lang="en-US" dirty="0" err="1" smtClean="0"/>
              <a:t>yí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952728" y="2357430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595538" y="3071810"/>
            <a:ext cx="164307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095604" y="3714752"/>
            <a:ext cx="135732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xiǎn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552525" y="21914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95406" y="350043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66113" y="221455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595406" y="283434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95406" y="412022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8310578" y="1785926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fán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8453454" y="2357430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zhuó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9596462" y="2357430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lián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8239140" y="3071810"/>
            <a:ext cx="128588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95401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81153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66773" y="34772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1" grpId="0"/>
      <p:bldP spid="13" grpId="0" build="p"/>
      <p:bldP spid="14" grpId="0" build="p"/>
      <p:bldP spid="15" grpId="0" build="p"/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解释下列句中加点词的意思。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可爱者甚蕃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出淤泥而不染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濯清涟而不妖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可远观而不可亵玩焉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花之隐逸者也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花之君子者也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(7)</a:t>
            </a:r>
            <a:r>
              <a:rPr lang="zh-CN" altLang="en-US" dirty="0" smtClean="0"/>
              <a:t>宜乎众矣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4452926" y="3000372"/>
            <a:ext cx="335758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濯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洗。妖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艳丽。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4095736" y="1785926"/>
            <a:ext cx="550072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452926" y="2428868"/>
            <a:ext cx="79296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沾染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污秽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5453058" y="3857628"/>
            <a:ext cx="4714908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亲近而不庄重。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81422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81422" y="34772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24034" y="34772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24628" y="514351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51997" y="219140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4452926" y="4429132"/>
            <a:ext cx="7215238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避世隐居。这里指菊花不与别的花争奇斗艳。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4452926" y="5072074"/>
            <a:ext cx="7215238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品德高尚的人。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3667108" y="5857892"/>
            <a:ext cx="7215238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应当。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238612" y="404878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809852" y="47148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194807" y="47148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766179" y="533467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194807" y="535782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51799" y="604905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7" grpId="0" build="p"/>
      <p:bldP spid="20" grpId="0" build="p"/>
      <p:bldP spid="9" grpId="0" build="p"/>
      <p:bldP spid="10" grpId="0" build="p"/>
      <p:bldP spid="14" grpId="0" build="p"/>
      <p:bldP spid="18" grpId="0" build="p"/>
      <p:bldP spid="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根据课文内容完成下面的表格。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8310578" y="2571744"/>
            <a:ext cx="2000264" cy="785818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zh-CN" altLang="en-US" sz="28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高洁、质朴</a:t>
            </a:r>
            <a:endParaRPr lang="zh-CN" altLang="en-US" sz="28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8382016" y="3000372"/>
            <a:ext cx="271464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正直、芳香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882082" y="3786190"/>
            <a:ext cx="1000132" cy="785818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zh-CN" altLang="en-US" sz="2800" kern="1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  <a:cs typeface="Times New Roman"/>
              </a:rPr>
              <a:t>清高</a:t>
            </a:r>
            <a:endParaRPr lang="zh-CN" altLang="en-US" sz="28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381093" y="1879592"/>
          <a:ext cx="9572691" cy="2406664"/>
        </p:xfrm>
        <a:graphic>
          <a:graphicData uri="http://schemas.openxmlformats.org/drawingml/2006/table">
            <a:tbl>
              <a:tblPr/>
              <a:tblGrid>
                <a:gridCol w="1777313"/>
                <a:gridCol w="4567946"/>
                <a:gridCol w="3227432"/>
              </a:tblGrid>
              <a:tr h="6016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描写角度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课文原句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赋予的品格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6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生长环境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出淤泥而不染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濯清涟而不妖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6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体态、香气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中通外直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不蔓不枝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香远益清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6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风度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亭亭净植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可远观而不可亵玩焉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2705</TotalTime>
  <Words>1414</Words>
  <Application>Microsoft Office PowerPoint</Application>
  <PresentationFormat>自定义</PresentationFormat>
  <Paragraphs>158</Paragraphs>
  <Slides>28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626</cp:revision>
  <dcterms:created xsi:type="dcterms:W3CDTF">2017-02-11T06:33:00Z</dcterms:created>
  <dcterms:modified xsi:type="dcterms:W3CDTF">2019-12-13T09:33:49Z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