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0"/>
  </p:notesMasterIdLst>
  <p:handoutMasterIdLst>
    <p:handoutMasterId r:id="rId31"/>
  </p:handoutMasterIdLst>
  <p:sldIdLst>
    <p:sldId id="371" r:id="rId3"/>
    <p:sldId id="429" r:id="rId4"/>
    <p:sldId id="444" r:id="rId5"/>
    <p:sldId id="428" r:id="rId6"/>
    <p:sldId id="445" r:id="rId7"/>
    <p:sldId id="443" r:id="rId8"/>
    <p:sldId id="477" r:id="rId9"/>
    <p:sldId id="455" r:id="rId10"/>
    <p:sldId id="478" r:id="rId11"/>
    <p:sldId id="456" r:id="rId12"/>
    <p:sldId id="397" r:id="rId13"/>
    <p:sldId id="458" r:id="rId14"/>
    <p:sldId id="479" r:id="rId15"/>
    <p:sldId id="480" r:id="rId16"/>
    <p:sldId id="481" r:id="rId17"/>
    <p:sldId id="482" r:id="rId18"/>
    <p:sldId id="483" r:id="rId19"/>
    <p:sldId id="484" r:id="rId20"/>
    <p:sldId id="485" r:id="rId21"/>
    <p:sldId id="470" r:id="rId22"/>
    <p:sldId id="471" r:id="rId23"/>
    <p:sldId id="472" r:id="rId24"/>
    <p:sldId id="474" r:id="rId25"/>
    <p:sldId id="475" r:id="rId26"/>
    <p:sldId id="453" r:id="rId27"/>
    <p:sldId id="476" r:id="rId28"/>
    <p:sldId id="395" r:id="rId29"/>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976" autoAdjust="0"/>
    <p:restoredTop sz="87474" autoAdjust="0"/>
  </p:normalViewPr>
  <p:slideViewPr>
    <p:cSldViewPr>
      <p:cViewPr>
        <p:scale>
          <a:sx n="40" d="100"/>
          <a:sy n="40" d="100"/>
        </p:scale>
        <p:origin x="-324" y="-528"/>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27</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第一单元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2</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9.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3881422" y="3857628"/>
            <a:ext cx="5724644" cy="1754326"/>
          </a:xfrm>
          <a:prstGeom prst="rect">
            <a:avLst/>
          </a:prstGeom>
        </p:spPr>
        <p:txBody>
          <a:bodyPr wrap="none">
            <a:spAutoFit/>
          </a:bodyPr>
          <a:lstStyle/>
          <a:p>
            <a:pPr algn="ctr">
              <a:lnSpc>
                <a:spcPct val="150000"/>
              </a:lnSpc>
            </a:pPr>
            <a:r>
              <a:rPr lang="en-US" sz="3600" dirty="0" smtClean="0"/>
              <a:t>2.</a:t>
            </a:r>
            <a:r>
              <a:rPr lang="zh-CN" altLang="en-US" sz="3600" dirty="0" smtClean="0"/>
              <a:t>说　和　做</a:t>
            </a:r>
          </a:p>
          <a:p>
            <a:pPr algn="ctr">
              <a:lnSpc>
                <a:spcPct val="150000"/>
              </a:lnSpc>
            </a:pPr>
            <a:r>
              <a:rPr lang="en-US" sz="3600" dirty="0" smtClean="0"/>
              <a:t>——</a:t>
            </a:r>
            <a:r>
              <a:rPr lang="zh-CN" altLang="en-US" sz="3600" dirty="0" smtClean="0"/>
              <a:t>记闻一多先生言行片段</a:t>
            </a:r>
            <a:endParaRPr lang="zh-CN" altLang="en-US" sz="3600" dirty="0"/>
          </a:p>
        </p:txBody>
      </p:sp>
      <p:sp>
        <p:nvSpPr>
          <p:cNvPr id="24" name="动作按钮: 声音 23">
            <a:hlinkClick r:id="" action="ppaction://noaction" highlightClick="1">
              <a:snd r:embed="rId2" name="applause.wav" builtIn="1"/>
            </a:hlinkClick>
          </p:cNvPr>
          <p:cNvSpPr/>
          <p:nvPr/>
        </p:nvSpPr>
        <p:spPr>
          <a:xfrm>
            <a:off x="2809852" y="4754698"/>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1单元.eps" descr="id:2147495324;FounderCES"/>
          <p:cNvPicPr/>
          <p:nvPr/>
        </p:nvPicPr>
        <p:blipFill>
          <a:blip r:embed="rId3"/>
          <a:stretch>
            <a:fillRect/>
          </a:stretch>
        </p:blipFill>
        <p:spPr>
          <a:xfrm>
            <a:off x="809588" y="1643050"/>
            <a:ext cx="10358510" cy="184270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朗读课文</a:t>
            </a:r>
            <a:r>
              <a:rPr lang="en-US" dirty="0" smtClean="0"/>
              <a:t>,</a:t>
            </a:r>
            <a:r>
              <a:rPr lang="zh-CN" altLang="en-US" dirty="0" smtClean="0"/>
              <a:t>整体感知课文内容。</a:t>
            </a:r>
          </a:p>
          <a:p>
            <a:r>
              <a:rPr lang="zh-CN" altLang="en-US" dirty="0" smtClean="0"/>
              <a:t>文章从</a:t>
            </a:r>
            <a:r>
              <a:rPr lang="zh-CN" altLang="en-US" u="sng" dirty="0" smtClean="0"/>
              <a:t>　    　</a:t>
            </a:r>
            <a:r>
              <a:rPr lang="zh-CN" altLang="en-US" dirty="0" smtClean="0"/>
              <a:t>和</a:t>
            </a:r>
            <a:r>
              <a:rPr lang="zh-CN" altLang="en-US" u="sng" dirty="0" smtClean="0"/>
              <a:t>　           　</a:t>
            </a:r>
            <a:r>
              <a:rPr lang="zh-CN" altLang="en-US" dirty="0" smtClean="0"/>
              <a:t>两方面表现闻一多先生崇高的精神品格。作为</a:t>
            </a:r>
            <a:r>
              <a:rPr lang="zh-CN" altLang="en-US" u="sng" dirty="0" smtClean="0"/>
              <a:t>　   　</a:t>
            </a:r>
            <a:r>
              <a:rPr lang="zh-CN" altLang="en-US" dirty="0" smtClean="0"/>
              <a:t>的方面</a:t>
            </a:r>
            <a:r>
              <a:rPr lang="en-US" dirty="0" smtClean="0"/>
              <a:t>,</a:t>
            </a:r>
            <a:r>
              <a:rPr lang="zh-CN" altLang="en-US" dirty="0" smtClean="0"/>
              <a:t>作者写了他写作</a:t>
            </a:r>
            <a:r>
              <a:rPr lang="en-US" altLang="zh-CN" dirty="0" smtClean="0"/>
              <a:t>《</a:t>
            </a:r>
            <a:r>
              <a:rPr lang="zh-CN" altLang="en-US" dirty="0" smtClean="0"/>
              <a:t>唐诗杂论</a:t>
            </a:r>
            <a:r>
              <a:rPr lang="en-US" altLang="zh-CN" dirty="0" smtClean="0"/>
              <a:t>》《</a:t>
            </a:r>
            <a:r>
              <a:rPr lang="zh-CN" altLang="en-US" dirty="0" smtClean="0"/>
              <a:t>校补</a:t>
            </a:r>
            <a:r>
              <a:rPr lang="en-US" altLang="zh-CN" dirty="0" smtClean="0"/>
              <a:t>》《</a:t>
            </a:r>
            <a:r>
              <a:rPr lang="zh-CN" altLang="en-US" dirty="0" smtClean="0"/>
              <a:t>古典新义</a:t>
            </a:r>
            <a:r>
              <a:rPr lang="en-US" altLang="zh-CN" dirty="0" smtClean="0"/>
              <a:t>》</a:t>
            </a:r>
            <a:r>
              <a:rPr lang="zh-CN" altLang="en-US" dirty="0" smtClean="0"/>
              <a:t>三本书的情况加以表现</a:t>
            </a:r>
            <a:r>
              <a:rPr lang="en-US" dirty="0" smtClean="0"/>
              <a:t>;</a:t>
            </a:r>
            <a:r>
              <a:rPr lang="zh-CN" altLang="en-US" dirty="0" smtClean="0"/>
              <a:t>作为</a:t>
            </a:r>
            <a:r>
              <a:rPr lang="zh-CN" altLang="en-US" u="sng" dirty="0" smtClean="0"/>
              <a:t>　</a:t>
            </a:r>
            <a:r>
              <a:rPr lang="en-US" altLang="zh-CN" u="sng" dirty="0" smtClean="0"/>
              <a:t>		</a:t>
            </a:r>
            <a:r>
              <a:rPr lang="zh-CN" altLang="en-US" u="sng" dirty="0" smtClean="0"/>
              <a:t>　</a:t>
            </a:r>
            <a:r>
              <a:rPr lang="zh-CN" altLang="en-US" dirty="0" smtClean="0"/>
              <a:t>的方面</a:t>
            </a:r>
            <a:r>
              <a:rPr lang="en-US" dirty="0" smtClean="0"/>
              <a:t>,</a:t>
            </a:r>
            <a:r>
              <a:rPr lang="zh-CN" altLang="en-US" dirty="0" smtClean="0"/>
              <a:t>作者列举了起稿政治传单、群众大会演说、参加游行示威三件事作为例证。</a:t>
            </a:r>
            <a:endParaRPr lang="zh-CN" altLang="en-US" dirty="0"/>
          </a:p>
        </p:txBody>
      </p:sp>
      <p:sp>
        <p:nvSpPr>
          <p:cNvPr id="3" name="文本占位符 2"/>
          <p:cNvSpPr>
            <a:spLocks noGrp="1"/>
          </p:cNvSpPr>
          <p:nvPr>
            <p:ph type="body" sz="quarter" idx="11"/>
          </p:nvPr>
        </p:nvSpPr>
        <p:spPr>
          <a:xfrm>
            <a:off x="2809852" y="1785926"/>
            <a:ext cx="1214446" cy="714380"/>
          </a:xfrm>
        </p:spPr>
        <p:txBody>
          <a:bodyPr/>
          <a:lstStyle/>
          <a:p>
            <a:pPr indent="0"/>
            <a:r>
              <a:rPr lang="zh-CN" altLang="en-US" dirty="0" smtClean="0"/>
              <a:t>学者</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4381488" y="1785926"/>
            <a:ext cx="1928826"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革命家</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2381224" y="2357430"/>
            <a:ext cx="1071570" cy="64296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学者</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7024694" y="3000372"/>
            <a:ext cx="1357322" cy="64296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革命家</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P spid="9"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理清思路</a:t>
            </a:r>
            <a:r>
              <a:rPr lang="en-US" dirty="0" smtClean="0"/>
              <a:t>,</a:t>
            </a:r>
            <a:r>
              <a:rPr lang="zh-CN" altLang="en-US" dirty="0" smtClean="0"/>
              <a:t>领会思想。</a:t>
            </a:r>
          </a:p>
          <a:p>
            <a:r>
              <a:rPr lang="en-US" dirty="0" smtClean="0"/>
              <a:t>1.</a:t>
            </a:r>
            <a:r>
              <a:rPr lang="zh-CN" altLang="en-US" dirty="0" smtClean="0"/>
              <a:t>闻一多先生的</a:t>
            </a:r>
            <a:r>
              <a:rPr lang="en-US" dirty="0" smtClean="0"/>
              <a:t>“</a:t>
            </a:r>
            <a:r>
              <a:rPr lang="zh-CN" altLang="en-US" dirty="0" smtClean="0"/>
              <a:t>说</a:t>
            </a:r>
            <a:r>
              <a:rPr lang="en-US" dirty="0" smtClean="0"/>
              <a:t>”</a:t>
            </a:r>
            <a:r>
              <a:rPr lang="zh-CN" altLang="en-US" dirty="0" smtClean="0"/>
              <a:t>和</a:t>
            </a:r>
            <a:r>
              <a:rPr lang="en-US" dirty="0" smtClean="0"/>
              <a:t>“</a:t>
            </a:r>
            <a:r>
              <a:rPr lang="zh-CN" altLang="en-US" dirty="0" smtClean="0"/>
              <a:t>做</a:t>
            </a:r>
            <a:r>
              <a:rPr lang="en-US" dirty="0" smtClean="0"/>
              <a:t>”</a:t>
            </a:r>
            <a:r>
              <a:rPr lang="zh-CN" altLang="en-US" dirty="0" smtClean="0"/>
              <a:t>和一般人的有什么不同</a:t>
            </a:r>
            <a:r>
              <a:rPr lang="en-US" dirty="0" smtClean="0"/>
              <a:t>?</a:t>
            </a:r>
          </a:p>
          <a:p>
            <a:endParaRPr lang="en-US" altLang="zh-CN" dirty="0" smtClean="0"/>
          </a:p>
          <a:p>
            <a:r>
              <a:rPr lang="en-US" dirty="0" smtClean="0"/>
              <a:t>2.</a:t>
            </a:r>
            <a:r>
              <a:rPr lang="zh-CN" altLang="en-US" dirty="0" smtClean="0"/>
              <a:t>文章表现了闻一多先生的什么精神</a:t>
            </a:r>
            <a:r>
              <a:rPr lang="en-US" dirty="0" smtClean="0"/>
              <a:t>?</a:t>
            </a:r>
          </a:p>
          <a:p>
            <a:endParaRPr lang="en-US" altLang="zh-CN" dirty="0" smtClean="0"/>
          </a:p>
          <a:p>
            <a:r>
              <a:rPr lang="en-US" dirty="0" smtClean="0"/>
              <a:t>3.</a:t>
            </a:r>
            <a:r>
              <a:rPr lang="zh-CN" altLang="en-US" dirty="0" smtClean="0"/>
              <a:t>这篇文章的主旨是什么</a:t>
            </a:r>
            <a:r>
              <a:rPr lang="en-US" dirty="0" smtClean="0"/>
              <a:t>?</a:t>
            </a:r>
            <a:endParaRPr lang="zh-CN" altLang="en-US" dirty="0" smtClean="0"/>
          </a:p>
          <a:p>
            <a:endParaRPr lang="zh-CN" altLang="en-US" dirty="0" smtClean="0"/>
          </a:p>
          <a:p>
            <a:endParaRPr lang="zh-CN" altLang="en-US" dirty="0"/>
          </a:p>
        </p:txBody>
      </p:sp>
      <p:sp>
        <p:nvSpPr>
          <p:cNvPr id="3" name="文本占位符 4"/>
          <p:cNvSpPr>
            <a:spLocks noGrp="1"/>
          </p:cNvSpPr>
          <p:nvPr>
            <p:ph type="body" sz="quarter" idx="11"/>
          </p:nvPr>
        </p:nvSpPr>
        <p:spPr>
          <a:xfrm>
            <a:off x="1666844" y="2928934"/>
            <a:ext cx="9072626" cy="857256"/>
          </a:xfrm>
        </p:spPr>
        <p:txBody>
          <a:bodyPr/>
          <a:lstStyle/>
          <a:p>
            <a:r>
              <a:rPr lang="zh-CN" altLang="en-US" dirty="0" smtClean="0"/>
              <a:t>闻一多先生是做了再说</a:t>
            </a:r>
            <a:r>
              <a:rPr lang="en-US" dirty="0" smtClean="0"/>
              <a:t>,</a:t>
            </a:r>
            <a:r>
              <a:rPr lang="zh-CN" altLang="en-US" dirty="0" smtClean="0"/>
              <a:t>做了不说</a:t>
            </a:r>
            <a:r>
              <a:rPr lang="en-US" dirty="0" smtClean="0"/>
              <a:t>,</a:t>
            </a:r>
            <a:r>
              <a:rPr lang="zh-CN" altLang="en-US" dirty="0" smtClean="0"/>
              <a:t>说了就做。</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4"/>
          <p:cNvSpPr txBox="1">
            <a:spLocks/>
          </p:cNvSpPr>
          <p:nvPr/>
        </p:nvSpPr>
        <p:spPr>
          <a:xfrm>
            <a:off x="1666844" y="4143380"/>
            <a:ext cx="9072626" cy="857256"/>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为了救国救民的需要而说和做的爱国精神。</a:t>
            </a:r>
            <a:endParaRPr lang="zh-CN" altLang="en-US" sz="2800" dirty="0">
              <a:solidFill>
                <a:srgbClr val="FF0000"/>
              </a:solidFill>
              <a:latin typeface="华文细黑" pitchFamily="2" charset="-122"/>
              <a:ea typeface="华文细黑" pitchFamily="2" charset="-122"/>
            </a:endParaRPr>
          </a:p>
        </p:txBody>
      </p:sp>
      <p:sp>
        <p:nvSpPr>
          <p:cNvPr id="6" name="文本占位符 4"/>
          <p:cNvSpPr txBox="1">
            <a:spLocks/>
          </p:cNvSpPr>
          <p:nvPr/>
        </p:nvSpPr>
        <p:spPr>
          <a:xfrm>
            <a:off x="1666844" y="5429264"/>
            <a:ext cx="9072626" cy="857256"/>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文章记叙了闻一多先生的主要事迹</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表现了先生说做统一、表里如一的高尚人格。</a:t>
            </a:r>
            <a:endParaRPr lang="zh-CN" altLang="en-US" sz="2800" dirty="0">
              <a:solidFill>
                <a:srgbClr val="FF0000"/>
              </a:solidFill>
              <a:latin typeface="华文细黑" pitchFamily="2" charset="-122"/>
              <a:ea typeface="华文细黑" pitchFamily="2" charset="-122"/>
            </a:endParaRPr>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品味语言</a:t>
            </a:r>
            <a:r>
              <a:rPr lang="en-US" dirty="0" smtClean="0"/>
              <a:t>,</a:t>
            </a:r>
            <a:r>
              <a:rPr lang="zh-CN" altLang="en-US" dirty="0" smtClean="0"/>
              <a:t>体会情感。</a:t>
            </a:r>
            <a:endParaRPr lang="zh-CN" altLang="en-US" dirty="0"/>
          </a:p>
        </p:txBody>
      </p:sp>
      <p:sp>
        <p:nvSpPr>
          <p:cNvPr id="3" name="文本占位符 4"/>
          <p:cNvSpPr>
            <a:spLocks noGrp="1"/>
          </p:cNvSpPr>
          <p:nvPr>
            <p:ph type="body" sz="quarter" idx="11"/>
          </p:nvPr>
        </p:nvSpPr>
        <p:spPr>
          <a:xfrm>
            <a:off x="976234" y="1857364"/>
            <a:ext cx="10477616" cy="857256"/>
          </a:xfrm>
        </p:spPr>
        <p:txBody>
          <a:bodyPr/>
          <a:lstStyle/>
          <a:p>
            <a:r>
              <a:rPr lang="zh-CN" altLang="en-US" dirty="0" smtClean="0"/>
              <a:t>找出文中你喜欢的语句</a:t>
            </a:r>
            <a:r>
              <a:rPr lang="en-US" dirty="0" smtClean="0"/>
              <a:t>,</a:t>
            </a:r>
            <a:r>
              <a:rPr lang="zh-CN" altLang="en-US" dirty="0" smtClean="0"/>
              <a:t>分析其语言特色及作用。</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抓住运用修辞手法的、一词多义的或富有感情的句子来分析。</a:t>
            </a:r>
          </a:p>
          <a:p>
            <a:r>
              <a:rPr lang="en-US" dirty="0" smtClean="0"/>
              <a:t>(1)</a:t>
            </a:r>
            <a:r>
              <a:rPr lang="zh-CN" altLang="en-US" dirty="0" smtClean="0"/>
              <a:t>生动形象。例如</a:t>
            </a:r>
            <a:r>
              <a:rPr lang="en-US" dirty="0" smtClean="0"/>
              <a:t>“</a:t>
            </a:r>
            <a:r>
              <a:rPr lang="zh-CN" altLang="en-US" dirty="0" smtClean="0"/>
              <a:t>他正向古代典籍钻探</a:t>
            </a:r>
            <a:r>
              <a:rPr lang="en-US" dirty="0" smtClean="0"/>
              <a:t>”</a:t>
            </a:r>
            <a:r>
              <a:rPr lang="zh-CN" altLang="en-US" dirty="0" smtClean="0"/>
              <a:t>一句</a:t>
            </a:r>
            <a:r>
              <a:rPr lang="en-US" dirty="0" smtClean="0"/>
              <a:t>,</a:t>
            </a:r>
            <a:r>
              <a:rPr lang="zh-CN" altLang="en-US" dirty="0" smtClean="0"/>
              <a:t>运用比喻的修辞手法</a:t>
            </a:r>
            <a:r>
              <a:rPr lang="en-US" dirty="0" smtClean="0"/>
              <a:t>,</a:t>
            </a:r>
            <a:r>
              <a:rPr lang="zh-CN" altLang="en-US" dirty="0" smtClean="0"/>
              <a:t>由静态变成动态</a:t>
            </a:r>
            <a:r>
              <a:rPr lang="en-US" dirty="0" smtClean="0"/>
              <a:t>,</a:t>
            </a:r>
            <a:r>
              <a:rPr lang="zh-CN" altLang="en-US" dirty="0" smtClean="0"/>
              <a:t>热情地称赞了闻一多正在研究古代典籍</a:t>
            </a:r>
            <a:r>
              <a:rPr lang="en-US" dirty="0" smtClean="0"/>
              <a:t>,</a:t>
            </a:r>
            <a:r>
              <a:rPr lang="zh-CN" altLang="en-US" dirty="0" smtClean="0"/>
              <a:t>形象生动</a:t>
            </a:r>
            <a:r>
              <a:rPr lang="en-US" dirty="0" smtClean="0"/>
              <a:t>,</a:t>
            </a:r>
            <a:r>
              <a:rPr lang="zh-CN" altLang="en-US" dirty="0" smtClean="0"/>
              <a:t>含义丰富。此外</a:t>
            </a:r>
            <a:r>
              <a:rPr lang="en-US" dirty="0" smtClean="0"/>
              <a:t>,</a:t>
            </a:r>
            <a:r>
              <a:rPr lang="zh-CN" altLang="en-US" dirty="0" smtClean="0"/>
              <a:t>如</a:t>
            </a:r>
            <a:r>
              <a:rPr lang="en-US" dirty="0" smtClean="0"/>
              <a:t>“</a:t>
            </a:r>
            <a:r>
              <a:rPr lang="zh-CN" altLang="en-US" dirty="0" smtClean="0"/>
              <a:t>吃尽</a:t>
            </a:r>
            <a:r>
              <a:rPr lang="en-US" dirty="0" smtClean="0"/>
              <a:t>”“</a:t>
            </a:r>
            <a:r>
              <a:rPr lang="zh-CN" altLang="en-US" dirty="0" smtClean="0"/>
              <a:t>消化尽</a:t>
            </a:r>
            <a:r>
              <a:rPr lang="en-US" dirty="0" smtClean="0"/>
              <a:t>”“</a:t>
            </a:r>
            <a:r>
              <a:rPr lang="zh-CN" altLang="en-US" dirty="0" smtClean="0"/>
              <a:t>炯炯目光</a:t>
            </a:r>
            <a:r>
              <a:rPr lang="en-US" dirty="0" smtClean="0"/>
              <a:t>……</a:t>
            </a:r>
            <a:r>
              <a:rPr lang="zh-CN" altLang="en-US" dirty="0" smtClean="0"/>
              <a:t>远射</a:t>
            </a:r>
            <a:r>
              <a:rPr lang="en-US" dirty="0" smtClean="0"/>
              <a:t>……”“</a:t>
            </a:r>
            <a:r>
              <a:rPr lang="zh-CN" altLang="en-US" dirty="0" smtClean="0"/>
              <a:t>赫然而出</a:t>
            </a:r>
            <a:r>
              <a:rPr lang="en-US" dirty="0" smtClean="0"/>
              <a:t>”“</a:t>
            </a:r>
            <a:r>
              <a:rPr lang="zh-CN" altLang="en-US" dirty="0" smtClean="0"/>
              <a:t>向</a:t>
            </a:r>
            <a:r>
              <a:rPr lang="en-US" dirty="0" smtClean="0"/>
              <a:t>……</a:t>
            </a:r>
            <a:r>
              <a:rPr lang="zh-CN" altLang="en-US" dirty="0" smtClean="0"/>
              <a:t>迈进了</a:t>
            </a:r>
            <a:r>
              <a:rPr lang="en-US" dirty="0" smtClean="0"/>
              <a:t>”“</a:t>
            </a:r>
            <a:r>
              <a:rPr lang="zh-CN" altLang="en-US" dirty="0" smtClean="0"/>
              <a:t>起先</a:t>
            </a:r>
            <a:r>
              <a:rPr lang="en-US" dirty="0" smtClean="0"/>
              <a:t>,</a:t>
            </a:r>
            <a:r>
              <a:rPr lang="zh-CN" altLang="en-US" dirty="0" smtClean="0"/>
              <a:t>小声说</a:t>
            </a:r>
            <a:r>
              <a:rPr lang="en-US" dirty="0" smtClean="0"/>
              <a:t>”“</a:t>
            </a:r>
            <a:r>
              <a:rPr lang="zh-CN" altLang="en-US" dirty="0" smtClean="0"/>
              <a:t>向</a:t>
            </a:r>
            <a:r>
              <a:rPr lang="en-US" dirty="0" smtClean="0"/>
              <a:t>……</a:t>
            </a:r>
            <a:r>
              <a:rPr lang="zh-CN" altLang="en-US" dirty="0" smtClean="0"/>
              <a:t>呼喊</a:t>
            </a:r>
            <a:r>
              <a:rPr lang="en-US" dirty="0" smtClean="0"/>
              <a:t>”“</a:t>
            </a:r>
            <a:r>
              <a:rPr lang="zh-CN" altLang="en-US" dirty="0" smtClean="0"/>
              <a:t>警报迭起</a:t>
            </a:r>
            <a:r>
              <a:rPr lang="en-US" dirty="0" smtClean="0"/>
              <a:t>”,</a:t>
            </a:r>
            <a:r>
              <a:rPr lang="zh-CN" altLang="en-US" dirty="0" smtClean="0"/>
              <a:t>等等</a:t>
            </a:r>
            <a:r>
              <a:rPr lang="en-US" dirty="0" smtClean="0"/>
              <a:t>,</a:t>
            </a:r>
            <a:r>
              <a:rPr lang="zh-CN" altLang="en-US" dirty="0" smtClean="0"/>
              <a:t>使文章生动形象</a:t>
            </a:r>
            <a:r>
              <a:rPr lang="en-US" dirty="0" smtClean="0"/>
              <a:t>,</a:t>
            </a:r>
            <a:r>
              <a:rPr lang="zh-CN" altLang="en-US" dirty="0" smtClean="0"/>
              <a:t>富有感染力。</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pPr>
              <a:lnSpc>
                <a:spcPct val="130000"/>
              </a:lnSpc>
            </a:pPr>
            <a:r>
              <a:rPr lang="en-US" dirty="0" smtClean="0"/>
              <a:t>(2)</a:t>
            </a:r>
            <a:r>
              <a:rPr lang="zh-CN" altLang="en-US" dirty="0" smtClean="0"/>
              <a:t>精练含蓄。比如一个</a:t>
            </a:r>
            <a:r>
              <a:rPr lang="en-US" dirty="0" smtClean="0"/>
              <a:t>“</a:t>
            </a:r>
            <a:r>
              <a:rPr lang="zh-CN" altLang="en-US" dirty="0" smtClean="0"/>
              <a:t>说</a:t>
            </a:r>
            <a:r>
              <a:rPr lang="en-US" dirty="0" smtClean="0"/>
              <a:t>”</a:t>
            </a:r>
            <a:r>
              <a:rPr lang="zh-CN" altLang="en-US" dirty="0" smtClean="0"/>
              <a:t>字</a:t>
            </a:r>
            <a:r>
              <a:rPr lang="en-US" dirty="0" smtClean="0"/>
              <a:t>,</a:t>
            </a:r>
            <a:r>
              <a:rPr lang="zh-CN" altLang="en-US" dirty="0" smtClean="0"/>
              <a:t>很普通</a:t>
            </a:r>
            <a:r>
              <a:rPr lang="en-US" dirty="0" smtClean="0"/>
              <a:t>,</a:t>
            </a:r>
            <a:r>
              <a:rPr lang="zh-CN" altLang="en-US" dirty="0" smtClean="0"/>
              <a:t>作者却赋予其多种含义。开头引用的闻一多自述中的</a:t>
            </a:r>
            <a:r>
              <a:rPr lang="en-US" dirty="0" smtClean="0"/>
              <a:t>“</a:t>
            </a:r>
            <a:r>
              <a:rPr lang="zh-CN" altLang="en-US" dirty="0" smtClean="0"/>
              <a:t>说</a:t>
            </a:r>
            <a:r>
              <a:rPr lang="en-US" dirty="0" smtClean="0"/>
              <a:t>”,</a:t>
            </a:r>
            <a:r>
              <a:rPr lang="zh-CN" altLang="en-US" dirty="0" smtClean="0"/>
              <a:t>是向人家宣告自己要干什么或告白自己干了什么的意思</a:t>
            </a:r>
            <a:r>
              <a:rPr lang="en-US" dirty="0" smtClean="0"/>
              <a:t>;</a:t>
            </a:r>
            <a:r>
              <a:rPr lang="zh-CN" altLang="en-US" dirty="0" smtClean="0"/>
              <a:t>第</a:t>
            </a:r>
            <a:r>
              <a:rPr lang="en-US" dirty="0" smtClean="0"/>
              <a:t>5</a:t>
            </a:r>
            <a:r>
              <a:rPr lang="zh-CN" altLang="en-US" dirty="0" smtClean="0"/>
              <a:t>段</a:t>
            </a:r>
            <a:r>
              <a:rPr lang="en-US" dirty="0" smtClean="0"/>
              <a:t>“</a:t>
            </a:r>
            <a:r>
              <a:rPr lang="zh-CN" altLang="en-US" dirty="0" smtClean="0"/>
              <a:t>他并没有先</a:t>
            </a:r>
            <a:r>
              <a:rPr lang="en-US" dirty="0" smtClean="0"/>
              <a:t>‘</a:t>
            </a:r>
            <a:r>
              <a:rPr lang="zh-CN" altLang="en-US" dirty="0" smtClean="0"/>
              <a:t>说</a:t>
            </a:r>
            <a:r>
              <a:rPr lang="en-US" dirty="0" smtClean="0"/>
              <a:t>’,</a:t>
            </a:r>
            <a:r>
              <a:rPr lang="zh-CN" altLang="en-US" dirty="0" smtClean="0"/>
              <a:t>但他</a:t>
            </a:r>
            <a:r>
              <a:rPr lang="en-US" dirty="0" smtClean="0"/>
              <a:t>‘</a:t>
            </a:r>
            <a:r>
              <a:rPr lang="zh-CN" altLang="en-US" dirty="0" smtClean="0"/>
              <a:t>做</a:t>
            </a:r>
            <a:r>
              <a:rPr lang="en-US" dirty="0" smtClean="0"/>
              <a:t>’</a:t>
            </a:r>
            <a:r>
              <a:rPr lang="zh-CN" altLang="en-US" dirty="0" smtClean="0"/>
              <a:t>了</a:t>
            </a:r>
            <a:r>
              <a:rPr lang="en-US" dirty="0" smtClean="0"/>
              <a:t>”</a:t>
            </a:r>
            <a:r>
              <a:rPr lang="zh-CN" altLang="en-US" dirty="0" smtClean="0"/>
              <a:t>中的</a:t>
            </a:r>
            <a:r>
              <a:rPr lang="en-US" dirty="0" smtClean="0"/>
              <a:t>“</a:t>
            </a:r>
            <a:r>
              <a:rPr lang="zh-CN" altLang="en-US" dirty="0" smtClean="0"/>
              <a:t>说</a:t>
            </a:r>
            <a:r>
              <a:rPr lang="en-US" dirty="0" smtClean="0"/>
              <a:t>”</a:t>
            </a:r>
            <a:r>
              <a:rPr lang="zh-CN" altLang="en-US" dirty="0" smtClean="0"/>
              <a:t>和第</a:t>
            </a:r>
            <a:r>
              <a:rPr lang="en-US" dirty="0" smtClean="0"/>
              <a:t>6</a:t>
            </a:r>
            <a:r>
              <a:rPr lang="zh-CN" altLang="en-US" dirty="0" smtClean="0"/>
              <a:t>段中的</a:t>
            </a:r>
            <a:r>
              <a:rPr lang="en-US" dirty="0" smtClean="0"/>
              <a:t>“</a:t>
            </a:r>
            <a:r>
              <a:rPr lang="zh-CN" altLang="en-US" dirty="0" smtClean="0"/>
              <a:t>说</a:t>
            </a:r>
            <a:r>
              <a:rPr lang="en-US" dirty="0" smtClean="0"/>
              <a:t>”,</a:t>
            </a:r>
            <a:r>
              <a:rPr lang="zh-CN" altLang="en-US" dirty="0" smtClean="0"/>
              <a:t>则有吹嘘、自诩的意思</a:t>
            </a:r>
            <a:r>
              <a:rPr lang="en-US" dirty="0" smtClean="0"/>
              <a:t>,</a:t>
            </a:r>
            <a:r>
              <a:rPr lang="zh-CN" altLang="en-US" dirty="0" smtClean="0"/>
              <a:t>这里的</a:t>
            </a:r>
            <a:r>
              <a:rPr lang="en-US" dirty="0" smtClean="0"/>
              <a:t>“</a:t>
            </a:r>
            <a:r>
              <a:rPr lang="zh-CN" altLang="en-US" dirty="0" smtClean="0"/>
              <a:t>没有先</a:t>
            </a:r>
            <a:r>
              <a:rPr lang="en-US" dirty="0" smtClean="0"/>
              <a:t>‘</a:t>
            </a:r>
            <a:r>
              <a:rPr lang="zh-CN" altLang="en-US" dirty="0" smtClean="0"/>
              <a:t>说</a:t>
            </a:r>
            <a:r>
              <a:rPr lang="en-US" dirty="0" smtClean="0"/>
              <a:t>’”,</a:t>
            </a:r>
            <a:r>
              <a:rPr lang="zh-CN" altLang="en-US" dirty="0" smtClean="0"/>
              <a:t>主要是赞扬闻一多先生的实干精神和谦虚美德</a:t>
            </a:r>
            <a:r>
              <a:rPr lang="en-US" dirty="0" smtClean="0"/>
              <a:t>;</a:t>
            </a:r>
            <a:r>
              <a:rPr lang="zh-CN" altLang="en-US" dirty="0" smtClean="0"/>
              <a:t>作为革命家</a:t>
            </a:r>
            <a:r>
              <a:rPr lang="en-US" dirty="0" smtClean="0"/>
              <a:t>,</a:t>
            </a:r>
            <a:r>
              <a:rPr lang="zh-CN" altLang="en-US" dirty="0" smtClean="0"/>
              <a:t>闻一多的</a:t>
            </a:r>
            <a:r>
              <a:rPr lang="en-US" dirty="0" smtClean="0"/>
              <a:t>“</a:t>
            </a:r>
            <a:r>
              <a:rPr lang="zh-CN" altLang="en-US" dirty="0" smtClean="0"/>
              <a:t>说</a:t>
            </a:r>
            <a:r>
              <a:rPr lang="en-US" dirty="0" smtClean="0"/>
              <a:t>”,</a:t>
            </a:r>
            <a:r>
              <a:rPr lang="zh-CN" altLang="en-US" dirty="0" smtClean="0"/>
              <a:t>是对革命的宣传和动员</a:t>
            </a:r>
            <a:r>
              <a:rPr lang="en-US" dirty="0" smtClean="0"/>
              <a:t>,</a:t>
            </a:r>
            <a:r>
              <a:rPr lang="zh-CN" altLang="en-US" dirty="0" smtClean="0"/>
              <a:t>是对反动派的揭露和斥责</a:t>
            </a:r>
            <a:r>
              <a:rPr lang="en-US" dirty="0" smtClean="0"/>
              <a:t>,</a:t>
            </a:r>
            <a:r>
              <a:rPr lang="zh-CN" altLang="en-US" dirty="0" smtClean="0"/>
              <a:t>实际上不但是</a:t>
            </a:r>
            <a:r>
              <a:rPr lang="en-US" dirty="0" smtClean="0"/>
              <a:t>“</a:t>
            </a:r>
            <a:r>
              <a:rPr lang="zh-CN" altLang="en-US" dirty="0" smtClean="0"/>
              <a:t>言</a:t>
            </a:r>
            <a:r>
              <a:rPr lang="en-US" dirty="0" smtClean="0"/>
              <a:t>”,</a:t>
            </a:r>
            <a:r>
              <a:rPr lang="zh-CN" altLang="en-US" dirty="0" smtClean="0"/>
              <a:t>还是</a:t>
            </a:r>
            <a:r>
              <a:rPr lang="en-US" dirty="0" smtClean="0"/>
              <a:t>“</a:t>
            </a:r>
            <a:r>
              <a:rPr lang="zh-CN" altLang="en-US" dirty="0" smtClean="0"/>
              <a:t>行</a:t>
            </a:r>
            <a:r>
              <a:rPr lang="en-US" dirty="0" smtClean="0"/>
              <a:t>”</a:t>
            </a:r>
            <a:r>
              <a:rPr lang="zh-CN" altLang="en-US" dirty="0" smtClean="0"/>
              <a:t>了。一个</a:t>
            </a:r>
            <a:r>
              <a:rPr lang="en-US" dirty="0" smtClean="0"/>
              <a:t>“</a:t>
            </a:r>
            <a:r>
              <a:rPr lang="zh-CN" altLang="en-US" dirty="0" smtClean="0"/>
              <a:t>说</a:t>
            </a:r>
            <a:r>
              <a:rPr lang="en-US" dirty="0" smtClean="0"/>
              <a:t>”</a:t>
            </a:r>
            <a:r>
              <a:rPr lang="zh-CN" altLang="en-US" dirty="0" smtClean="0"/>
              <a:t>字</a:t>
            </a:r>
            <a:r>
              <a:rPr lang="en-US" dirty="0" smtClean="0"/>
              <a:t>,</a:t>
            </a:r>
            <a:r>
              <a:rPr lang="zh-CN" altLang="en-US" dirty="0" smtClean="0"/>
              <a:t>竟然表达了这么多的意思</a:t>
            </a:r>
            <a:r>
              <a:rPr lang="en-US" dirty="0" smtClean="0"/>
              <a:t>!</a:t>
            </a:r>
            <a:r>
              <a:rPr lang="zh-CN" altLang="en-US" dirty="0" smtClean="0"/>
              <a:t>这种结合一定语言环境灵活地赋予同一个词以不同含义的表现手法</a:t>
            </a:r>
            <a:r>
              <a:rPr lang="en-US" dirty="0" smtClean="0"/>
              <a:t>,</a:t>
            </a:r>
            <a:r>
              <a:rPr lang="zh-CN" altLang="en-US" dirty="0" smtClean="0"/>
              <a:t>是耐人寻味的。</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(3)</a:t>
            </a:r>
            <a:r>
              <a:rPr lang="zh-CN" altLang="en-US" dirty="0" smtClean="0"/>
              <a:t>富有感情。例如</a:t>
            </a:r>
            <a:r>
              <a:rPr lang="en-US" dirty="0" smtClean="0"/>
              <a:t>,“</a:t>
            </a:r>
            <a:r>
              <a:rPr lang="zh-CN" altLang="en-US" dirty="0" smtClean="0"/>
              <a:t>仰之弥高</a:t>
            </a:r>
            <a:r>
              <a:rPr lang="en-US" dirty="0" smtClean="0"/>
              <a:t>,</a:t>
            </a:r>
            <a:r>
              <a:rPr lang="zh-CN" altLang="en-US" dirty="0" smtClean="0"/>
              <a:t>越高</a:t>
            </a:r>
            <a:r>
              <a:rPr lang="en-US" dirty="0" smtClean="0"/>
              <a:t>,</a:t>
            </a:r>
            <a:r>
              <a:rPr lang="zh-CN" altLang="en-US" dirty="0" smtClean="0"/>
              <a:t>攀得越起劲</a:t>
            </a:r>
            <a:r>
              <a:rPr lang="en-US" dirty="0" smtClean="0"/>
              <a:t>;</a:t>
            </a:r>
            <a:r>
              <a:rPr lang="zh-CN" altLang="en-US" dirty="0" smtClean="0"/>
              <a:t>钻之弥坚</a:t>
            </a:r>
            <a:r>
              <a:rPr lang="en-US" dirty="0" smtClean="0"/>
              <a:t>,</a:t>
            </a:r>
            <a:r>
              <a:rPr lang="zh-CN" altLang="en-US" dirty="0" smtClean="0"/>
              <a:t>越坚</a:t>
            </a:r>
            <a:r>
              <a:rPr lang="en-US" dirty="0" smtClean="0"/>
              <a:t>,</a:t>
            </a:r>
            <a:r>
              <a:rPr lang="zh-CN" altLang="en-US" dirty="0" smtClean="0"/>
              <a:t>钻得越锲而不舍</a:t>
            </a:r>
            <a:r>
              <a:rPr lang="en-US" dirty="0" smtClean="0"/>
              <a:t>”,</a:t>
            </a:r>
            <a:r>
              <a:rPr lang="zh-CN" altLang="en-US" dirty="0" smtClean="0"/>
              <a:t>洋溢着赞美之情。又如</a:t>
            </a:r>
            <a:r>
              <a:rPr lang="en-US" dirty="0" smtClean="0"/>
              <a:t>,“</a:t>
            </a:r>
            <a:r>
              <a:rPr lang="zh-CN" altLang="en-US" dirty="0" smtClean="0"/>
              <a:t>昂首挺胸</a:t>
            </a:r>
            <a:r>
              <a:rPr lang="en-US" dirty="0" smtClean="0"/>
              <a:t>,</a:t>
            </a:r>
            <a:r>
              <a:rPr lang="zh-CN" altLang="en-US" dirty="0" smtClean="0"/>
              <a:t>长须飘飘</a:t>
            </a:r>
            <a:r>
              <a:rPr lang="en-US" dirty="0" smtClean="0"/>
              <a:t>”,</a:t>
            </a:r>
            <a:r>
              <a:rPr lang="zh-CN" altLang="en-US" dirty="0" smtClean="0"/>
              <a:t>颂扬、景仰之情也呼之欲出。又如</a:t>
            </a:r>
            <a:r>
              <a:rPr lang="en-US" dirty="0" smtClean="0"/>
              <a:t>,“</a:t>
            </a:r>
            <a:r>
              <a:rPr lang="zh-CN" altLang="en-US" dirty="0" smtClean="0"/>
              <a:t>饭</a:t>
            </a:r>
            <a:r>
              <a:rPr lang="en-US" dirty="0" smtClean="0"/>
              <a:t>,</a:t>
            </a:r>
            <a:r>
              <a:rPr lang="zh-CN" altLang="en-US" dirty="0" smtClean="0"/>
              <a:t>几乎忘记了吃</a:t>
            </a:r>
            <a:r>
              <a:rPr lang="en-US" dirty="0" smtClean="0"/>
              <a:t>”,</a:t>
            </a:r>
            <a:r>
              <a:rPr lang="zh-CN" altLang="en-US" dirty="0" smtClean="0"/>
              <a:t>本来是极平常的一句赞语</a:t>
            </a:r>
            <a:r>
              <a:rPr lang="en-US" dirty="0" smtClean="0"/>
              <a:t>,</a:t>
            </a:r>
            <a:r>
              <a:rPr lang="zh-CN" altLang="en-US" dirty="0" smtClean="0"/>
              <a:t>但与紧接着跟上的一句</a:t>
            </a:r>
            <a:r>
              <a:rPr lang="en-US" dirty="0" smtClean="0"/>
              <a:t>“</a:t>
            </a:r>
            <a:r>
              <a:rPr lang="zh-CN" altLang="en-US" dirty="0" smtClean="0"/>
              <a:t>他贪的是精神食粮</a:t>
            </a:r>
            <a:r>
              <a:rPr lang="en-US" dirty="0" smtClean="0"/>
              <a:t>”</a:t>
            </a:r>
            <a:r>
              <a:rPr lang="zh-CN" altLang="en-US" dirty="0" smtClean="0"/>
              <a:t>形成了对比</a:t>
            </a:r>
            <a:r>
              <a:rPr lang="en-US" dirty="0" smtClean="0"/>
              <a:t>,</a:t>
            </a:r>
            <a:r>
              <a:rPr lang="zh-CN" altLang="en-US" dirty="0" smtClean="0"/>
              <a:t>意蕴丰富。</a:t>
            </a:r>
            <a:endParaRPr lang="en-US" altLang="zh-CN" dirty="0" smtClean="0"/>
          </a:p>
          <a:p>
            <a:r>
              <a:rPr lang="en-US" dirty="0" smtClean="0"/>
              <a:t>(4)</a:t>
            </a:r>
            <a:r>
              <a:rPr lang="zh-CN" altLang="en-US" dirty="0" smtClean="0"/>
              <a:t>富有音乐美。</a:t>
            </a:r>
            <a:r>
              <a:rPr lang="en-US" dirty="0" smtClean="0"/>
              <a:t>①</a:t>
            </a:r>
            <a:r>
              <a:rPr lang="zh-CN" altLang="en-US" dirty="0" smtClean="0"/>
              <a:t>作者善于使用成语或仿成语结构</a:t>
            </a:r>
            <a:r>
              <a:rPr lang="en-US" dirty="0" smtClean="0"/>
              <a:t>,</a:t>
            </a:r>
            <a:r>
              <a:rPr lang="zh-CN" altLang="en-US" dirty="0" smtClean="0"/>
              <a:t>如</a:t>
            </a:r>
            <a:r>
              <a:rPr lang="en-US" dirty="0" smtClean="0"/>
              <a:t>“</a:t>
            </a:r>
            <a:r>
              <a:rPr lang="zh-CN" altLang="en-US" dirty="0" smtClean="0"/>
              <a:t>目不窥园</a:t>
            </a:r>
            <a:r>
              <a:rPr lang="en-US" dirty="0" smtClean="0"/>
              <a:t>,</a:t>
            </a:r>
            <a:r>
              <a:rPr lang="zh-CN" altLang="en-US" dirty="0" smtClean="0"/>
              <a:t>足不下楼</a:t>
            </a:r>
            <a:r>
              <a:rPr lang="en-US" dirty="0" smtClean="0"/>
              <a:t>,</a:t>
            </a:r>
            <a:r>
              <a:rPr lang="zh-CN" altLang="en-US" dirty="0" smtClean="0"/>
              <a:t>兀兀穷年</a:t>
            </a:r>
            <a:r>
              <a:rPr lang="en-US" dirty="0" smtClean="0"/>
              <a:t>,</a:t>
            </a:r>
            <a:r>
              <a:rPr lang="zh-CN" altLang="en-US" dirty="0" smtClean="0"/>
              <a:t>沥尽心血</a:t>
            </a:r>
            <a:r>
              <a:rPr lang="en-US" dirty="0" smtClean="0"/>
              <a:t>”“</a:t>
            </a:r>
            <a:r>
              <a:rPr lang="zh-CN" altLang="en-US" dirty="0" smtClean="0"/>
              <a:t>潜心贯注</a:t>
            </a:r>
            <a:r>
              <a:rPr lang="en-US" dirty="0" smtClean="0"/>
              <a:t>,</a:t>
            </a:r>
            <a:r>
              <a:rPr lang="zh-CN" altLang="en-US" dirty="0" smtClean="0"/>
              <a:t>心会神凝</a:t>
            </a:r>
            <a:r>
              <a:rPr lang="en-US" dirty="0" smtClean="0"/>
              <a:t>”“</a:t>
            </a:r>
            <a:r>
              <a:rPr lang="zh-CN" altLang="en-US" dirty="0" smtClean="0"/>
              <a:t>迥乎不同</a:t>
            </a:r>
            <a:r>
              <a:rPr lang="en-US" dirty="0" smtClean="0"/>
              <a:t>”“</a:t>
            </a:r>
            <a:r>
              <a:rPr lang="zh-CN" altLang="en-US" dirty="0" smtClean="0"/>
              <a:t>一反既往</a:t>
            </a:r>
            <a:r>
              <a:rPr lang="en-US" dirty="0" smtClean="0"/>
              <a:t>”“</a:t>
            </a:r>
            <a:r>
              <a:rPr lang="zh-CN" altLang="en-US" dirty="0" smtClean="0"/>
              <a:t>警报迭起</a:t>
            </a:r>
            <a:r>
              <a:rPr lang="en-US" dirty="0" smtClean="0"/>
              <a:t>,</a:t>
            </a:r>
            <a:r>
              <a:rPr lang="zh-CN" altLang="en-US" dirty="0" smtClean="0"/>
              <a:t>形势紧张</a:t>
            </a:r>
            <a:r>
              <a:rPr lang="en-US" dirty="0" smtClean="0"/>
              <a:t>”,</a:t>
            </a:r>
            <a:r>
              <a:rPr lang="zh-CN" altLang="en-US" dirty="0" smtClean="0"/>
              <a:t>等等。这些词语结构</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pPr indent="0"/>
            <a:r>
              <a:rPr lang="zh-CN" altLang="en-US" dirty="0" smtClean="0"/>
              <a:t>整齐</a:t>
            </a:r>
            <a:r>
              <a:rPr lang="en-US" dirty="0" smtClean="0"/>
              <a:t>,</a:t>
            </a:r>
            <a:r>
              <a:rPr lang="zh-CN" altLang="en-US" dirty="0" smtClean="0"/>
              <a:t>有节奏感。</a:t>
            </a:r>
            <a:r>
              <a:rPr lang="en-US" dirty="0" smtClean="0"/>
              <a:t>②</a:t>
            </a:r>
            <a:r>
              <a:rPr lang="zh-CN" altLang="en-US" dirty="0" smtClean="0"/>
              <a:t>作者惯于使用对句的形式</a:t>
            </a:r>
            <a:r>
              <a:rPr lang="en-US" dirty="0" smtClean="0"/>
              <a:t>,</a:t>
            </a:r>
            <a:r>
              <a:rPr lang="zh-CN" altLang="en-US" dirty="0" smtClean="0"/>
              <a:t>如一开头的</a:t>
            </a:r>
            <a:r>
              <a:rPr lang="en-US" dirty="0" smtClean="0"/>
              <a:t>“</a:t>
            </a:r>
            <a:r>
              <a:rPr lang="zh-CN" altLang="en-US" dirty="0" smtClean="0"/>
              <a:t>人家说了再做</a:t>
            </a:r>
            <a:r>
              <a:rPr lang="en-US" dirty="0" smtClean="0"/>
              <a:t>,</a:t>
            </a:r>
            <a:r>
              <a:rPr lang="zh-CN" altLang="en-US" dirty="0" smtClean="0"/>
              <a:t>我是做了再说</a:t>
            </a:r>
            <a:r>
              <a:rPr lang="en-US" dirty="0" smtClean="0"/>
              <a:t>”</a:t>
            </a:r>
            <a:r>
              <a:rPr lang="zh-CN" altLang="en-US" dirty="0" smtClean="0"/>
              <a:t>就是对句</a:t>
            </a:r>
            <a:r>
              <a:rPr lang="en-US" dirty="0" smtClean="0"/>
              <a:t>,</a:t>
            </a:r>
            <a:r>
              <a:rPr lang="zh-CN" altLang="en-US" dirty="0" smtClean="0"/>
              <a:t>又如</a:t>
            </a:r>
            <a:r>
              <a:rPr lang="en-US" dirty="0" smtClean="0"/>
              <a:t>“</a:t>
            </a:r>
            <a:r>
              <a:rPr lang="zh-CN" altLang="en-US" dirty="0" smtClean="0"/>
              <a:t>仰之弥高</a:t>
            </a:r>
            <a:r>
              <a:rPr lang="en-US" dirty="0" smtClean="0"/>
              <a:t>……</a:t>
            </a:r>
            <a:r>
              <a:rPr lang="zh-CN" altLang="en-US" dirty="0" smtClean="0"/>
              <a:t>钻之弥坚</a:t>
            </a:r>
            <a:r>
              <a:rPr lang="en-US" dirty="0" smtClean="0"/>
              <a:t>……”“</a:t>
            </a:r>
            <a:r>
              <a:rPr lang="zh-CN" altLang="en-US" dirty="0" smtClean="0"/>
              <a:t>不动不响</a:t>
            </a:r>
            <a:r>
              <a:rPr lang="en-US" dirty="0" smtClean="0"/>
              <a:t>,</a:t>
            </a:r>
            <a:r>
              <a:rPr lang="zh-CN" altLang="en-US" dirty="0" smtClean="0"/>
              <a:t>无声无闻</a:t>
            </a:r>
            <a:r>
              <a:rPr lang="en-US" dirty="0" smtClean="0"/>
              <a:t>”“</a:t>
            </a:r>
            <a:r>
              <a:rPr lang="zh-CN" altLang="en-US" dirty="0" smtClean="0"/>
              <a:t>动人心</a:t>
            </a:r>
            <a:r>
              <a:rPr lang="en-US" dirty="0" smtClean="0"/>
              <a:t>,</a:t>
            </a:r>
            <a:r>
              <a:rPr lang="zh-CN" altLang="en-US" dirty="0" smtClean="0"/>
              <a:t>鼓壮志</a:t>
            </a:r>
            <a:r>
              <a:rPr lang="en-US" dirty="0" smtClean="0"/>
              <a:t>,</a:t>
            </a:r>
            <a:r>
              <a:rPr lang="zh-CN" altLang="en-US" dirty="0" smtClean="0"/>
              <a:t>气冲斗牛</a:t>
            </a:r>
            <a:r>
              <a:rPr lang="en-US" dirty="0" smtClean="0"/>
              <a:t>,</a:t>
            </a:r>
            <a:r>
              <a:rPr lang="zh-CN" altLang="en-US" dirty="0" smtClean="0"/>
              <a:t>声震天地</a:t>
            </a:r>
            <a:r>
              <a:rPr lang="en-US" dirty="0" smtClean="0"/>
              <a:t>”,</a:t>
            </a:r>
            <a:r>
              <a:rPr lang="zh-CN" altLang="en-US" dirty="0" smtClean="0"/>
              <a:t>还有末段的</a:t>
            </a:r>
            <a:r>
              <a:rPr lang="en-US" dirty="0" smtClean="0"/>
              <a:t>“</a:t>
            </a:r>
            <a:r>
              <a:rPr lang="zh-CN" altLang="en-US" dirty="0" smtClean="0"/>
              <a:t>他</a:t>
            </a:r>
            <a:r>
              <a:rPr lang="en-US" dirty="0" smtClean="0"/>
              <a:t>,</a:t>
            </a:r>
            <a:r>
              <a:rPr lang="zh-CN" altLang="en-US" dirty="0" smtClean="0"/>
              <a:t>是口的巨人。他</a:t>
            </a:r>
            <a:r>
              <a:rPr lang="en-US" dirty="0" smtClean="0"/>
              <a:t>,</a:t>
            </a:r>
            <a:r>
              <a:rPr lang="zh-CN" altLang="en-US" dirty="0" smtClean="0"/>
              <a:t>是行的高标</a:t>
            </a:r>
            <a:r>
              <a:rPr lang="en-US" dirty="0" smtClean="0"/>
              <a:t>”</a:t>
            </a:r>
            <a:r>
              <a:rPr lang="zh-CN" altLang="en-US" dirty="0" smtClean="0"/>
              <a:t>。这些成对的句子</a:t>
            </a:r>
            <a:r>
              <a:rPr lang="en-US" dirty="0" smtClean="0"/>
              <a:t>,</a:t>
            </a:r>
            <a:r>
              <a:rPr lang="zh-CN" altLang="en-US" dirty="0" smtClean="0"/>
              <a:t>有些具有对比的性质</a:t>
            </a:r>
            <a:r>
              <a:rPr lang="en-US" dirty="0" smtClean="0"/>
              <a:t>,</a:t>
            </a:r>
            <a:r>
              <a:rPr lang="zh-CN" altLang="en-US" dirty="0" smtClean="0"/>
              <a:t>有些则是并列的性质</a:t>
            </a:r>
            <a:r>
              <a:rPr lang="en-US" dirty="0" smtClean="0"/>
              <a:t>,</a:t>
            </a:r>
            <a:r>
              <a:rPr lang="zh-CN" altLang="en-US" dirty="0" smtClean="0"/>
              <a:t>有的是更为整齐的对偶句。这些句子读起来朗朗上口</a:t>
            </a:r>
            <a:r>
              <a:rPr lang="en-US" dirty="0" smtClean="0"/>
              <a:t>,</a:t>
            </a:r>
            <a:r>
              <a:rPr lang="zh-CN" altLang="en-US" dirty="0" smtClean="0"/>
              <a:t>铿锵有力</a:t>
            </a:r>
            <a:r>
              <a:rPr lang="en-US" dirty="0" smtClean="0"/>
              <a:t>,</a:t>
            </a:r>
            <a:r>
              <a:rPr lang="zh-CN" altLang="en-US" dirty="0" smtClean="0"/>
              <a:t>富于音乐美。</a:t>
            </a:r>
          </a:p>
          <a:p>
            <a:r>
              <a:rPr lang="zh-CN" altLang="en-US" dirty="0" smtClean="0"/>
              <a:t>三、活动</a:t>
            </a:r>
            <a:r>
              <a:rPr lang="en-US" dirty="0" smtClean="0"/>
              <a:t>:</a:t>
            </a:r>
            <a:r>
              <a:rPr lang="zh-CN" altLang="en-US" dirty="0" smtClean="0"/>
              <a:t>结合文章内容</a:t>
            </a:r>
            <a:r>
              <a:rPr lang="en-US" dirty="0" smtClean="0"/>
              <a:t>,</a:t>
            </a:r>
            <a:r>
              <a:rPr lang="zh-CN" altLang="en-US" dirty="0" smtClean="0"/>
              <a:t>说说作者是怎样精于剪裁的。</a:t>
            </a:r>
          </a:p>
          <a:p>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pPr>
              <a:lnSpc>
                <a:spcPct val="120000"/>
              </a:lnSpc>
            </a:pPr>
            <a:r>
              <a:rPr lang="zh-CN" altLang="en-US" dirty="0" smtClean="0"/>
              <a:t>可以重点结合文章的详略安排来进行分析。</a:t>
            </a:r>
          </a:p>
          <a:p>
            <a:pPr>
              <a:lnSpc>
                <a:spcPct val="120000"/>
              </a:lnSpc>
            </a:pPr>
            <a:r>
              <a:rPr lang="zh-CN" altLang="en-US" dirty="0" smtClean="0"/>
              <a:t>对材料的使用</a:t>
            </a:r>
            <a:r>
              <a:rPr lang="en-US" dirty="0" smtClean="0"/>
              <a:t>,</a:t>
            </a:r>
            <a:r>
              <a:rPr lang="zh-CN" altLang="en-US" dirty="0" smtClean="0"/>
              <a:t>作者根据表现中心的需要</a:t>
            </a:r>
            <a:r>
              <a:rPr lang="en-US" dirty="0" smtClean="0"/>
              <a:t>,</a:t>
            </a:r>
            <a:r>
              <a:rPr lang="zh-CN" altLang="en-US" dirty="0" smtClean="0"/>
              <a:t>有取有舍</a:t>
            </a:r>
            <a:r>
              <a:rPr lang="en-US" dirty="0" smtClean="0"/>
              <a:t>,</a:t>
            </a:r>
            <a:r>
              <a:rPr lang="zh-CN" altLang="en-US" dirty="0" smtClean="0"/>
              <a:t>有繁有简。比如</a:t>
            </a:r>
            <a:r>
              <a:rPr lang="en-US" dirty="0" smtClean="0"/>
              <a:t>,</a:t>
            </a:r>
            <a:r>
              <a:rPr lang="zh-CN" altLang="en-US" dirty="0" smtClean="0"/>
              <a:t>闻一多先生研究唐诗</a:t>
            </a:r>
            <a:r>
              <a:rPr lang="en-US" dirty="0" smtClean="0"/>
              <a:t>,</a:t>
            </a:r>
            <a:r>
              <a:rPr lang="zh-CN" altLang="en-US" dirty="0" smtClean="0"/>
              <a:t>作者并没有写他研读了哪些书籍</a:t>
            </a:r>
            <a:r>
              <a:rPr lang="en-US" dirty="0" smtClean="0"/>
              <a:t>,</a:t>
            </a:r>
            <a:r>
              <a:rPr lang="zh-CN" altLang="en-US" dirty="0" smtClean="0"/>
              <a:t>发掘了哪些新意</a:t>
            </a:r>
            <a:r>
              <a:rPr lang="en-US" dirty="0" smtClean="0"/>
              <a:t>,</a:t>
            </a:r>
            <a:r>
              <a:rPr lang="zh-CN" altLang="en-US" dirty="0" smtClean="0"/>
              <a:t>等等</a:t>
            </a:r>
            <a:r>
              <a:rPr lang="en-US" dirty="0" smtClean="0"/>
              <a:t>,</a:t>
            </a:r>
            <a:r>
              <a:rPr lang="zh-CN" altLang="en-US" dirty="0" smtClean="0"/>
              <a:t>而是着重写他研究的目的和态度</a:t>
            </a:r>
            <a:r>
              <a:rPr lang="en-US" dirty="0" smtClean="0"/>
              <a:t>:“</a:t>
            </a:r>
            <a:r>
              <a:rPr lang="zh-CN" altLang="en-US" dirty="0" smtClean="0"/>
              <a:t>他想吃尽、消化尽我们中华民族几千年来的文化史</a:t>
            </a:r>
            <a:r>
              <a:rPr lang="en-US" dirty="0" smtClean="0"/>
              <a:t>”“</a:t>
            </a:r>
            <a:r>
              <a:rPr lang="zh-CN" altLang="en-US" dirty="0" smtClean="0"/>
              <a:t>他要给我们衰微的民族开一剂救济的文化药方</a:t>
            </a:r>
            <a:r>
              <a:rPr lang="en-US" dirty="0" smtClean="0"/>
              <a:t>”,</a:t>
            </a:r>
            <a:r>
              <a:rPr lang="zh-CN" altLang="en-US" dirty="0" smtClean="0"/>
              <a:t>突出了闻一多先生研究学问的目的在于救国</a:t>
            </a:r>
            <a:r>
              <a:rPr lang="en-US" dirty="0" smtClean="0"/>
              <a:t>;“</a:t>
            </a:r>
            <a:r>
              <a:rPr lang="zh-CN" altLang="en-US" dirty="0" smtClean="0"/>
              <a:t>目不窥园</a:t>
            </a:r>
            <a:r>
              <a:rPr lang="en-US" dirty="0" smtClean="0"/>
              <a:t>,</a:t>
            </a:r>
            <a:r>
              <a:rPr lang="zh-CN" altLang="en-US" dirty="0" smtClean="0"/>
              <a:t>足不下楼</a:t>
            </a:r>
            <a:r>
              <a:rPr lang="en-US" dirty="0" smtClean="0"/>
              <a:t>”“</a:t>
            </a:r>
            <a:r>
              <a:rPr lang="zh-CN" altLang="en-US" dirty="0" smtClean="0"/>
              <a:t>头发凌乱</a:t>
            </a:r>
            <a:r>
              <a:rPr lang="en-US" dirty="0" smtClean="0"/>
              <a:t>”“</a:t>
            </a:r>
            <a:r>
              <a:rPr lang="zh-CN" altLang="en-US" dirty="0" smtClean="0"/>
              <a:t>睡得很少</a:t>
            </a:r>
            <a:r>
              <a:rPr lang="en-US" dirty="0" smtClean="0"/>
              <a:t>”</a:t>
            </a:r>
            <a:r>
              <a:rPr lang="zh-CN" altLang="en-US" dirty="0" smtClean="0"/>
              <a:t>这些细节</a:t>
            </a:r>
            <a:r>
              <a:rPr lang="en-US" dirty="0" smtClean="0"/>
              <a:t>,</a:t>
            </a:r>
            <a:r>
              <a:rPr lang="zh-CN" altLang="en-US" dirty="0" smtClean="0"/>
              <a:t>表现了闻一多先生的刻苦精神</a:t>
            </a:r>
            <a:r>
              <a:rPr lang="en-US" dirty="0" smtClean="0"/>
              <a:t>;“</a:t>
            </a:r>
            <a:r>
              <a:rPr lang="zh-CN" altLang="en-US" dirty="0" smtClean="0"/>
              <a:t>一个又一个大的四方竹纸本子</a:t>
            </a:r>
            <a:r>
              <a:rPr lang="en-US" dirty="0" smtClean="0"/>
              <a:t>,</a:t>
            </a:r>
            <a:r>
              <a:rPr lang="zh-CN" altLang="en-US" dirty="0" smtClean="0"/>
              <a:t>写满了密密麻麻的小楷</a:t>
            </a:r>
            <a:r>
              <a:rPr lang="en-US" dirty="0" smtClean="0"/>
              <a:t>,</a:t>
            </a:r>
            <a:r>
              <a:rPr lang="zh-CN" altLang="en-US" dirty="0" smtClean="0"/>
              <a:t>如群蚁排衙</a:t>
            </a:r>
            <a:r>
              <a:rPr lang="en-US" dirty="0" smtClean="0"/>
              <a:t>”,</a:t>
            </a:r>
            <a:r>
              <a:rPr lang="zh-CN" altLang="en-US" dirty="0" smtClean="0"/>
              <a:t>表现出闻一多先生一丝不苟的严谨态度。这样的剪裁</a:t>
            </a:r>
            <a:r>
              <a:rPr lang="en-US" dirty="0" smtClean="0"/>
              <a:t>,</a:t>
            </a:r>
            <a:r>
              <a:rPr lang="zh-CN" altLang="en-US" dirty="0" smtClean="0"/>
              <a:t>能有力地突出中心。</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▶学习小助手</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r>
              <a:rPr lang="zh-CN" altLang="en-US" dirty="0" smtClean="0"/>
              <a:t>从材料的详略安排上说</a:t>
            </a:r>
            <a:r>
              <a:rPr lang="en-US" dirty="0" smtClean="0"/>
              <a:t>,</a:t>
            </a:r>
            <a:r>
              <a:rPr lang="zh-CN" altLang="en-US" dirty="0" smtClean="0"/>
              <a:t>研究唐诗</a:t>
            </a:r>
            <a:r>
              <a:rPr lang="en-US" dirty="0" smtClean="0"/>
              <a:t>,</a:t>
            </a:r>
            <a:r>
              <a:rPr lang="zh-CN" altLang="en-US" dirty="0" smtClean="0"/>
              <a:t>写得详细</a:t>
            </a:r>
            <a:r>
              <a:rPr lang="en-US" dirty="0" smtClean="0"/>
              <a:t>;</a:t>
            </a:r>
            <a:r>
              <a:rPr lang="zh-CN" altLang="en-US" dirty="0" smtClean="0"/>
              <a:t>而写作</a:t>
            </a:r>
            <a:r>
              <a:rPr lang="en-US" altLang="zh-CN" dirty="0" smtClean="0"/>
              <a:t>《</a:t>
            </a:r>
            <a:r>
              <a:rPr lang="zh-CN" altLang="en-US" dirty="0" smtClean="0"/>
              <a:t>校补</a:t>
            </a:r>
            <a:r>
              <a:rPr lang="en-US" altLang="zh-CN" dirty="0" smtClean="0"/>
              <a:t>》</a:t>
            </a:r>
            <a:r>
              <a:rPr lang="zh-CN" altLang="en-US" dirty="0" smtClean="0"/>
              <a:t>和</a:t>
            </a:r>
            <a:r>
              <a:rPr lang="en-US" altLang="zh-CN" dirty="0" smtClean="0"/>
              <a:t>《</a:t>
            </a:r>
            <a:r>
              <a:rPr lang="zh-CN" altLang="en-US" dirty="0" smtClean="0"/>
              <a:t>古典新义</a:t>
            </a:r>
            <a:r>
              <a:rPr lang="en-US" altLang="zh-CN" dirty="0" smtClean="0"/>
              <a:t>》</a:t>
            </a:r>
            <a:r>
              <a:rPr lang="zh-CN" altLang="en-US" dirty="0" smtClean="0"/>
              <a:t>两事</a:t>
            </a:r>
            <a:r>
              <a:rPr lang="en-US" dirty="0" smtClean="0"/>
              <a:t>,</a:t>
            </a:r>
            <a:r>
              <a:rPr lang="zh-CN" altLang="en-US" dirty="0" smtClean="0"/>
              <a:t>只用了一小段</a:t>
            </a:r>
            <a:r>
              <a:rPr lang="en-US" dirty="0" smtClean="0"/>
              <a:t>,</a:t>
            </a:r>
            <a:r>
              <a:rPr lang="zh-CN" altLang="en-US" dirty="0" smtClean="0"/>
              <a:t>不足一百字</a:t>
            </a:r>
            <a:r>
              <a:rPr lang="en-US" dirty="0" smtClean="0"/>
              <a:t>,</a:t>
            </a:r>
            <a:r>
              <a:rPr lang="zh-CN" altLang="en-US" dirty="0" smtClean="0"/>
              <a:t>强调</a:t>
            </a:r>
            <a:r>
              <a:rPr lang="en-US" dirty="0" smtClean="0"/>
              <a:t>“</a:t>
            </a:r>
            <a:r>
              <a:rPr lang="zh-CN" altLang="en-US" dirty="0" smtClean="0"/>
              <a:t>做</a:t>
            </a:r>
            <a:r>
              <a:rPr lang="en-US" dirty="0" smtClean="0"/>
              <a:t>”</a:t>
            </a:r>
            <a:r>
              <a:rPr lang="zh-CN" altLang="en-US" dirty="0" smtClean="0"/>
              <a:t>了</a:t>
            </a:r>
            <a:r>
              <a:rPr lang="en-US" dirty="0" smtClean="0"/>
              <a:t>“</a:t>
            </a:r>
            <a:r>
              <a:rPr lang="zh-CN" altLang="en-US" dirty="0" smtClean="0"/>
              <a:t>也没有说</a:t>
            </a:r>
            <a:r>
              <a:rPr lang="en-US" dirty="0" smtClean="0"/>
              <a:t>”</a:t>
            </a:r>
            <a:r>
              <a:rPr lang="zh-CN" altLang="en-US" dirty="0" smtClean="0"/>
              <a:t>的意思</a:t>
            </a:r>
            <a:r>
              <a:rPr lang="en-US" dirty="0" smtClean="0"/>
              <a:t>,</a:t>
            </a:r>
            <a:r>
              <a:rPr lang="zh-CN" altLang="en-US" dirty="0" smtClean="0"/>
              <a:t>表达的侧重点与前面又有不同。闻一多先生的</a:t>
            </a:r>
            <a:r>
              <a:rPr lang="en-US" dirty="0" smtClean="0"/>
              <a:t>“</a:t>
            </a:r>
            <a:r>
              <a:rPr lang="zh-CN" altLang="en-US" dirty="0" smtClean="0"/>
              <a:t>最后一次演讲</a:t>
            </a:r>
            <a:r>
              <a:rPr lang="en-US" dirty="0" smtClean="0"/>
              <a:t>”</a:t>
            </a:r>
            <a:r>
              <a:rPr lang="zh-CN" altLang="en-US" dirty="0" smtClean="0"/>
              <a:t>及其被害经过</a:t>
            </a:r>
            <a:r>
              <a:rPr lang="en-US" dirty="0" smtClean="0"/>
              <a:t>,</a:t>
            </a:r>
            <a:r>
              <a:rPr lang="zh-CN" altLang="en-US" dirty="0" smtClean="0"/>
              <a:t>是人们熟知的</a:t>
            </a:r>
            <a:r>
              <a:rPr lang="en-US" dirty="0" smtClean="0"/>
              <a:t>,</a:t>
            </a:r>
            <a:r>
              <a:rPr lang="zh-CN" altLang="en-US" dirty="0" smtClean="0"/>
              <a:t>作者就不再对事实经过做过多的记述</a:t>
            </a:r>
            <a:r>
              <a:rPr lang="en-US" dirty="0" smtClean="0"/>
              <a:t>,</a:t>
            </a:r>
            <a:r>
              <a:rPr lang="zh-CN" altLang="en-US" dirty="0" smtClean="0"/>
              <a:t>而只是反复强调</a:t>
            </a:r>
            <a:r>
              <a:rPr lang="en-US" dirty="0" smtClean="0"/>
              <a:t>“</a:t>
            </a:r>
            <a:r>
              <a:rPr lang="zh-CN" altLang="en-US" dirty="0" smtClean="0"/>
              <a:t>凶多吉少</a:t>
            </a:r>
            <a:r>
              <a:rPr lang="en-US" dirty="0" smtClean="0"/>
              <a:t>”</a:t>
            </a:r>
            <a:r>
              <a:rPr lang="zh-CN" altLang="en-US" dirty="0" smtClean="0"/>
              <a:t>的紧急形势</a:t>
            </a:r>
            <a:r>
              <a:rPr lang="en-US" dirty="0" smtClean="0"/>
              <a:t>,</a:t>
            </a:r>
            <a:r>
              <a:rPr lang="zh-CN" altLang="en-US" dirty="0" smtClean="0"/>
              <a:t>撷取</a:t>
            </a:r>
            <a:r>
              <a:rPr lang="en-US" dirty="0" smtClean="0"/>
              <a:t>“</a:t>
            </a:r>
            <a:r>
              <a:rPr lang="zh-CN" altLang="en-US" dirty="0" smtClean="0"/>
              <a:t>演讲</a:t>
            </a:r>
            <a:r>
              <a:rPr lang="en-US" dirty="0" smtClean="0"/>
              <a:t>”</a:t>
            </a:r>
            <a:r>
              <a:rPr lang="zh-CN" altLang="en-US" dirty="0" smtClean="0"/>
              <a:t>中最</a:t>
            </a:r>
            <a:r>
              <a:rPr lang="en-US" dirty="0" smtClean="0"/>
              <a:t>“</a:t>
            </a:r>
            <a:r>
              <a:rPr lang="zh-CN" altLang="en-US" dirty="0" smtClean="0"/>
              <a:t>慷慨淋漓</a:t>
            </a:r>
            <a:r>
              <a:rPr lang="en-US" dirty="0" smtClean="0"/>
              <a:t>”</a:t>
            </a:r>
            <a:r>
              <a:rPr lang="zh-CN" altLang="en-US" dirty="0" smtClean="0"/>
              <a:t>的</a:t>
            </a:r>
            <a:r>
              <a:rPr lang="en-US" dirty="0" smtClean="0"/>
              <a:t>“</a:t>
            </a:r>
            <a:r>
              <a:rPr lang="zh-CN" altLang="en-US" dirty="0" smtClean="0"/>
              <a:t>你们站出来</a:t>
            </a:r>
            <a:r>
              <a:rPr lang="en-US" dirty="0" smtClean="0"/>
              <a:t>”</a:t>
            </a:r>
            <a:r>
              <a:rPr lang="zh-CN" altLang="en-US" dirty="0" smtClean="0"/>
              <a:t>这一句话</a:t>
            </a:r>
            <a:r>
              <a:rPr lang="en-US" dirty="0" smtClean="0"/>
              <a:t>,</a:t>
            </a:r>
            <a:r>
              <a:rPr lang="zh-CN" altLang="en-US" dirty="0" smtClean="0"/>
              <a:t>描绘</a:t>
            </a:r>
            <a:r>
              <a:rPr lang="en-US" dirty="0" smtClean="0"/>
              <a:t>“</a:t>
            </a:r>
            <a:r>
              <a:rPr lang="zh-CN" altLang="en-US" dirty="0" smtClean="0"/>
              <a:t>昂首挺胸</a:t>
            </a:r>
            <a:r>
              <a:rPr lang="en-US" dirty="0" smtClean="0"/>
              <a:t>,</a:t>
            </a:r>
            <a:r>
              <a:rPr lang="zh-CN" altLang="en-US" dirty="0" smtClean="0"/>
              <a:t>长须飘飘</a:t>
            </a:r>
            <a:r>
              <a:rPr lang="en-US" dirty="0" smtClean="0"/>
              <a:t>”</a:t>
            </a:r>
            <a:r>
              <a:rPr lang="zh-CN" altLang="en-US" dirty="0" smtClean="0"/>
              <a:t>的从容姿态</a:t>
            </a:r>
            <a:r>
              <a:rPr lang="en-US" dirty="0" smtClean="0"/>
              <a:t>,</a:t>
            </a:r>
            <a:r>
              <a:rPr lang="zh-CN" altLang="en-US" dirty="0" smtClean="0"/>
              <a:t>从而突出了闻一多先生的大无畏的革命精神。所有这些</a:t>
            </a:r>
            <a:r>
              <a:rPr lang="en-US" dirty="0" smtClean="0"/>
              <a:t>,</a:t>
            </a:r>
            <a:r>
              <a:rPr lang="zh-CN" altLang="en-US" dirty="0" smtClean="0"/>
              <a:t>都说明了作者在材料剪裁上的深厚功力。</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572824" cy="1857388"/>
          </a:xfrm>
        </p:spPr>
        <p:txBody>
          <a:bodyPr/>
          <a:lstStyle/>
          <a:p>
            <a:r>
              <a:rPr lang="en-US" dirty="0" smtClean="0"/>
              <a:t>1.</a:t>
            </a:r>
            <a:r>
              <a:rPr lang="zh-CN" altLang="en-US" dirty="0" smtClean="0"/>
              <a:t>文中运用了哪些形象的描写</a:t>
            </a:r>
            <a:r>
              <a:rPr lang="en-US" dirty="0" smtClean="0"/>
              <a:t>?</a:t>
            </a:r>
            <a:r>
              <a:rPr lang="zh-CN" altLang="en-US" dirty="0" smtClean="0"/>
              <a:t>请找出来并说说其作用。</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积累、运用</a:t>
            </a:r>
            <a:r>
              <a:rPr lang="en-US" dirty="0" smtClean="0"/>
              <a:t>“</a:t>
            </a:r>
            <a:r>
              <a:rPr lang="zh-CN" altLang="en-US" dirty="0" smtClean="0"/>
              <a:t>衰微</a:t>
            </a:r>
            <a:r>
              <a:rPr lang="en-US" dirty="0" smtClean="0"/>
              <a:t>”“</a:t>
            </a:r>
            <a:r>
              <a:rPr lang="zh-CN" altLang="en-US" dirty="0" smtClean="0"/>
              <a:t>赫然</a:t>
            </a:r>
            <a:r>
              <a:rPr lang="en-US" dirty="0" smtClean="0"/>
              <a:t>”“</a:t>
            </a:r>
            <a:r>
              <a:rPr lang="zh-CN" altLang="en-US" dirty="0" smtClean="0"/>
              <a:t>锲而不舍</a:t>
            </a:r>
            <a:r>
              <a:rPr lang="en-US" dirty="0" smtClean="0"/>
              <a:t>”“</a:t>
            </a:r>
            <a:r>
              <a:rPr lang="zh-CN" altLang="en-US" dirty="0" smtClean="0"/>
              <a:t>兀兀穷年</a:t>
            </a:r>
            <a:r>
              <a:rPr lang="en-US" dirty="0" smtClean="0"/>
              <a:t>”</a:t>
            </a:r>
            <a:r>
              <a:rPr lang="zh-CN" altLang="en-US" dirty="0" smtClean="0"/>
              <a:t>等词语。</a:t>
            </a:r>
          </a:p>
          <a:p>
            <a:r>
              <a:rPr lang="en-US" dirty="0" smtClean="0"/>
              <a:t>2.</a:t>
            </a:r>
            <a:r>
              <a:rPr lang="zh-CN" altLang="en-US" dirty="0" smtClean="0"/>
              <a:t>理清文章的写作思路</a:t>
            </a:r>
            <a:r>
              <a:rPr lang="en-US" dirty="0" smtClean="0"/>
              <a:t>,</a:t>
            </a:r>
            <a:r>
              <a:rPr lang="zh-CN" altLang="en-US" dirty="0" smtClean="0"/>
              <a:t>领会文章的思想内容。</a:t>
            </a:r>
          </a:p>
          <a:p>
            <a:r>
              <a:rPr lang="en-US" dirty="0" smtClean="0"/>
              <a:t>3.</a:t>
            </a:r>
            <a:r>
              <a:rPr lang="zh-CN" altLang="en-US" dirty="0" smtClean="0"/>
              <a:t>品味生动形象的语言</a:t>
            </a:r>
            <a:r>
              <a:rPr lang="en-US" dirty="0" smtClean="0"/>
              <a:t>,</a:t>
            </a:r>
            <a:r>
              <a:rPr lang="zh-CN" altLang="en-US" dirty="0" smtClean="0"/>
              <a:t>体会闻一多严谨刻苦的治学态度和言行一致的英雄气概以及作者对闻一多的赞美、敬重之情。</a:t>
            </a:r>
          </a:p>
          <a:p>
            <a:r>
              <a:rPr lang="zh-CN" altLang="en-US" dirty="0" smtClean="0"/>
              <a:t>　　</a:t>
            </a:r>
            <a:endParaRPr lang="zh-CN" altLang="en-US" dirty="0"/>
          </a:p>
        </p:txBody>
      </p:sp>
      <p:sp>
        <p:nvSpPr>
          <p:cNvPr id="4" name="文本占位符 3"/>
          <p:cNvSpPr>
            <a:spLocks noGrp="1"/>
          </p:cNvSpPr>
          <p:nvPr>
            <p:ph type="body" sz="quarter" idx="11"/>
          </p:nvPr>
        </p:nvSpPr>
        <p:spPr>
          <a:xfrm>
            <a:off x="809588" y="5357826"/>
            <a:ext cx="10358510" cy="857256"/>
          </a:xfrm>
        </p:spPr>
        <p:txBody>
          <a:bodyPr/>
          <a:lstStyle/>
          <a:p>
            <a:r>
              <a:rPr lang="en-US" dirty="0" smtClean="0"/>
              <a:t>◉</a:t>
            </a:r>
            <a:r>
              <a:rPr lang="zh-CN" altLang="en-US" dirty="0" smtClean="0"/>
              <a:t>重点</a:t>
            </a:r>
            <a:r>
              <a:rPr lang="en-US" smtClean="0"/>
              <a:t>:</a:t>
            </a:r>
            <a:r>
              <a:rPr lang="en-US" smtClean="0"/>
              <a:t>1</a:t>
            </a:r>
            <a:r>
              <a:rPr lang="en-US" dirty="0" smtClean="0"/>
              <a:t>.</a:t>
            </a:r>
            <a:r>
              <a:rPr lang="zh-CN" altLang="en-US" dirty="0" smtClean="0"/>
              <a:t>品味文中的重要语句</a:t>
            </a:r>
            <a:r>
              <a:rPr lang="en-US" dirty="0" smtClean="0"/>
              <a:t>,</a:t>
            </a:r>
            <a:r>
              <a:rPr lang="zh-CN" altLang="en-US" dirty="0" smtClean="0"/>
              <a:t>理解闻一多先生的精神实质。</a:t>
            </a:r>
          </a:p>
          <a:p>
            <a:r>
              <a:rPr lang="en-US" dirty="0" smtClean="0"/>
              <a:t>2.</a:t>
            </a:r>
            <a:r>
              <a:rPr lang="zh-CN" altLang="en-US" dirty="0" smtClean="0"/>
              <a:t>学习文章选材精当、剪裁得当的写作方法。</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dirty="0" smtClean="0"/>
              <a:t> </a:t>
            </a:r>
            <a:r>
              <a:rPr lang="zh-CN" altLang="en-US" dirty="0" smtClean="0"/>
              <a:t>有语言描写、外貌</a:t>
            </a:r>
            <a:r>
              <a:rPr lang="en-US" dirty="0" smtClean="0"/>
              <a:t>(</a:t>
            </a:r>
            <a:r>
              <a:rPr lang="zh-CN" altLang="en-US" dirty="0" smtClean="0"/>
              <a:t>肖像</a:t>
            </a:r>
            <a:r>
              <a:rPr lang="en-US" dirty="0" smtClean="0"/>
              <a:t>)</a:t>
            </a:r>
            <a:r>
              <a:rPr lang="zh-CN" altLang="en-US" dirty="0" smtClean="0"/>
              <a:t>描写</a:t>
            </a:r>
            <a:r>
              <a:rPr lang="en-US" dirty="0" smtClean="0"/>
              <a:t>,</a:t>
            </a:r>
            <a:r>
              <a:rPr lang="zh-CN" altLang="en-US" dirty="0" smtClean="0"/>
              <a:t>如</a:t>
            </a:r>
            <a:r>
              <a:rPr lang="en-US" dirty="0" smtClean="0"/>
              <a:t>“</a:t>
            </a:r>
            <a:r>
              <a:rPr lang="zh-CN" altLang="en-US" dirty="0" smtClean="0"/>
              <a:t>人家说了再做</a:t>
            </a:r>
            <a:r>
              <a:rPr lang="en-US" dirty="0" smtClean="0"/>
              <a:t>,</a:t>
            </a:r>
            <a:r>
              <a:rPr lang="zh-CN" altLang="en-US" dirty="0" smtClean="0"/>
              <a:t>我是做了再说</a:t>
            </a:r>
            <a:r>
              <a:rPr lang="en-US" dirty="0" smtClean="0"/>
              <a:t>”“</a:t>
            </a:r>
            <a:r>
              <a:rPr lang="zh-CN" altLang="en-US" dirty="0" smtClean="0"/>
              <a:t>人家说了也不一定做</a:t>
            </a:r>
            <a:r>
              <a:rPr lang="en-US" dirty="0" smtClean="0"/>
              <a:t>,</a:t>
            </a:r>
            <a:r>
              <a:rPr lang="zh-CN" altLang="en-US" dirty="0" smtClean="0"/>
              <a:t>我是做了也不一定说</a:t>
            </a:r>
            <a:r>
              <a:rPr lang="en-US" dirty="0" smtClean="0"/>
              <a:t>”“</a:t>
            </a:r>
            <a:r>
              <a:rPr lang="zh-CN" altLang="en-US" dirty="0" smtClean="0"/>
              <a:t>炯炯目光、头发凌乱、昂首挺胸、长须飘飘、目不窥园</a:t>
            </a:r>
            <a:r>
              <a:rPr lang="en-US" dirty="0" smtClean="0"/>
              <a:t>”</a:t>
            </a:r>
            <a:r>
              <a:rPr lang="zh-CN" altLang="en-US" dirty="0" smtClean="0"/>
              <a:t>。还有细节描写</a:t>
            </a:r>
            <a:r>
              <a:rPr lang="en-US" dirty="0" smtClean="0"/>
              <a:t>,</a:t>
            </a:r>
            <a:r>
              <a:rPr lang="zh-CN" altLang="en-US" dirty="0" smtClean="0"/>
              <a:t>如</a:t>
            </a:r>
            <a:r>
              <a:rPr lang="en-US" dirty="0" smtClean="0"/>
              <a:t>“</a:t>
            </a:r>
            <a:r>
              <a:rPr lang="zh-CN" altLang="en-US" dirty="0" smtClean="0"/>
              <a:t>一个又一个大的四方竹纸本子</a:t>
            </a:r>
            <a:r>
              <a:rPr lang="en-US" dirty="0" smtClean="0"/>
              <a:t>,</a:t>
            </a:r>
            <a:r>
              <a:rPr lang="zh-CN" altLang="en-US" dirty="0" smtClean="0"/>
              <a:t>写满了密密麻麻的小楷</a:t>
            </a:r>
            <a:r>
              <a:rPr lang="en-US" dirty="0" smtClean="0"/>
              <a:t>,</a:t>
            </a:r>
            <a:r>
              <a:rPr lang="zh-CN" altLang="en-US" dirty="0" smtClean="0"/>
              <a:t>如群蚁排衙</a:t>
            </a:r>
            <a:r>
              <a:rPr lang="en-US" dirty="0" smtClean="0"/>
              <a:t>”</a:t>
            </a:r>
            <a:r>
              <a:rPr lang="zh-CN" altLang="en-US" dirty="0" smtClean="0"/>
              <a:t>。这些描写都具体再现了闻一多先生令人尊敬而又高大的形象</a:t>
            </a:r>
            <a:r>
              <a:rPr lang="en-US" dirty="0" smtClean="0"/>
              <a:t>,</a:t>
            </a:r>
            <a:r>
              <a:rPr lang="zh-CN" altLang="en-US" dirty="0" smtClean="0"/>
              <a:t>使他的品格、精神和作风具体可感。</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请分析</a:t>
            </a:r>
            <a:r>
              <a:rPr lang="en-US" dirty="0" smtClean="0"/>
              <a:t>“</a:t>
            </a:r>
            <a:r>
              <a:rPr lang="zh-CN" altLang="en-US" dirty="0" smtClean="0"/>
              <a:t>做了再说</a:t>
            </a:r>
            <a:r>
              <a:rPr lang="en-US" dirty="0" smtClean="0"/>
              <a:t>,</a:t>
            </a:r>
            <a:r>
              <a:rPr lang="zh-CN" altLang="en-US" dirty="0" smtClean="0"/>
              <a:t>做了不说</a:t>
            </a:r>
            <a:r>
              <a:rPr lang="en-US" dirty="0" smtClean="0"/>
              <a:t>,</a:t>
            </a:r>
            <a:r>
              <a:rPr lang="zh-CN" altLang="en-US" dirty="0" smtClean="0"/>
              <a:t>这仅是闻一多先生的一个方面</a:t>
            </a:r>
            <a:r>
              <a:rPr lang="en-US" dirty="0" smtClean="0"/>
              <a:t>,——</a:t>
            </a:r>
            <a:r>
              <a:rPr lang="zh-CN" altLang="en-US" dirty="0" smtClean="0"/>
              <a:t>作为学者的方面。闻一多先生还有另外一个方面</a:t>
            </a:r>
            <a:r>
              <a:rPr lang="en-US" dirty="0" smtClean="0"/>
              <a:t>,——</a:t>
            </a:r>
            <a:r>
              <a:rPr lang="zh-CN" altLang="en-US" dirty="0" smtClean="0"/>
              <a:t>作为革命家的方面</a:t>
            </a:r>
            <a:r>
              <a:rPr lang="en-US" dirty="0" smtClean="0"/>
              <a:t>”</a:t>
            </a:r>
            <a:r>
              <a:rPr lang="zh-CN" altLang="en-US" dirty="0" smtClean="0"/>
              <a:t>的作用。</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dirty="0" smtClean="0"/>
              <a:t>“</a:t>
            </a:r>
            <a:r>
              <a:rPr lang="zh-CN" altLang="en-US" dirty="0" smtClean="0"/>
              <a:t>做了再说</a:t>
            </a:r>
            <a:r>
              <a:rPr lang="en-US" dirty="0" smtClean="0"/>
              <a:t>,</a:t>
            </a:r>
            <a:r>
              <a:rPr lang="zh-CN" altLang="en-US" dirty="0" smtClean="0"/>
              <a:t>做了不说</a:t>
            </a:r>
            <a:r>
              <a:rPr lang="en-US" dirty="0" smtClean="0"/>
              <a:t>,</a:t>
            </a:r>
            <a:r>
              <a:rPr lang="zh-CN" altLang="en-US" dirty="0" smtClean="0"/>
              <a:t>这仅是闻一多先生的一个方面</a:t>
            </a:r>
            <a:r>
              <a:rPr lang="en-US" dirty="0" smtClean="0"/>
              <a:t>,——</a:t>
            </a:r>
            <a:r>
              <a:rPr lang="zh-CN" altLang="en-US" dirty="0" smtClean="0"/>
              <a:t>作为学者的方面</a:t>
            </a:r>
            <a:r>
              <a:rPr lang="en-US" dirty="0" smtClean="0"/>
              <a:t>”,</a:t>
            </a:r>
            <a:r>
              <a:rPr lang="zh-CN" altLang="en-US" dirty="0" smtClean="0"/>
              <a:t>这是对闻一多先生作为学者的全面概括</a:t>
            </a:r>
            <a:r>
              <a:rPr lang="en-US" dirty="0" smtClean="0"/>
              <a:t>,“</a:t>
            </a:r>
            <a:r>
              <a:rPr lang="zh-CN" altLang="en-US" dirty="0" smtClean="0"/>
              <a:t>闻一多先生还有另外一个方面</a:t>
            </a:r>
            <a:r>
              <a:rPr lang="en-US" dirty="0" smtClean="0"/>
              <a:t>,——</a:t>
            </a:r>
            <a:r>
              <a:rPr lang="zh-CN" altLang="en-US" dirty="0" smtClean="0"/>
              <a:t>作为革命家的方面</a:t>
            </a:r>
            <a:r>
              <a:rPr lang="en-US" dirty="0" smtClean="0"/>
              <a:t>”</a:t>
            </a:r>
            <a:r>
              <a:rPr lang="zh-CN" altLang="en-US" dirty="0" smtClean="0"/>
              <a:t>这句话领起下文。</a:t>
            </a:r>
            <a:r>
              <a:rPr lang="en-US" dirty="0" smtClean="0"/>
              <a:t>“</a:t>
            </a:r>
            <a:r>
              <a:rPr lang="zh-CN" altLang="en-US" dirty="0" smtClean="0"/>
              <a:t>仅</a:t>
            </a:r>
            <a:r>
              <a:rPr lang="en-US" dirty="0" smtClean="0"/>
              <a:t>……</a:t>
            </a:r>
            <a:r>
              <a:rPr lang="zh-CN" altLang="en-US" dirty="0" smtClean="0"/>
              <a:t>还</a:t>
            </a:r>
            <a:r>
              <a:rPr lang="en-US" dirty="0" smtClean="0"/>
              <a:t>……”“</a:t>
            </a:r>
            <a:r>
              <a:rPr lang="zh-CN" altLang="en-US" dirty="0" smtClean="0"/>
              <a:t>一个方面</a:t>
            </a:r>
            <a:r>
              <a:rPr lang="en-US" dirty="0" smtClean="0"/>
              <a:t>……</a:t>
            </a:r>
            <a:r>
              <a:rPr lang="zh-CN" altLang="en-US" dirty="0" smtClean="0"/>
              <a:t>另外一个方面</a:t>
            </a:r>
            <a:r>
              <a:rPr lang="en-US" dirty="0" smtClean="0"/>
              <a:t>”,</a:t>
            </a:r>
            <a:r>
              <a:rPr lang="zh-CN" altLang="en-US" dirty="0" smtClean="0"/>
              <a:t>关联紧密</a:t>
            </a:r>
            <a:r>
              <a:rPr lang="en-US" dirty="0" smtClean="0"/>
              <a:t>,</a:t>
            </a:r>
            <a:r>
              <a:rPr lang="zh-CN" altLang="en-US" dirty="0" smtClean="0"/>
              <a:t>承上启下</a:t>
            </a:r>
            <a:r>
              <a:rPr lang="en-US" dirty="0" smtClean="0"/>
              <a:t>,</a:t>
            </a:r>
            <a:r>
              <a:rPr lang="zh-CN" altLang="en-US" dirty="0" smtClean="0"/>
              <a:t>过渡自然。</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闻一多先生</a:t>
            </a:r>
            <a:r>
              <a:rPr lang="en-US" dirty="0" smtClean="0"/>
              <a:t>,</a:t>
            </a:r>
            <a:r>
              <a:rPr lang="zh-CN" altLang="en-US" dirty="0" smtClean="0"/>
              <a:t>这位卓越的学者、言行一致的民主战士</a:t>
            </a:r>
            <a:r>
              <a:rPr lang="en-US" dirty="0" smtClean="0"/>
              <a:t>,</a:t>
            </a:r>
            <a:r>
              <a:rPr lang="zh-CN" altLang="en-US" dirty="0" smtClean="0"/>
              <a:t>受到中华儿女的敬仰</a:t>
            </a:r>
            <a:r>
              <a:rPr lang="en-US" dirty="0" smtClean="0"/>
              <a:t>,</a:t>
            </a:r>
            <a:r>
              <a:rPr lang="zh-CN" altLang="en-US" dirty="0" smtClean="0"/>
              <a:t>中华儿女永远怀念他。读完本文</a:t>
            </a:r>
            <a:r>
              <a:rPr lang="en-US" dirty="0" smtClean="0"/>
              <a:t>,</a:t>
            </a:r>
            <a:r>
              <a:rPr lang="zh-CN" altLang="en-US" dirty="0" smtClean="0"/>
              <a:t>请你为闻一多先生写一段墓志铭或写两句赞扬他的话。</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示例一</a:t>
            </a:r>
            <a:r>
              <a:rPr lang="en-US" dirty="0" smtClean="0"/>
              <a:t>:</a:t>
            </a:r>
            <a:r>
              <a:rPr lang="zh-CN" altLang="en-US" dirty="0" smtClean="0"/>
              <a:t>开口说话</a:t>
            </a:r>
            <a:r>
              <a:rPr lang="en-US" dirty="0" smtClean="0"/>
              <a:t>,</a:t>
            </a:r>
            <a:r>
              <a:rPr lang="zh-CN" altLang="en-US" dirty="0" smtClean="0"/>
              <a:t>掷地有声</a:t>
            </a:r>
            <a:r>
              <a:rPr lang="en-US" dirty="0" smtClean="0"/>
              <a:t>;</a:t>
            </a:r>
            <a:r>
              <a:rPr lang="zh-CN" altLang="en-US" dirty="0" smtClean="0"/>
              <a:t>足不下楼</a:t>
            </a:r>
            <a:r>
              <a:rPr lang="en-US" dirty="0" smtClean="0"/>
              <a:t>,</a:t>
            </a:r>
            <a:r>
              <a:rPr lang="zh-CN" altLang="en-US" dirty="0" smtClean="0"/>
              <a:t>著作甚丰</a:t>
            </a:r>
            <a:r>
              <a:rPr lang="en-US" dirty="0" smtClean="0"/>
              <a:t>;</a:t>
            </a:r>
            <a:r>
              <a:rPr lang="zh-CN" altLang="en-US" dirty="0" smtClean="0"/>
              <a:t>唐诗杂论</a:t>
            </a:r>
            <a:r>
              <a:rPr lang="en-US" dirty="0" smtClean="0"/>
              <a:t>,</a:t>
            </a:r>
            <a:r>
              <a:rPr lang="zh-CN" altLang="en-US" dirty="0" smtClean="0"/>
              <a:t>楚辞校补</a:t>
            </a:r>
            <a:r>
              <a:rPr lang="en-US" dirty="0" smtClean="0"/>
              <a:t>;</a:t>
            </a:r>
            <a:r>
              <a:rPr lang="zh-CN" altLang="en-US" dirty="0" smtClean="0"/>
              <a:t>刻苦钻研</a:t>
            </a:r>
            <a:r>
              <a:rPr lang="en-US" dirty="0" smtClean="0"/>
              <a:t>,</a:t>
            </a:r>
            <a:r>
              <a:rPr lang="zh-CN" altLang="en-US" dirty="0" smtClean="0"/>
              <a:t>一丝不苟。</a:t>
            </a:r>
          </a:p>
          <a:p>
            <a:r>
              <a:rPr lang="zh-CN" altLang="en-US" dirty="0" smtClean="0"/>
              <a:t>示例二</a:t>
            </a:r>
            <a:r>
              <a:rPr lang="en-US" dirty="0" smtClean="0"/>
              <a:t>:</a:t>
            </a:r>
            <a:r>
              <a:rPr lang="zh-CN" altLang="en-US" dirty="0" smtClean="0"/>
              <a:t>一诗一文一烟斗</a:t>
            </a:r>
            <a:r>
              <a:rPr lang="en-US" dirty="0" smtClean="0"/>
              <a:t>,</a:t>
            </a:r>
            <a:r>
              <a:rPr lang="zh-CN" altLang="en-US" dirty="0" smtClean="0"/>
              <a:t>一个脊梁一声吼</a:t>
            </a:r>
            <a:r>
              <a:rPr lang="en-US" dirty="0" smtClean="0"/>
              <a:t>;</a:t>
            </a:r>
            <a:r>
              <a:rPr lang="zh-CN" altLang="en-US" dirty="0" smtClean="0"/>
              <a:t>一画一印一文集</a:t>
            </a:r>
            <a:r>
              <a:rPr lang="en-US" dirty="0" smtClean="0"/>
              <a:t>,</a:t>
            </a:r>
            <a:r>
              <a:rPr lang="zh-CN" altLang="en-US" dirty="0" smtClean="0"/>
              <a:t>一代英豪一</a:t>
            </a:r>
            <a:r>
              <a:rPr lang="en-US" altLang="zh-CN" dirty="0" smtClean="0"/>
              <a:t>《</a:t>
            </a:r>
            <a:r>
              <a:rPr lang="zh-CN" altLang="en-US" dirty="0" smtClean="0"/>
              <a:t>红烛</a:t>
            </a:r>
            <a:r>
              <a:rPr lang="en-US" altLang="zh-CN" dirty="0" smtClean="0"/>
              <a:t>》</a:t>
            </a:r>
            <a:r>
              <a:rPr lang="zh-CN" altLang="en-US" dirty="0" smtClean="0"/>
              <a:t>。</a:t>
            </a:r>
          </a:p>
          <a:p>
            <a:r>
              <a:rPr lang="zh-CN" altLang="en-US" dirty="0" smtClean="0"/>
              <a:t>示例三</a:t>
            </a:r>
            <a:r>
              <a:rPr lang="en-US" dirty="0" smtClean="0"/>
              <a:t>:</a:t>
            </a:r>
            <a:r>
              <a:rPr lang="zh-CN" altLang="en-US" dirty="0" smtClean="0"/>
              <a:t>深夜提笔写校补</a:t>
            </a:r>
            <a:r>
              <a:rPr lang="en-US" dirty="0" smtClean="0"/>
              <a:t>,</a:t>
            </a:r>
            <a:r>
              <a:rPr lang="zh-CN" altLang="en-US" dirty="0" smtClean="0"/>
              <a:t>三更磨墨出杂论。 一口一心为自由</a:t>
            </a:r>
            <a:r>
              <a:rPr lang="en-US" dirty="0" smtClean="0"/>
              <a:t>,</a:t>
            </a:r>
            <a:r>
              <a:rPr lang="zh-CN" altLang="en-US" dirty="0" smtClean="0"/>
              <a:t>专为革命献一生。</a:t>
            </a:r>
          </a:p>
          <a:p>
            <a:r>
              <a:rPr lang="zh-CN" altLang="en-US" dirty="0" smtClean="0"/>
              <a:t>示例四</a:t>
            </a:r>
            <a:r>
              <a:rPr lang="en-US" dirty="0" smtClean="0"/>
              <a:t>:</a:t>
            </a:r>
            <a:r>
              <a:rPr lang="zh-CN" altLang="en-US" dirty="0" smtClean="0"/>
              <a:t>为民主、为和平、为大众</a:t>
            </a:r>
            <a:r>
              <a:rPr lang="en-US" dirty="0" smtClean="0"/>
              <a:t>,</a:t>
            </a:r>
            <a:r>
              <a:rPr lang="zh-CN" altLang="en-US" dirty="0" smtClean="0"/>
              <a:t>成仁取义</a:t>
            </a:r>
            <a:r>
              <a:rPr lang="en-US" dirty="0" smtClean="0"/>
              <a:t>,</a:t>
            </a:r>
            <a:r>
              <a:rPr lang="zh-CN" altLang="en-US" dirty="0" smtClean="0"/>
              <a:t>反独裁、反内战、反特务</a:t>
            </a:r>
            <a:r>
              <a:rPr lang="en-US" dirty="0" smtClean="0"/>
              <a:t>,</a:t>
            </a:r>
            <a:r>
              <a:rPr lang="zh-CN" altLang="en-US" dirty="0" smtClean="0"/>
              <a:t>虽死犹生。</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381092" y="2786058"/>
            <a:ext cx="9778153" cy="2786082"/>
            <a:chOff x="1381092" y="2786058"/>
            <a:chExt cx="9778153" cy="2786082"/>
          </a:xfrm>
        </p:grpSpPr>
        <p:pic>
          <p:nvPicPr>
            <p:cNvPr id="13" name="16YWDXA7RJX3T5.eps" descr="id:2147495603;FounderCES"/>
            <p:cNvPicPr/>
            <p:nvPr/>
          </p:nvPicPr>
          <p:blipFill>
            <a:blip r:embed="rId2"/>
            <a:stretch>
              <a:fillRect/>
            </a:stretch>
          </p:blipFill>
          <p:spPr>
            <a:xfrm>
              <a:off x="1381092" y="2786058"/>
              <a:ext cx="9778153" cy="2786082"/>
            </a:xfrm>
            <a:prstGeom prst="rect">
              <a:avLst/>
            </a:prstGeom>
          </p:spPr>
        </p:pic>
        <p:sp>
          <p:nvSpPr>
            <p:cNvPr id="14" name="矩形 13"/>
            <p:cNvSpPr/>
            <p:nvPr/>
          </p:nvSpPr>
          <p:spPr>
            <a:xfrm>
              <a:off x="7381884" y="3500438"/>
              <a:ext cx="64294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5" name="矩形 14"/>
            <p:cNvSpPr/>
            <p:nvPr/>
          </p:nvSpPr>
          <p:spPr>
            <a:xfrm>
              <a:off x="7739074" y="4643446"/>
              <a:ext cx="1785950" cy="428628"/>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p>
          <a:p>
            <a:endParaRPr lang="zh-CN" altLang="en-US" dirty="0"/>
          </a:p>
        </p:txBody>
      </p:sp>
      <p:sp>
        <p:nvSpPr>
          <p:cNvPr id="4" name="文本占位符 3"/>
          <p:cNvSpPr>
            <a:spLocks noGrp="1"/>
          </p:cNvSpPr>
          <p:nvPr>
            <p:ph type="body" sz="quarter" idx="12"/>
          </p:nvPr>
        </p:nvSpPr>
        <p:spPr>
          <a:xfrm>
            <a:off x="7381884" y="4643446"/>
            <a:ext cx="2286016" cy="500066"/>
          </a:xfrm>
        </p:spPr>
        <p:txBody>
          <a:bodyPr/>
          <a:lstStyle/>
          <a:p>
            <a:r>
              <a:rPr lang="zh-CN" altLang="en-US" sz="2000" dirty="0" smtClean="0"/>
              <a:t>“说”了就“做”</a:t>
            </a:r>
            <a:endParaRPr lang="zh-CN" altLang="en-US" sz="2000" dirty="0"/>
          </a:p>
        </p:txBody>
      </p:sp>
      <p:sp>
        <p:nvSpPr>
          <p:cNvPr id="10" name="文本占位符 3"/>
          <p:cNvSpPr txBox="1">
            <a:spLocks/>
          </p:cNvSpPr>
          <p:nvPr/>
        </p:nvSpPr>
        <p:spPr>
          <a:xfrm>
            <a:off x="7310446" y="3428976"/>
            <a:ext cx="1000132" cy="500090"/>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不说</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childTnLst>
              </p:cTn>
              <p:nextCondLst>
                <p:cond evt="onClick" delay="0">
                  <p:tgtEl>
                    <p:spTgt spid="12"/>
                  </p:tgtEl>
                </p:cond>
              </p:nextCondLst>
            </p:seq>
          </p:childTnLst>
        </p:cTn>
      </p:par>
    </p:tnLst>
    <p:bldLst>
      <p:bldP spid="4" grpId="0" build="p"/>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pPr algn="just">
              <a:lnSpc>
                <a:spcPct val="130000"/>
              </a:lnSpc>
            </a:pPr>
            <a:r>
              <a:rPr lang="en-US" dirty="0" smtClean="0"/>
              <a:t> </a:t>
            </a:r>
            <a:r>
              <a:rPr lang="zh-CN" altLang="en-US" dirty="0" smtClean="0"/>
              <a:t>臧克家于</a:t>
            </a:r>
            <a:r>
              <a:rPr lang="en-US" dirty="0" smtClean="0"/>
              <a:t>1930</a:t>
            </a:r>
            <a:r>
              <a:rPr lang="zh-CN" altLang="en-US" dirty="0" smtClean="0"/>
              <a:t>年至</a:t>
            </a:r>
            <a:r>
              <a:rPr lang="en-US" dirty="0" smtClean="0"/>
              <a:t>1934</a:t>
            </a:r>
            <a:r>
              <a:rPr lang="zh-CN" altLang="en-US" dirty="0" smtClean="0"/>
              <a:t>年在青岛大学学习期间</a:t>
            </a:r>
            <a:r>
              <a:rPr lang="en-US" dirty="0" smtClean="0"/>
              <a:t>,</a:t>
            </a:r>
            <a:r>
              <a:rPr lang="zh-CN" altLang="en-US" dirty="0" smtClean="0"/>
              <a:t>是闻一多先生的高徒</a:t>
            </a:r>
            <a:r>
              <a:rPr lang="en-US" dirty="0" smtClean="0"/>
              <a:t>,</a:t>
            </a:r>
            <a:r>
              <a:rPr lang="zh-CN" altLang="en-US" dirty="0" smtClean="0"/>
              <a:t>经常出入闻一多的办公室和家中</a:t>
            </a:r>
            <a:r>
              <a:rPr lang="en-US" dirty="0" smtClean="0"/>
              <a:t>,</a:t>
            </a:r>
            <a:r>
              <a:rPr lang="zh-CN" altLang="en-US" dirty="0" smtClean="0"/>
              <a:t>向老师请教。闻一多也很赏识臧克家</a:t>
            </a:r>
            <a:r>
              <a:rPr lang="en-US" dirty="0" smtClean="0"/>
              <a:t>,1932</a:t>
            </a:r>
            <a:r>
              <a:rPr lang="zh-CN" altLang="en-US" dirty="0" smtClean="0"/>
              <a:t>年回清华任教后</a:t>
            </a:r>
            <a:r>
              <a:rPr lang="en-US" dirty="0" smtClean="0"/>
              <a:t>,</a:t>
            </a:r>
            <a:r>
              <a:rPr lang="zh-CN" altLang="en-US" dirty="0" smtClean="0"/>
              <a:t>他写信给臧克家说</a:t>
            </a:r>
            <a:r>
              <a:rPr lang="en-US" dirty="0" smtClean="0"/>
              <a:t>:“</a:t>
            </a:r>
            <a:r>
              <a:rPr lang="zh-CN" altLang="en-US" dirty="0" smtClean="0"/>
              <a:t>得一知己</a:t>
            </a:r>
            <a:r>
              <a:rPr lang="en-US" dirty="0" smtClean="0"/>
              <a:t>,</a:t>
            </a:r>
            <a:r>
              <a:rPr lang="zh-CN" altLang="en-US" dirty="0" smtClean="0"/>
              <a:t>可以无憾</a:t>
            </a:r>
            <a:r>
              <a:rPr lang="en-US" dirty="0" smtClean="0"/>
              <a:t>,</a:t>
            </a:r>
            <a:r>
              <a:rPr lang="zh-CN" altLang="en-US" dirty="0" smtClean="0"/>
              <a:t>在青岛得到你一个人已经够了。</a:t>
            </a:r>
            <a:r>
              <a:rPr lang="en-US" dirty="0" smtClean="0"/>
              <a:t>”</a:t>
            </a:r>
            <a:r>
              <a:rPr lang="zh-CN" altLang="en-US" dirty="0" smtClean="0"/>
              <a:t>可见两人相知之深。</a:t>
            </a:r>
            <a:r>
              <a:rPr lang="en-US" dirty="0" smtClean="0"/>
              <a:t>40</a:t>
            </a:r>
            <a:r>
              <a:rPr lang="zh-CN" altLang="en-US" dirty="0" smtClean="0"/>
              <a:t>年代</a:t>
            </a:r>
            <a:r>
              <a:rPr lang="en-US" dirty="0" smtClean="0"/>
              <a:t>,</a:t>
            </a:r>
            <a:r>
              <a:rPr lang="zh-CN" altLang="en-US" dirty="0" smtClean="0"/>
              <a:t>两人多有书信往来</a:t>
            </a:r>
            <a:r>
              <a:rPr lang="en-US" dirty="0" smtClean="0"/>
              <a:t>,</a:t>
            </a:r>
            <a:r>
              <a:rPr lang="zh-CN" altLang="en-US" dirty="0" smtClean="0"/>
              <a:t>如课文中提到的</a:t>
            </a:r>
            <a:r>
              <a:rPr lang="en-US" dirty="0" smtClean="0"/>
              <a:t>“</a:t>
            </a:r>
            <a:r>
              <a:rPr lang="zh-CN" altLang="en-US" dirty="0" smtClean="0"/>
              <a:t>他在给我的信上说</a:t>
            </a:r>
            <a:r>
              <a:rPr lang="en-US" dirty="0" smtClean="0"/>
              <a:t>……”,</a:t>
            </a:r>
            <a:r>
              <a:rPr lang="zh-CN" altLang="en-US" dirty="0" smtClean="0"/>
              <a:t>这是闻一多在接到臧克家赞扬他的信后</a:t>
            </a:r>
            <a:r>
              <a:rPr lang="en-US" dirty="0" smtClean="0"/>
              <a:t>,</a:t>
            </a:r>
            <a:r>
              <a:rPr lang="zh-CN" altLang="en-US" dirty="0" smtClean="0"/>
              <a:t>于</a:t>
            </a:r>
            <a:r>
              <a:rPr lang="en-US" dirty="0" smtClean="0"/>
              <a:t>1944</a:t>
            </a:r>
            <a:r>
              <a:rPr lang="zh-CN" altLang="en-US" dirty="0" smtClean="0"/>
              <a:t>年</a:t>
            </a:r>
            <a:r>
              <a:rPr lang="en-US" dirty="0" smtClean="0"/>
              <a:t>9</a:t>
            </a:r>
            <a:r>
              <a:rPr lang="zh-CN" altLang="en-US" dirty="0" smtClean="0"/>
              <a:t>月</a:t>
            </a:r>
            <a:r>
              <a:rPr lang="en-US" dirty="0" smtClean="0"/>
              <a:t>11</a:t>
            </a:r>
            <a:r>
              <a:rPr lang="zh-CN" altLang="en-US" dirty="0" smtClean="0"/>
              <a:t>日写的回信</a:t>
            </a:r>
            <a:r>
              <a:rPr lang="en-US" dirty="0" smtClean="0"/>
              <a:t>;</a:t>
            </a:r>
            <a:r>
              <a:rPr lang="zh-CN" altLang="en-US" dirty="0" smtClean="0"/>
              <a:t>课文中提到的</a:t>
            </a:r>
            <a:r>
              <a:rPr lang="en-US" dirty="0" smtClean="0"/>
              <a:t>“1944</a:t>
            </a:r>
            <a:r>
              <a:rPr lang="zh-CN" altLang="en-US" dirty="0" smtClean="0"/>
              <a:t>年</a:t>
            </a:r>
            <a:r>
              <a:rPr lang="en-US" dirty="0" smtClean="0"/>
              <a:t>10</a:t>
            </a:r>
            <a:r>
              <a:rPr lang="zh-CN" altLang="en-US" dirty="0" smtClean="0"/>
              <a:t>月</a:t>
            </a:r>
            <a:r>
              <a:rPr lang="en-US" dirty="0" smtClean="0"/>
              <a:t>12</a:t>
            </a:r>
            <a:r>
              <a:rPr lang="zh-CN" altLang="en-US" dirty="0" smtClean="0"/>
              <a:t>日</a:t>
            </a:r>
            <a:r>
              <a:rPr lang="en-US" dirty="0" smtClean="0"/>
              <a:t>”</a:t>
            </a:r>
            <a:r>
              <a:rPr lang="zh-CN" altLang="en-US" dirty="0" smtClean="0"/>
              <a:t>那封信</a:t>
            </a:r>
            <a:r>
              <a:rPr lang="en-US" dirty="0" smtClean="0"/>
              <a:t>,</a:t>
            </a:r>
            <a:r>
              <a:rPr lang="zh-CN" altLang="en-US" dirty="0" smtClean="0"/>
              <a:t>是答复臧克家欲至西南联大教书的问询的。</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358510" cy="4357718"/>
          </a:xfrm>
        </p:spPr>
        <p:txBody>
          <a:bodyPr/>
          <a:lstStyle/>
          <a:p>
            <a:r>
              <a:rPr lang="zh-CN" altLang="en-US" dirty="0" smtClean="0"/>
              <a:t>说话、做事是我们每个人日常生活的必修课。有的人先说后做</a:t>
            </a:r>
            <a:r>
              <a:rPr lang="en-US" dirty="0" smtClean="0"/>
              <a:t>,</a:t>
            </a:r>
            <a:r>
              <a:rPr lang="zh-CN" altLang="en-US" dirty="0" smtClean="0"/>
              <a:t>有的人只说不做</a:t>
            </a:r>
            <a:r>
              <a:rPr lang="en-US" dirty="0" smtClean="0"/>
              <a:t>,</a:t>
            </a:r>
            <a:r>
              <a:rPr lang="zh-CN" altLang="en-US" dirty="0" smtClean="0"/>
              <a:t>闻一多先生的</a:t>
            </a:r>
            <a:r>
              <a:rPr lang="en-US" dirty="0" smtClean="0"/>
              <a:t>“</a:t>
            </a:r>
            <a:r>
              <a:rPr lang="zh-CN" altLang="en-US" dirty="0" smtClean="0"/>
              <a:t>说</a:t>
            </a:r>
            <a:r>
              <a:rPr lang="en-US" dirty="0" smtClean="0"/>
              <a:t>”</a:t>
            </a:r>
            <a:r>
              <a:rPr lang="zh-CN" altLang="en-US" dirty="0" smtClean="0"/>
              <a:t>和</a:t>
            </a:r>
            <a:r>
              <a:rPr lang="en-US" dirty="0" smtClean="0"/>
              <a:t>“</a:t>
            </a:r>
            <a:r>
              <a:rPr lang="zh-CN" altLang="en-US" dirty="0" smtClean="0"/>
              <a:t>做</a:t>
            </a:r>
            <a:r>
              <a:rPr lang="en-US" dirty="0" smtClean="0"/>
              <a:t>”</a:t>
            </a:r>
            <a:r>
              <a:rPr lang="zh-CN" altLang="en-US" dirty="0" smtClean="0"/>
              <a:t>与常人相比</a:t>
            </a:r>
            <a:r>
              <a:rPr lang="en-US" dirty="0" smtClean="0"/>
              <a:t>,</a:t>
            </a:r>
            <a:r>
              <a:rPr lang="zh-CN" altLang="en-US" dirty="0" smtClean="0"/>
              <a:t>有哪些不同之处呢</a:t>
            </a:r>
            <a:r>
              <a:rPr lang="en-US" dirty="0" smtClean="0"/>
              <a:t>?</a:t>
            </a:r>
            <a:r>
              <a:rPr lang="zh-CN" altLang="en-US" dirty="0" smtClean="0"/>
              <a:t>让我们到文中寻找答案吧</a:t>
            </a:r>
            <a:r>
              <a:rPr lang="en-US" dirty="0" smtClean="0"/>
              <a:t>!</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144064" cy="1857388"/>
          </a:xfrm>
        </p:spPr>
        <p:txBody>
          <a:bodyPr/>
          <a:lstStyle/>
          <a:p>
            <a:r>
              <a:rPr lang="en-US" dirty="0" smtClean="0"/>
              <a:t>1.</a:t>
            </a:r>
            <a:r>
              <a:rPr lang="zh-CN" altLang="en-US" dirty="0" smtClean="0"/>
              <a:t>下面是某同学制作的知识卡片</a:t>
            </a:r>
            <a:r>
              <a:rPr lang="en-US" dirty="0" smtClean="0"/>
              <a:t>,</a:t>
            </a:r>
            <a:r>
              <a:rPr lang="zh-CN" altLang="en-US" dirty="0" smtClean="0"/>
              <a:t>请你帮忙补充完整。</a:t>
            </a:r>
            <a:endParaRPr lang="en-US" altLang="zh-CN" dirty="0" smtClean="0"/>
          </a:p>
          <a:p>
            <a:r>
              <a:rPr lang="zh-CN" altLang="en-US" dirty="0" smtClean="0"/>
              <a:t>臧克家</a:t>
            </a:r>
            <a:r>
              <a:rPr lang="en-US" dirty="0" smtClean="0"/>
              <a:t>(1905—2004),</a:t>
            </a:r>
            <a:r>
              <a:rPr lang="zh-CN" altLang="en-US" dirty="0" smtClean="0"/>
              <a:t>山东潍坊诸城人</a:t>
            </a:r>
            <a:r>
              <a:rPr lang="en-US" dirty="0" smtClean="0"/>
              <a:t>,</a:t>
            </a:r>
            <a:r>
              <a:rPr lang="zh-CN" altLang="en-US" dirty="0" smtClean="0"/>
              <a:t>现代诗人</a:t>
            </a:r>
            <a:r>
              <a:rPr lang="en-US" dirty="0" smtClean="0"/>
              <a:t>,</a:t>
            </a:r>
            <a:r>
              <a:rPr lang="zh-CN" altLang="en-US" dirty="0" smtClean="0"/>
              <a:t>是闻一多的学生。忠诚的爱国主义者</a:t>
            </a:r>
            <a:r>
              <a:rPr lang="en-US" dirty="0" smtClean="0"/>
              <a:t>,</a:t>
            </a:r>
            <a:r>
              <a:rPr lang="zh-CN" altLang="en-US" dirty="0" smtClean="0"/>
              <a:t>中国诗歌学会会长。主要作品有</a:t>
            </a:r>
            <a:r>
              <a:rPr lang="en-US" altLang="zh-CN" dirty="0" smtClean="0"/>
              <a:t>《</a:t>
            </a:r>
            <a:r>
              <a:rPr lang="zh-CN" altLang="en-US" dirty="0" smtClean="0"/>
              <a:t>烙印</a:t>
            </a:r>
            <a:r>
              <a:rPr lang="en-US" altLang="zh-CN" dirty="0" smtClean="0"/>
              <a:t>》《</a:t>
            </a:r>
            <a:r>
              <a:rPr lang="zh-CN" altLang="en-US" dirty="0" smtClean="0"/>
              <a:t>有的人</a:t>
            </a:r>
            <a:r>
              <a:rPr lang="en-US" altLang="zh-CN" dirty="0" smtClean="0"/>
              <a:t>》</a:t>
            </a:r>
            <a:r>
              <a:rPr lang="en-US" dirty="0" smtClean="0"/>
              <a:t>,</a:t>
            </a:r>
            <a:r>
              <a:rPr lang="zh-CN" altLang="en-US" dirty="0" smtClean="0"/>
              <a:t>被誉为</a:t>
            </a:r>
            <a:r>
              <a:rPr lang="en-US" dirty="0" smtClean="0"/>
              <a:t>“</a:t>
            </a:r>
            <a:r>
              <a:rPr lang="zh-CN" altLang="en-US" u="sng" dirty="0" smtClean="0"/>
              <a:t>　</a:t>
            </a:r>
            <a:r>
              <a:rPr lang="en-US" altLang="zh-CN" u="sng" dirty="0" smtClean="0"/>
              <a:t>	        </a:t>
            </a:r>
            <a:r>
              <a:rPr lang="en-US" dirty="0" smtClean="0"/>
              <a:t>”</a:t>
            </a:r>
            <a:r>
              <a:rPr lang="zh-CN" altLang="en-US" dirty="0" smtClean="0"/>
              <a:t>。</a:t>
            </a:r>
            <a:r>
              <a:rPr lang="en-US" dirty="0" smtClean="0"/>
              <a:t> </a:t>
            </a:r>
          </a:p>
          <a:p>
            <a:r>
              <a:rPr lang="zh-CN" altLang="en-US" dirty="0" smtClean="0"/>
              <a:t>闻一多</a:t>
            </a:r>
            <a:r>
              <a:rPr lang="en-US" dirty="0" smtClean="0"/>
              <a:t>(1899—1946),</a:t>
            </a:r>
            <a:r>
              <a:rPr lang="zh-CN" altLang="en-US" dirty="0" smtClean="0"/>
              <a:t>本名闻家骅</a:t>
            </a:r>
            <a:r>
              <a:rPr lang="en-US" dirty="0" smtClean="0"/>
              <a:t>,</a:t>
            </a:r>
            <a:r>
              <a:rPr lang="zh-CN" altLang="en-US" dirty="0" smtClean="0"/>
              <a:t>字友三</a:t>
            </a:r>
            <a:r>
              <a:rPr lang="en-US" dirty="0" smtClean="0"/>
              <a:t>,</a:t>
            </a:r>
            <a:r>
              <a:rPr lang="zh-CN" altLang="en-US" dirty="0" smtClean="0"/>
              <a:t>生于湖北黄冈浠水</a:t>
            </a:r>
            <a:r>
              <a:rPr lang="en-US" dirty="0" smtClean="0"/>
              <a:t>,</a:t>
            </a:r>
            <a:r>
              <a:rPr lang="zh-CN" altLang="en-US" dirty="0" smtClean="0"/>
              <a:t>诗人、学者、民主战士。代表作有</a:t>
            </a:r>
            <a:r>
              <a:rPr lang="en-US" altLang="zh-CN" dirty="0" smtClean="0"/>
              <a:t>《</a:t>
            </a:r>
            <a:r>
              <a:rPr lang="zh-CN" altLang="en-US" dirty="0" smtClean="0"/>
              <a:t>红烛</a:t>
            </a:r>
            <a:r>
              <a:rPr lang="en-US" altLang="zh-CN" dirty="0" smtClean="0"/>
              <a:t>》《</a:t>
            </a:r>
            <a:r>
              <a:rPr lang="zh-CN" altLang="en-US" dirty="0" smtClean="0"/>
              <a:t>死水</a:t>
            </a:r>
            <a:r>
              <a:rPr lang="en-US" altLang="zh-CN" dirty="0" smtClean="0"/>
              <a:t>》</a:t>
            </a:r>
            <a:r>
              <a:rPr lang="zh-CN" altLang="en-US" dirty="0" smtClean="0"/>
              <a:t>等</a:t>
            </a:r>
            <a:r>
              <a:rPr lang="en-US" dirty="0" smtClean="0"/>
              <a:t>,</a:t>
            </a:r>
            <a:r>
              <a:rPr lang="zh-CN" altLang="en-US" dirty="0" smtClean="0"/>
              <a:t>作品主要收录在</a:t>
            </a:r>
            <a:r>
              <a:rPr lang="en-US" altLang="zh-CN" dirty="0" smtClean="0"/>
              <a:t>《</a:t>
            </a:r>
            <a:r>
              <a:rPr lang="zh-CN" altLang="en-US" u="sng" dirty="0" smtClean="0"/>
              <a:t>　</a:t>
            </a:r>
            <a:r>
              <a:rPr lang="en-US" altLang="zh-CN" u="sng" dirty="0" smtClean="0"/>
              <a:t>			</a:t>
            </a:r>
            <a:r>
              <a:rPr lang="zh-CN" altLang="en-US" u="sng" dirty="0" smtClean="0"/>
              <a:t>　</a:t>
            </a:r>
            <a:r>
              <a:rPr lang="en-US" altLang="zh-CN" dirty="0" smtClean="0"/>
              <a:t>》</a:t>
            </a:r>
            <a:r>
              <a:rPr lang="zh-CN" altLang="en-US" dirty="0" smtClean="0"/>
              <a:t>中。</a:t>
            </a:r>
            <a:r>
              <a:rPr lang="en-US" dirty="0" smtClean="0"/>
              <a:t>1946</a:t>
            </a:r>
            <a:r>
              <a:rPr lang="zh-CN" altLang="en-US" dirty="0" smtClean="0"/>
              <a:t>年夏在昆明被国民党特务暗杀。</a:t>
            </a:r>
            <a:r>
              <a:rPr lang="en-US" dirty="0" smtClean="0"/>
              <a:t> </a:t>
            </a:r>
            <a:endParaRPr lang="en-US" altLang="zh-CN" dirty="0" smtClean="0"/>
          </a:p>
        </p:txBody>
      </p:sp>
      <p:sp>
        <p:nvSpPr>
          <p:cNvPr id="8" name="文本占位符 7"/>
          <p:cNvSpPr>
            <a:spLocks noGrp="1"/>
          </p:cNvSpPr>
          <p:nvPr>
            <p:ph type="body" sz="quarter" idx="12"/>
          </p:nvPr>
        </p:nvSpPr>
        <p:spPr>
          <a:xfrm>
            <a:off x="7167570" y="2928934"/>
            <a:ext cx="1785950" cy="857256"/>
          </a:xfrm>
        </p:spPr>
        <p:txBody>
          <a:bodyPr/>
          <a:lstStyle/>
          <a:p>
            <a:r>
              <a:rPr lang="zh-CN" altLang="en-US" dirty="0" smtClean="0"/>
              <a:t>农民诗人　</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7"/>
          <p:cNvSpPr txBox="1">
            <a:spLocks/>
          </p:cNvSpPr>
          <p:nvPr/>
        </p:nvSpPr>
        <p:spPr>
          <a:xfrm>
            <a:off x="5381620" y="4857760"/>
            <a:ext cx="214314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闻一多全集</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pic>
        <p:nvPicPr>
          <p:cNvPr id="11" name="臧克家.eps"/>
          <p:cNvPicPr/>
          <p:nvPr/>
        </p:nvPicPr>
        <p:blipFill>
          <a:blip r:embed="rId2"/>
          <a:stretch>
            <a:fillRect/>
          </a:stretch>
        </p:blipFill>
        <p:spPr>
          <a:xfrm>
            <a:off x="10167966" y="1571612"/>
            <a:ext cx="1571636" cy="2242494"/>
          </a:xfrm>
          <a:prstGeom prst="rect">
            <a:avLst/>
          </a:prstGeom>
        </p:spPr>
      </p:pic>
      <p:pic>
        <p:nvPicPr>
          <p:cNvPr id="12" name="闻一多.eps"/>
          <p:cNvPicPr/>
          <p:nvPr/>
        </p:nvPicPr>
        <p:blipFill>
          <a:blip r:embed="rId3"/>
          <a:stretch>
            <a:fillRect/>
          </a:stretch>
        </p:blipFill>
        <p:spPr>
          <a:xfrm>
            <a:off x="10167966" y="4071942"/>
            <a:ext cx="1633396" cy="210639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childTnLst>
              </p:cTn>
              <p:nextCondLst>
                <p:cond evt="onClick" delay="0">
                  <p:tgtEl>
                    <p:spTgt spid="9"/>
                  </p:tgtEl>
                </p:cond>
              </p:nextCondLst>
            </p:seq>
          </p:childTnLst>
        </p:cTn>
      </p:par>
    </p:tnLst>
    <p:bldLst>
      <p:bldP spid="8" grpId="0" build="p"/>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给下列加点的字注音。</a:t>
            </a:r>
          </a:p>
          <a:p>
            <a:r>
              <a:rPr lang="zh-CN" altLang="en-US" dirty="0" smtClean="0"/>
              <a:t>典籍</a:t>
            </a:r>
            <a:r>
              <a:rPr lang="en-US" dirty="0" smtClean="0"/>
              <a:t>(	   )		</a:t>
            </a:r>
            <a:r>
              <a:rPr lang="zh-CN" altLang="en-US" dirty="0" smtClean="0"/>
              <a:t>赫然</a:t>
            </a:r>
            <a:r>
              <a:rPr lang="en-US" dirty="0" smtClean="0"/>
              <a:t>(		)</a:t>
            </a:r>
            <a:endParaRPr lang="zh-CN" altLang="en-US" dirty="0" smtClean="0"/>
          </a:p>
          <a:p>
            <a:r>
              <a:rPr lang="zh-CN" altLang="en-US" dirty="0" smtClean="0"/>
              <a:t>仰之弥高</a:t>
            </a:r>
            <a:r>
              <a:rPr lang="en-US" dirty="0" smtClean="0"/>
              <a:t>(	  )	</a:t>
            </a:r>
            <a:r>
              <a:rPr lang="zh-CN" altLang="en-US" dirty="0" smtClean="0"/>
              <a:t>锲而不舍</a:t>
            </a:r>
            <a:r>
              <a:rPr lang="en-US" dirty="0" smtClean="0"/>
              <a:t>(		)</a:t>
            </a:r>
            <a:endParaRPr lang="zh-CN" altLang="en-US" dirty="0" smtClean="0"/>
          </a:p>
          <a:p>
            <a:r>
              <a:rPr lang="zh-CN" altLang="en-US" dirty="0" smtClean="0"/>
              <a:t>慷慨</a:t>
            </a:r>
            <a:r>
              <a:rPr lang="en-US" dirty="0" smtClean="0"/>
              <a:t>(	     ) 		</a:t>
            </a:r>
            <a:r>
              <a:rPr lang="zh-CN" altLang="en-US" dirty="0" smtClean="0"/>
              <a:t>淋漓</a:t>
            </a:r>
            <a:r>
              <a:rPr lang="en-US" dirty="0" smtClean="0"/>
              <a:t>(		)</a:t>
            </a:r>
            <a:endParaRPr lang="zh-CN" altLang="en-US" dirty="0" smtClean="0"/>
          </a:p>
          <a:p>
            <a:r>
              <a:rPr lang="zh-CN" altLang="en-US" dirty="0" smtClean="0"/>
              <a:t>目不窥园</a:t>
            </a:r>
            <a:r>
              <a:rPr lang="en-US" dirty="0" smtClean="0"/>
              <a:t>(         )	</a:t>
            </a:r>
            <a:r>
              <a:rPr lang="zh-CN" altLang="en-US" dirty="0" smtClean="0"/>
              <a:t>兀兀穷年</a:t>
            </a:r>
            <a:r>
              <a:rPr lang="en-US" dirty="0" smtClean="0"/>
              <a:t>(		)</a:t>
            </a:r>
            <a:endParaRPr lang="zh-CN" altLang="en-US" dirty="0" smtClean="0"/>
          </a:p>
          <a:p>
            <a:r>
              <a:rPr lang="zh-CN" altLang="en-US" dirty="0" smtClean="0"/>
              <a:t>无暇</a:t>
            </a:r>
            <a:r>
              <a:rPr lang="en-US" dirty="0" smtClean="0"/>
              <a:t>(          ) 		</a:t>
            </a:r>
            <a:r>
              <a:rPr lang="zh-CN" altLang="en-US" dirty="0" smtClean="0"/>
              <a:t>警报迭起</a:t>
            </a:r>
            <a:r>
              <a:rPr lang="en-US" dirty="0" smtClean="0"/>
              <a:t>(		)</a:t>
            </a:r>
            <a:endParaRPr lang="zh-CN" altLang="en-US" dirty="0" smtClean="0"/>
          </a:p>
          <a:p>
            <a:r>
              <a:rPr lang="zh-CN" altLang="en-US" dirty="0" smtClean="0"/>
              <a:t>沥尽心血</a:t>
            </a:r>
            <a:r>
              <a:rPr lang="en-US" dirty="0" smtClean="0"/>
              <a:t>(         ) 	</a:t>
            </a:r>
            <a:r>
              <a:rPr lang="zh-CN" altLang="en-US" dirty="0" smtClean="0"/>
              <a:t>迥乎不同</a:t>
            </a:r>
            <a:r>
              <a:rPr lang="en-US" dirty="0" smtClean="0"/>
              <a:t>(		)</a:t>
            </a:r>
            <a:endParaRPr lang="zh-CN" altLang="en-US" dirty="0"/>
          </a:p>
        </p:txBody>
      </p:sp>
      <p:sp>
        <p:nvSpPr>
          <p:cNvPr id="3" name="文本占位符 2"/>
          <p:cNvSpPr>
            <a:spLocks noGrp="1"/>
          </p:cNvSpPr>
          <p:nvPr>
            <p:ph type="body" sz="quarter" idx="11"/>
          </p:nvPr>
        </p:nvSpPr>
        <p:spPr>
          <a:xfrm>
            <a:off x="2666976" y="1857364"/>
            <a:ext cx="714380" cy="714380"/>
          </a:xfrm>
        </p:spPr>
        <p:txBody>
          <a:bodyPr/>
          <a:lstStyle/>
          <a:p>
            <a:pPr indent="0"/>
            <a:r>
              <a:rPr lang="en-US" sz="2400" dirty="0" err="1" smtClean="0"/>
              <a:t>jí</a:t>
            </a:r>
            <a:endParaRPr lang="zh-CN" altLang="en-US" sz="2400"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5643602" y="1857364"/>
            <a:ext cx="1095340" cy="571504"/>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hè</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3309918" y="2428868"/>
            <a:ext cx="928694" cy="571504"/>
          </a:xfrm>
          <a:prstGeom prst="rect">
            <a:avLst/>
          </a:prstGeom>
        </p:spPr>
        <p:txBody>
          <a:bodyPr/>
          <a:lstStyle/>
          <a:p>
            <a:pPr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mí</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2500330" y="3143248"/>
            <a:ext cx="1095340" cy="571504"/>
          </a:xfrm>
          <a:prstGeom prst="rect">
            <a:avLst/>
          </a:prstGeom>
        </p:spPr>
        <p:txBody>
          <a:bodyPr/>
          <a:lstStyle/>
          <a:p>
            <a:pPr lvl="0" fontAlgn="auto" hangingPunct="0">
              <a:lnSpc>
                <a:spcPct val="150000"/>
              </a:lnSpc>
              <a:spcBef>
                <a:spcPts val="0"/>
              </a:spcBef>
              <a:spcAft>
                <a:spcPts val="0"/>
              </a:spcAft>
              <a:defRPr/>
            </a:pPr>
            <a:r>
              <a:rPr lang="en-US" sz="2400" dirty="0" err="1" smtClean="0">
                <a:solidFill>
                  <a:srgbClr val="FF0000"/>
                </a:solidFill>
                <a:latin typeface="华文细黑" pitchFamily="2" charset="-122"/>
                <a:ea typeface="华文细黑" pitchFamily="2" charset="-122"/>
              </a:rPr>
              <a:t>kǎi</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5786478" y="3071810"/>
            <a:ext cx="1095340" cy="642942"/>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lí</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6381752" y="2500306"/>
            <a:ext cx="1000132" cy="642942"/>
          </a:xfrm>
          <a:prstGeom prst="rect">
            <a:avLst/>
          </a:prstGeom>
        </p:spPr>
        <p:txBody>
          <a:bodyPr/>
          <a:lstStyle/>
          <a:p>
            <a:pPr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qiè</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3309918" y="3714752"/>
            <a:ext cx="1095340" cy="571504"/>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kuī</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6500858" y="3786190"/>
            <a:ext cx="1095340" cy="642942"/>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wù</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文本占位符 2"/>
          <p:cNvSpPr txBox="1">
            <a:spLocks/>
          </p:cNvSpPr>
          <p:nvPr/>
        </p:nvSpPr>
        <p:spPr>
          <a:xfrm>
            <a:off x="2666976" y="4357694"/>
            <a:ext cx="1000132" cy="642942"/>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xiá</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3" name="文本占位符 2"/>
          <p:cNvSpPr txBox="1">
            <a:spLocks/>
          </p:cNvSpPr>
          <p:nvPr/>
        </p:nvSpPr>
        <p:spPr>
          <a:xfrm>
            <a:off x="6453190" y="4429132"/>
            <a:ext cx="1000132" cy="571504"/>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dié</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2"/>
          <p:cNvSpPr txBox="1">
            <a:spLocks/>
          </p:cNvSpPr>
          <p:nvPr/>
        </p:nvSpPr>
        <p:spPr>
          <a:xfrm>
            <a:off x="3452794" y="5072074"/>
            <a:ext cx="1000132" cy="571504"/>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lì</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文本占位符 2"/>
          <p:cNvSpPr txBox="1">
            <a:spLocks/>
          </p:cNvSpPr>
          <p:nvPr/>
        </p:nvSpPr>
        <p:spPr>
          <a:xfrm>
            <a:off x="6310314" y="5000636"/>
            <a:ext cx="1000132" cy="642942"/>
          </a:xfrm>
          <a:prstGeom prst="rect">
            <a:avLst/>
          </a:prstGeom>
        </p:spPr>
        <p:txBody>
          <a:bodyPr/>
          <a:lstStyle/>
          <a:p>
            <a:pPr lvl="0" fontAlgn="auto" hangingPunct="0">
              <a:lnSpc>
                <a:spcPct val="150000"/>
              </a:lnSpc>
              <a:spcBef>
                <a:spcPts val="0"/>
              </a:spcBef>
              <a:spcAft>
                <a:spcPts val="0"/>
              </a:spcAft>
            </a:pPr>
            <a:r>
              <a:rPr lang="en-US" sz="2400" dirty="0" err="1" smtClean="0">
                <a:solidFill>
                  <a:srgbClr val="FF0000"/>
                </a:solidFill>
                <a:latin typeface="华文细黑" pitchFamily="2" charset="-122"/>
                <a:ea typeface="华文细黑" pitchFamily="2" charset="-122"/>
              </a:rPr>
              <a:t>jiǒng</a:t>
            </a:r>
            <a:endParaRPr kumimoji="0" lang="zh-CN" altLang="en-US" sz="24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6" name="矩形 15"/>
          <p:cNvSpPr/>
          <p:nvPr/>
        </p:nvSpPr>
        <p:spPr>
          <a:xfrm>
            <a:off x="2032354" y="221229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7" name="矩形 16"/>
          <p:cNvSpPr/>
          <p:nvPr/>
        </p:nvSpPr>
        <p:spPr>
          <a:xfrm>
            <a:off x="5310182" y="478632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8" name="矩形 17"/>
          <p:cNvSpPr/>
          <p:nvPr/>
        </p:nvSpPr>
        <p:spPr>
          <a:xfrm>
            <a:off x="4667240" y="5429264"/>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9" name="矩形 18"/>
          <p:cNvSpPr/>
          <p:nvPr/>
        </p:nvSpPr>
        <p:spPr>
          <a:xfrm>
            <a:off x="2460982" y="285523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0" name="矩形 19"/>
          <p:cNvSpPr/>
          <p:nvPr/>
        </p:nvSpPr>
        <p:spPr>
          <a:xfrm>
            <a:off x="2103792"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1" name="矩形 20"/>
          <p:cNvSpPr/>
          <p:nvPr/>
        </p:nvSpPr>
        <p:spPr>
          <a:xfrm>
            <a:off x="2389544" y="414112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2" name="矩形 21"/>
          <p:cNvSpPr/>
          <p:nvPr/>
        </p:nvSpPr>
        <p:spPr>
          <a:xfrm>
            <a:off x="2024034" y="478632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3" name="矩形 22"/>
          <p:cNvSpPr/>
          <p:nvPr/>
        </p:nvSpPr>
        <p:spPr>
          <a:xfrm>
            <a:off x="4452926" y="2181517"/>
            <a:ext cx="646331" cy="461665"/>
          </a:xfrm>
          <a:prstGeom prst="rect">
            <a:avLst/>
          </a:prstGeom>
        </p:spPr>
        <p:txBody>
          <a:bodyPr wrap="none">
            <a:spAutoFit/>
          </a:bodyPr>
          <a:lstStyle/>
          <a:p>
            <a:r>
              <a:rPr lang="en-US" sz="2400" dirty="0" smtClean="0">
                <a:latin typeface="华文细黑" pitchFamily="2" charset="-122"/>
                <a:ea typeface="华文细黑" pitchFamily="2" charset="-122"/>
              </a:rPr>
              <a:t> </a:t>
            </a:r>
            <a:r>
              <a:rPr lang="en-US" altLang="zh-CN" sz="2400" dirty="0" smtClean="0">
                <a:latin typeface="华文细黑" pitchFamily="2" charset="-122"/>
                <a:ea typeface="华文细黑" pitchFamily="2" charset="-122"/>
              </a:rPr>
              <a:t>·</a:t>
            </a:r>
            <a:r>
              <a:rPr lang="en-US" sz="2400" dirty="0" smtClean="0">
                <a:latin typeface="华文细黑" pitchFamily="2" charset="-122"/>
                <a:ea typeface="华文细黑" pitchFamily="2" charset="-122"/>
              </a:rPr>
              <a:t> </a:t>
            </a:r>
            <a:endParaRPr lang="zh-CN" altLang="en-US" sz="2400" dirty="0">
              <a:latin typeface="华文细黑" pitchFamily="2" charset="-122"/>
              <a:ea typeface="华文细黑" pitchFamily="2" charset="-122"/>
            </a:endParaRPr>
          </a:p>
        </p:txBody>
      </p:sp>
      <p:sp>
        <p:nvSpPr>
          <p:cNvPr id="24" name="矩形 23"/>
          <p:cNvSpPr/>
          <p:nvPr/>
        </p:nvSpPr>
        <p:spPr>
          <a:xfrm>
            <a:off x="4595802" y="414112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5" name="矩形 24"/>
          <p:cNvSpPr/>
          <p:nvPr/>
        </p:nvSpPr>
        <p:spPr>
          <a:xfrm>
            <a:off x="5032750"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6" name="矩形 25"/>
          <p:cNvSpPr/>
          <p:nvPr/>
        </p:nvSpPr>
        <p:spPr>
          <a:xfrm>
            <a:off x="9747658" y="1357298"/>
            <a:ext cx="646331" cy="461665"/>
          </a:xfrm>
          <a:prstGeom prst="rect">
            <a:avLst/>
          </a:prstGeom>
        </p:spPr>
        <p:txBody>
          <a:bodyPr wrap="none">
            <a:spAutoFit/>
          </a:bodyPr>
          <a:lstStyle/>
          <a:p>
            <a:r>
              <a:rPr lang="en-US" sz="2400" dirty="0" smtClean="0">
                <a:solidFill>
                  <a:srgbClr val="FF0000"/>
                </a:solidFill>
                <a:latin typeface="华文细黑" pitchFamily="2" charset="-122"/>
                <a:ea typeface="华文细黑" pitchFamily="2" charset="-122"/>
              </a:rPr>
              <a:t> </a:t>
            </a:r>
            <a:r>
              <a:rPr lang="en-US" altLang="zh-CN" sz="2400" dirty="0" smtClean="0">
                <a:solidFill>
                  <a:srgbClr val="FF0000"/>
                </a:solidFill>
                <a:latin typeface="华文细黑" pitchFamily="2" charset="-122"/>
                <a:ea typeface="华文细黑" pitchFamily="2" charset="-122"/>
              </a:rPr>
              <a:t>·</a:t>
            </a:r>
            <a:r>
              <a:rPr lang="en-US" sz="2400" dirty="0" smtClean="0">
                <a:solidFill>
                  <a:srgbClr val="FF0000"/>
                </a:solidFill>
                <a:latin typeface="华文细黑" pitchFamily="2" charset="-122"/>
                <a:ea typeface="华文细黑" pitchFamily="2" charset="-122"/>
              </a:rPr>
              <a:t> </a:t>
            </a:r>
            <a:endParaRPr lang="zh-CN" altLang="en-US" sz="2400" dirty="0">
              <a:solidFill>
                <a:srgbClr val="FF0000"/>
              </a:solidFill>
              <a:latin typeface="华文细黑" pitchFamily="2" charset="-122"/>
              <a:ea typeface="华文细黑" pitchFamily="2" charset="-122"/>
            </a:endParaRPr>
          </a:p>
        </p:txBody>
      </p:sp>
      <p:sp>
        <p:nvSpPr>
          <p:cNvPr id="27" name="矩形 26"/>
          <p:cNvSpPr/>
          <p:nvPr/>
        </p:nvSpPr>
        <p:spPr>
          <a:xfrm>
            <a:off x="4595802" y="285749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8" name="矩形 27"/>
          <p:cNvSpPr/>
          <p:nvPr/>
        </p:nvSpPr>
        <p:spPr>
          <a:xfrm>
            <a:off x="1666844" y="542700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linds(horizontal)">
                                      <p:cBhvr>
                                        <p:cTn id="19" dur="500"/>
                                        <p:tgtEl>
                                          <p:spTgt spid="1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linds(horizontal)">
                                      <p:cBhvr>
                                        <p:cTn id="31" dur="500"/>
                                        <p:tgtEl>
                                          <p:spTgt spid="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linds(horizontal)">
                                      <p:cBhvr>
                                        <p:cTn id="34" dur="500"/>
                                        <p:tgtEl>
                                          <p:spTgt spid="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linds(horizontal)">
                                      <p:cBhvr>
                                        <p:cTn id="40"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P spid="7" grpId="0"/>
      <p:bldP spid="8" grpId="0"/>
      <p:bldP spid="9" grpId="0"/>
      <p:bldP spid="10" grpId="0"/>
      <p:bldP spid="11" grpId="0"/>
      <p:bldP spid="12" grpId="0"/>
      <p:bldP spid="13"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2238348" y="2214554"/>
          <a:ext cx="6015037" cy="3176587"/>
        </p:xfrm>
        <a:graphic>
          <a:graphicData uri="http://schemas.openxmlformats.org/presentationml/2006/ole">
            <p:oleObj spid="_x0000_s1026" name="文档" r:id="rId3" imgW="6266991" imgH="3321000" progId="Word.Document.12">
              <p:embed/>
            </p:oleObj>
          </a:graphicData>
        </a:graphic>
      </p:graphicFrame>
      <p:sp>
        <p:nvSpPr>
          <p:cNvPr id="2" name="文本占位符 1"/>
          <p:cNvSpPr>
            <a:spLocks noGrp="1"/>
          </p:cNvSpPr>
          <p:nvPr>
            <p:ph type="body" sz="quarter" idx="10"/>
          </p:nvPr>
        </p:nvSpPr>
        <p:spPr>
          <a:xfrm>
            <a:off x="881026" y="1142984"/>
            <a:ext cx="10858576" cy="5214974"/>
          </a:xfrm>
        </p:spPr>
        <p:txBody>
          <a:bodyPr/>
          <a:lstStyle/>
          <a:p>
            <a:r>
              <a:rPr lang="zh-CN" altLang="en-US" dirty="0" smtClean="0"/>
              <a:t>拓展</a:t>
            </a:r>
            <a:r>
              <a:rPr lang="en-US" dirty="0" smtClean="0"/>
              <a:t>:</a:t>
            </a:r>
            <a:r>
              <a:rPr lang="zh-CN" altLang="en-US" dirty="0" smtClean="0"/>
              <a:t>给下面多音字注音。</a:t>
            </a:r>
            <a:endParaRPr lang="zh-CN" altLang="en-US" dirty="0"/>
          </a:p>
        </p:txBody>
      </p:sp>
      <p:sp>
        <p:nvSpPr>
          <p:cNvPr id="3" name="文本占位符 2"/>
          <p:cNvSpPr>
            <a:spLocks noGrp="1"/>
          </p:cNvSpPr>
          <p:nvPr>
            <p:ph type="body" sz="quarter" idx="11"/>
          </p:nvPr>
        </p:nvSpPr>
        <p:spPr>
          <a:xfrm>
            <a:off x="3667108" y="2214554"/>
            <a:ext cx="928694" cy="500066"/>
          </a:xfrm>
        </p:spPr>
        <p:txBody>
          <a:bodyPr/>
          <a:lstStyle/>
          <a:p>
            <a:pPr indent="0">
              <a:lnSpc>
                <a:spcPct val="100000"/>
              </a:lnSpc>
            </a:pPr>
            <a:r>
              <a:rPr lang="en-US" altLang="zh-CN" dirty="0" err="1" smtClean="0"/>
              <a:t>jiào</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28" name="Rectangle 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文本占位符 2"/>
          <p:cNvSpPr txBox="1">
            <a:spLocks/>
          </p:cNvSpPr>
          <p:nvPr/>
        </p:nvSpPr>
        <p:spPr>
          <a:xfrm>
            <a:off x="3667108" y="2786058"/>
            <a:ext cx="928694" cy="500066"/>
          </a:xfrm>
          <a:prstGeom prst="rect">
            <a:avLst/>
          </a:prstGeom>
        </p:spPr>
        <p: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err="1" smtClean="0">
                <a:ln>
                  <a:noFill/>
                </a:ln>
                <a:solidFill>
                  <a:srgbClr val="FF0000"/>
                </a:solidFill>
                <a:effectLst/>
                <a:uLnTx/>
                <a:uFillTx/>
                <a:latin typeface="华文细黑" pitchFamily="2" charset="-122"/>
                <a:ea typeface="华文细黑" pitchFamily="2" charset="-122"/>
                <a:cs typeface="+mn-cs"/>
              </a:rPr>
              <a:t>xiào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5" name="文本占位符 2"/>
          <p:cNvSpPr txBox="1">
            <a:spLocks/>
          </p:cNvSpPr>
          <p:nvPr/>
        </p:nvSpPr>
        <p:spPr>
          <a:xfrm>
            <a:off x="3452794" y="3357562"/>
            <a:ext cx="1214446" cy="428628"/>
          </a:xfrm>
          <a:prstGeom prst="rect">
            <a:avLst/>
          </a:prstGeom>
        </p:spPr>
        <p: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err="1" smtClean="0">
                <a:ln>
                  <a:noFill/>
                </a:ln>
                <a:solidFill>
                  <a:srgbClr val="FF0000"/>
                </a:solidFill>
                <a:effectLst/>
                <a:uLnTx/>
                <a:uFillTx/>
                <a:latin typeface="华文细黑" pitchFamily="2" charset="-122"/>
                <a:ea typeface="华文细黑" pitchFamily="2" charset="-122"/>
                <a:cs typeface="+mn-cs"/>
              </a:rPr>
              <a:t>zàng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6" name="文本占位符 2"/>
          <p:cNvSpPr txBox="1">
            <a:spLocks/>
          </p:cNvSpPr>
          <p:nvPr/>
        </p:nvSpPr>
        <p:spPr>
          <a:xfrm>
            <a:off x="3452794" y="3929066"/>
            <a:ext cx="1214446" cy="428628"/>
          </a:xfrm>
          <a:prstGeom prst="rect">
            <a:avLst/>
          </a:prstGeom>
        </p:spPr>
        <p:txBody>
          <a:bodyPr/>
          <a:lstStyle/>
          <a:p>
            <a:pPr lvl="0" fontAlgn="auto" hangingPunct="0">
              <a:spcBef>
                <a:spcPts val="0"/>
              </a:spcBef>
              <a:spcAft>
                <a:spcPts val="0"/>
              </a:spcAft>
            </a:pPr>
            <a:r>
              <a:rPr lang="en-US" altLang="zh-CN" sz="2800" dirty="0" err="1" smtClean="0">
                <a:solidFill>
                  <a:srgbClr val="FF0000"/>
                </a:solidFill>
                <a:latin typeface="华文细黑" pitchFamily="2" charset="-122"/>
                <a:ea typeface="华文细黑" pitchFamily="2" charset="-122"/>
              </a:rPr>
              <a:t>cáng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7" name="文本占位符 2"/>
          <p:cNvSpPr txBox="1">
            <a:spLocks/>
          </p:cNvSpPr>
          <p:nvPr/>
        </p:nvSpPr>
        <p:spPr>
          <a:xfrm>
            <a:off x="7096132" y="2214554"/>
            <a:ext cx="928694" cy="500066"/>
          </a:xfrm>
          <a:prstGeom prst="rect">
            <a:avLst/>
          </a:prstGeom>
        </p:spPr>
        <p:txBody>
          <a:bodyPr/>
          <a:lstStyle/>
          <a:p>
            <a:pPr lvl="0" fontAlgn="auto" hangingPunct="0">
              <a:spcBef>
                <a:spcPts val="0"/>
              </a:spcBef>
              <a:spcAft>
                <a:spcPts val="0"/>
              </a:spcAft>
            </a:pPr>
            <a:r>
              <a:rPr lang="en-US" altLang="zh-CN" sz="2800" dirty="0" smtClean="0">
                <a:solidFill>
                  <a:srgbClr val="FF0000"/>
                </a:solidFill>
                <a:latin typeface="华文细黑" pitchFamily="2" charset="-122"/>
                <a:ea typeface="华文细黑" pitchFamily="2" charset="-122"/>
              </a:rPr>
              <a:t>k é</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8" name="文本占位符 2"/>
          <p:cNvSpPr txBox="1">
            <a:spLocks/>
          </p:cNvSpPr>
          <p:nvPr/>
        </p:nvSpPr>
        <p:spPr>
          <a:xfrm>
            <a:off x="6881818" y="2786058"/>
            <a:ext cx="1143008" cy="500066"/>
          </a:xfrm>
          <a:prstGeom prst="rect">
            <a:avLst/>
          </a:prstGeom>
        </p:spPr>
        <p: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err="1" smtClean="0">
                <a:ln>
                  <a:noFill/>
                </a:ln>
                <a:solidFill>
                  <a:srgbClr val="FF0000"/>
                </a:solidFill>
                <a:effectLst/>
                <a:uLnTx/>
                <a:uFillTx/>
                <a:latin typeface="华文细黑" pitchFamily="2" charset="-122"/>
                <a:ea typeface="华文细黑" pitchFamily="2" charset="-122"/>
                <a:cs typeface="+mn-cs"/>
              </a:rPr>
              <a:t>qiào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9" name="文本占位符 2"/>
          <p:cNvSpPr txBox="1">
            <a:spLocks/>
          </p:cNvSpPr>
          <p:nvPr/>
        </p:nvSpPr>
        <p:spPr>
          <a:xfrm>
            <a:off x="6881818" y="3357562"/>
            <a:ext cx="1214446" cy="428628"/>
          </a:xfrm>
          <a:prstGeom prst="rect">
            <a:avLst/>
          </a:prstGeom>
        </p:spPr>
        <p:txBody>
          <a:bodyPr/>
          <a:lstStyle/>
          <a:p>
            <a:pPr lvl="0" fontAlgn="auto" hangingPunct="0">
              <a:spcBef>
                <a:spcPts val="0"/>
              </a:spcBef>
              <a:spcAft>
                <a:spcPts val="0"/>
              </a:spcAft>
            </a:pPr>
            <a:r>
              <a:rPr lang="en-US" altLang="zh-CN" sz="2800" dirty="0" err="1" smtClean="0">
                <a:solidFill>
                  <a:srgbClr val="FF0000"/>
                </a:solidFill>
                <a:latin typeface="华文细黑" pitchFamily="2" charset="-122"/>
                <a:ea typeface="华文细黑" pitchFamily="2" charset="-122"/>
              </a:rPr>
              <a:t>háng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0" name="文本占位符 2"/>
          <p:cNvSpPr txBox="1">
            <a:spLocks/>
          </p:cNvSpPr>
          <p:nvPr/>
        </p:nvSpPr>
        <p:spPr>
          <a:xfrm>
            <a:off x="6881818" y="3929066"/>
            <a:ext cx="1214446" cy="428628"/>
          </a:xfrm>
          <a:prstGeom prst="rect">
            <a:avLst/>
          </a:prstGeom>
        </p:spPr>
        <p:txBody>
          <a:bodyPr/>
          <a:lstStyle/>
          <a:p>
            <a:pPr lvl="0" fontAlgn="auto" hangingPunct="0">
              <a:spcBef>
                <a:spcPts val="0"/>
              </a:spcBef>
              <a:spcAft>
                <a:spcPts val="0"/>
              </a:spcAft>
            </a:pPr>
            <a:r>
              <a:rPr lang="en-US" altLang="zh-CN" sz="2800" dirty="0" smtClean="0">
                <a:solidFill>
                  <a:srgbClr val="FF0000"/>
                </a:solidFill>
                <a:latin typeface="华文细黑" pitchFamily="2" charset="-122"/>
                <a:ea typeface="华文细黑" pitchFamily="2" charset="-122"/>
              </a:rPr>
              <a:t>x í </a:t>
            </a:r>
            <a:r>
              <a:rPr lang="en-US" altLang="zh-CN" sz="2800" dirty="0" err="1" smtClean="0">
                <a:solidFill>
                  <a:srgbClr val="FF0000"/>
                </a:solidFill>
                <a:latin typeface="华文细黑" pitchFamily="2" charset="-122"/>
                <a:ea typeface="华文细黑" pitchFamily="2" charset="-122"/>
              </a:rPr>
              <a:t>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blinds(horizontal)">
                                      <p:cBhvr>
                                        <p:cTn id="10" dur="500"/>
                                        <p:tgtEl>
                                          <p:spTgt spid="14">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blinds(horizontal)">
                                      <p:cBhvr>
                                        <p:cTn id="13" dur="500"/>
                                        <p:tgtEl>
                                          <p:spTgt spid="15">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
                                            <p:txEl>
                                              <p:pRg st="0" end="0"/>
                                            </p:txEl>
                                          </p:spTgt>
                                        </p:tgtEl>
                                        <p:attrNameLst>
                                          <p:attrName>style.visibility</p:attrName>
                                        </p:attrNameLst>
                                      </p:cBhvr>
                                      <p:to>
                                        <p:strVal val="visible"/>
                                      </p:to>
                                    </p:set>
                                    <p:animEffect transition="in" filter="blinds(horizontal)">
                                      <p:cBhvr>
                                        <p:cTn id="16" dur="500"/>
                                        <p:tgtEl>
                                          <p:spTgt spid="16">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blinds(horizontal)">
                                      <p:cBhvr>
                                        <p:cTn id="19" dur="500"/>
                                        <p:tgtEl>
                                          <p:spTgt spid="18">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9">
                                            <p:txEl>
                                              <p:pRg st="0" end="0"/>
                                            </p:txEl>
                                          </p:spTgt>
                                        </p:tgtEl>
                                        <p:attrNameLst>
                                          <p:attrName>style.visibility</p:attrName>
                                        </p:attrNameLst>
                                      </p:cBhvr>
                                      <p:to>
                                        <p:strVal val="visible"/>
                                      </p:to>
                                    </p:set>
                                    <p:animEffect transition="in" filter="blinds(horizontal)">
                                      <p:cBhvr>
                                        <p:cTn id="22" dur="500"/>
                                        <p:tgtEl>
                                          <p:spTgt spid="19">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0">
                                            <p:txEl>
                                              <p:pRg st="0" end="0"/>
                                            </p:txEl>
                                          </p:spTgt>
                                        </p:tgtEl>
                                        <p:attrNameLst>
                                          <p:attrName>style.visibility</p:attrName>
                                        </p:attrNameLst>
                                      </p:cBhvr>
                                      <p:to>
                                        <p:strVal val="visible"/>
                                      </p:to>
                                    </p:set>
                                    <p:animEffect transition="in" filter="blinds(horizontal)">
                                      <p:cBhvr>
                                        <p:cTn id="25" dur="500"/>
                                        <p:tgtEl>
                                          <p:spTgt spid="20">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Effect transition="in" filter="blinds(horizontal)">
                                      <p:cBhvr>
                                        <p:cTn id="28" dur="500"/>
                                        <p:tgtEl>
                                          <p:spTgt spid="17">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14" grpId="0" build="p"/>
      <p:bldP spid="15" grpId="0" build="p"/>
      <p:bldP spid="16" grpId="0" build="p"/>
      <p:bldP spid="17" grpId="0" build="p"/>
      <p:bldP spid="18" grpId="0" build="p"/>
      <p:bldP spid="19" grpId="0" build="p"/>
      <p:bldP spid="2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0858576" cy="5214974"/>
          </a:xfrm>
        </p:spPr>
        <p:txBody>
          <a:bodyPr/>
          <a:lstStyle/>
          <a:p>
            <a:r>
              <a:rPr lang="en-US" dirty="0" smtClean="0"/>
              <a:t>3.</a:t>
            </a:r>
            <a:r>
              <a:rPr lang="zh-CN" altLang="en-US" dirty="0" smtClean="0"/>
              <a:t>解释下列词语。</a:t>
            </a:r>
          </a:p>
          <a:p>
            <a:r>
              <a:rPr lang="zh-CN" altLang="en-US" dirty="0" smtClean="0"/>
              <a:t>锲而不舍</a:t>
            </a:r>
            <a:r>
              <a:rPr lang="en-US" dirty="0" smtClean="0"/>
              <a:t>:</a:t>
            </a:r>
            <a:endParaRPr lang="zh-CN" altLang="en-US" dirty="0" smtClean="0"/>
          </a:p>
          <a:p>
            <a:r>
              <a:rPr lang="zh-CN" altLang="en-US" dirty="0" smtClean="0"/>
              <a:t>目不窥园</a:t>
            </a:r>
            <a:r>
              <a:rPr lang="en-US" dirty="0" smtClean="0"/>
              <a:t>:</a:t>
            </a:r>
            <a:endParaRPr lang="zh-CN" altLang="en-US" dirty="0" smtClean="0"/>
          </a:p>
          <a:p>
            <a:r>
              <a:rPr lang="zh-CN" altLang="en-US" dirty="0" smtClean="0"/>
              <a:t>兀兀穷年</a:t>
            </a:r>
            <a:r>
              <a:rPr lang="en-US" dirty="0" smtClean="0"/>
              <a:t>:</a:t>
            </a:r>
            <a:endParaRPr lang="zh-CN" altLang="en-US" dirty="0" smtClean="0"/>
          </a:p>
          <a:p>
            <a:r>
              <a:rPr lang="zh-CN" altLang="en-US" dirty="0" smtClean="0"/>
              <a:t>沥尽心血</a:t>
            </a:r>
            <a:r>
              <a:rPr lang="en-US" dirty="0" smtClean="0"/>
              <a:t>:</a:t>
            </a:r>
            <a:endParaRPr lang="en-US" altLang="zh-CN" dirty="0" smtClean="0"/>
          </a:p>
          <a:p>
            <a:r>
              <a:rPr lang="zh-CN" altLang="en-US" dirty="0" smtClean="0"/>
              <a:t>心不在焉</a:t>
            </a:r>
            <a:r>
              <a:rPr lang="en-US" dirty="0" smtClean="0"/>
              <a:t>:</a:t>
            </a:r>
            <a:endParaRPr lang="zh-CN" altLang="en-US" dirty="0" smtClean="0"/>
          </a:p>
          <a:p>
            <a:r>
              <a:rPr lang="zh-CN" altLang="en-US" dirty="0" smtClean="0"/>
              <a:t>群蚁排衙</a:t>
            </a:r>
            <a:r>
              <a:rPr lang="en-US" dirty="0" smtClean="0"/>
              <a:t>:</a:t>
            </a:r>
            <a:endParaRPr lang="zh-CN" altLang="en-US" dirty="0" smtClean="0"/>
          </a:p>
        </p:txBody>
      </p:sp>
      <p:sp>
        <p:nvSpPr>
          <p:cNvPr id="3" name="文本占位符 2"/>
          <p:cNvSpPr>
            <a:spLocks noGrp="1"/>
          </p:cNvSpPr>
          <p:nvPr>
            <p:ph type="body" sz="quarter" idx="11"/>
          </p:nvPr>
        </p:nvSpPr>
        <p:spPr>
          <a:xfrm>
            <a:off x="2714644" y="1785926"/>
            <a:ext cx="7429552" cy="714380"/>
          </a:xfrm>
        </p:spPr>
        <p:txBody>
          <a:bodyPr/>
          <a:lstStyle/>
          <a:p>
            <a:pPr indent="0"/>
            <a:r>
              <a:rPr lang="zh-CN" altLang="en-US" dirty="0" smtClean="0"/>
              <a:t>不停地雕刻</a:t>
            </a:r>
            <a:r>
              <a:rPr lang="en-US" dirty="0" smtClean="0"/>
              <a:t>,</a:t>
            </a:r>
            <a:r>
              <a:rPr lang="zh-CN" altLang="en-US" dirty="0" smtClean="0"/>
              <a:t>比喻有恒心</a:t>
            </a:r>
            <a:r>
              <a:rPr lang="en-US" dirty="0" smtClean="0"/>
              <a:t>,</a:t>
            </a:r>
            <a:r>
              <a:rPr lang="zh-CN" altLang="en-US" dirty="0" smtClean="0"/>
              <a:t>有毅力。锲</a:t>
            </a:r>
            <a:r>
              <a:rPr lang="en-US" dirty="0" smtClean="0"/>
              <a:t>,</a:t>
            </a:r>
            <a:r>
              <a:rPr lang="zh-CN" altLang="en-US" dirty="0" smtClean="0"/>
              <a:t>刻。</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738414" y="4286256"/>
            <a:ext cx="521497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心思不在这里。指思想不集中。</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2643206" y="2428868"/>
            <a:ext cx="4857784"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形容专心致志</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埋头读书。</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2714644" y="3000372"/>
            <a:ext cx="8953520" cy="857256"/>
          </a:xfrm>
          <a:prstGeom prst="rect">
            <a:avLst/>
          </a:prstGeom>
        </p:spPr>
        <p:txBody>
          <a:bodyPr/>
          <a:lstStyle/>
          <a:p>
            <a:pPr lvl="0" fontAlgn="auto" hangingPunct="0">
              <a:lnSpc>
                <a:spcPct val="150000"/>
              </a:lnSpc>
              <a:spcBef>
                <a:spcPts val="0"/>
              </a:spcBef>
              <a:spcAft>
                <a:spcPts val="0"/>
              </a:spcAft>
              <a:defRPr/>
            </a:pPr>
            <a:r>
              <a:rPr lang="zh-CN" altLang="en-US" sz="2800" dirty="0" smtClean="0">
                <a:solidFill>
                  <a:srgbClr val="FF0000"/>
                </a:solidFill>
                <a:latin typeface="华文细黑" pitchFamily="2" charset="-122"/>
                <a:ea typeface="华文细黑" pitchFamily="2" charset="-122"/>
              </a:rPr>
              <a:t>用心劳苦地一年到头这样做。兀兀</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用心劳苦的样子。</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2595538" y="3643314"/>
            <a:ext cx="992988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比喻用尽心思。多形容为事业、工作、文艺创作等尽心竭力。</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2666976" y="5072074"/>
            <a:ext cx="6715172" cy="857256"/>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文中指整齐地排列着。</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迥乎不同</a:t>
            </a:r>
            <a:r>
              <a:rPr lang="en-US" dirty="0" smtClean="0"/>
              <a:t>:</a:t>
            </a:r>
            <a:endParaRPr lang="zh-CN" altLang="en-US" dirty="0" smtClean="0"/>
          </a:p>
          <a:p>
            <a:r>
              <a:rPr lang="zh-CN" altLang="en-US" dirty="0" smtClean="0"/>
              <a:t>一反既往</a:t>
            </a:r>
            <a:r>
              <a:rPr lang="en-US" dirty="0" smtClean="0"/>
              <a:t>:</a:t>
            </a:r>
            <a:endParaRPr lang="zh-CN" altLang="en-US" dirty="0" smtClean="0"/>
          </a:p>
          <a:p>
            <a:r>
              <a:rPr lang="zh-CN" altLang="en-US" dirty="0" smtClean="0"/>
              <a:t>潜心贯注</a:t>
            </a:r>
            <a:r>
              <a:rPr lang="en-US" dirty="0" smtClean="0"/>
              <a:t>:</a:t>
            </a:r>
            <a:endParaRPr lang="zh-CN" altLang="en-US" dirty="0" smtClean="0"/>
          </a:p>
          <a:p>
            <a:r>
              <a:rPr lang="zh-CN" altLang="en-US" dirty="0" smtClean="0"/>
              <a:t>气冲斗牛</a:t>
            </a:r>
            <a:r>
              <a:rPr lang="en-US" dirty="0" smtClean="0"/>
              <a:t>:</a:t>
            </a:r>
            <a:endParaRPr lang="zh-CN" altLang="en-US" dirty="0"/>
          </a:p>
        </p:txBody>
      </p:sp>
      <p:sp>
        <p:nvSpPr>
          <p:cNvPr id="3" name="文本占位符 2"/>
          <p:cNvSpPr>
            <a:spLocks noGrp="1"/>
          </p:cNvSpPr>
          <p:nvPr>
            <p:ph type="body" sz="quarter" idx="11"/>
          </p:nvPr>
        </p:nvSpPr>
        <p:spPr>
          <a:xfrm>
            <a:off x="3238480" y="1142984"/>
            <a:ext cx="4214842" cy="857256"/>
          </a:xfrm>
        </p:spPr>
        <p:txBody>
          <a:bodyPr/>
          <a:lstStyle/>
          <a:p>
            <a:pPr indent="0"/>
            <a:r>
              <a:rPr lang="zh-CN" altLang="en-US" dirty="0" smtClean="0"/>
              <a:t>很不一样。迥</a:t>
            </a:r>
            <a:r>
              <a:rPr lang="en-US" dirty="0" smtClean="0"/>
              <a:t>,</a:t>
            </a:r>
            <a:r>
              <a:rPr lang="zh-CN" altLang="en-US" dirty="0" smtClean="0"/>
              <a:t>差得远。</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3238480" y="1785926"/>
            <a:ext cx="528641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与以往完全不同。既</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已经。</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3167042" y="2428868"/>
            <a:ext cx="7500990"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全身心、全部精力集中做某事。潜</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隐藏的。</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3167042" y="3071810"/>
            <a:ext cx="8429684" cy="857256"/>
          </a:xfrm>
          <a:prstGeom prst="rect">
            <a:avLst/>
          </a:prstGeom>
        </p:spPr>
        <p:txBody>
          <a:bodyPr/>
          <a:lstStyle/>
          <a:p>
            <a:pPr lvl="0" fontAlgn="auto" hangingPunct="0">
              <a:spcBef>
                <a:spcPts val="0"/>
              </a:spcBef>
              <a:spcAft>
                <a:spcPts val="0"/>
              </a:spcAft>
              <a:defRPr/>
            </a:pPr>
            <a:r>
              <a:rPr lang="zh-CN" altLang="en-US" sz="2800" dirty="0" smtClean="0">
                <a:solidFill>
                  <a:srgbClr val="FF0000"/>
                </a:solidFill>
                <a:latin typeface="华文细黑" pitchFamily="2" charset="-122"/>
                <a:ea typeface="华文细黑" pitchFamily="2" charset="-122"/>
              </a:rPr>
              <a:t>形容气势之盛可以直冲云霄。斗、牛</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即北斗星和牵牛星</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借指天空。</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2582</TotalTime>
  <Words>2157</Words>
  <Application>Microsoft Office PowerPoint</Application>
  <PresentationFormat>自定义</PresentationFormat>
  <Paragraphs>147</Paragraphs>
  <Slides>27</Slides>
  <Notes>3</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27</vt:i4>
      </vt:variant>
    </vt:vector>
  </HeadingPairs>
  <TitlesOfParts>
    <vt:vector size="30" baseType="lpstr">
      <vt:lpstr>1_Office 主题</vt:lpstr>
      <vt:lpstr>章</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604</cp:revision>
  <dcterms:created xsi:type="dcterms:W3CDTF">2017-02-11T06:33:00Z</dcterms:created>
  <dcterms:modified xsi:type="dcterms:W3CDTF">2019-12-12T04:53:49Z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