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6"/>
  </p:notesMasterIdLst>
  <p:handoutMasterIdLst>
    <p:handoutMasterId r:id="rId37"/>
  </p:handoutMasterIdLst>
  <p:sldIdLst>
    <p:sldId id="371" r:id="rId3"/>
    <p:sldId id="429" r:id="rId4"/>
    <p:sldId id="444" r:id="rId5"/>
    <p:sldId id="521" r:id="rId6"/>
    <p:sldId id="428" r:id="rId7"/>
    <p:sldId id="445" r:id="rId8"/>
    <p:sldId id="517" r:id="rId9"/>
    <p:sldId id="523" r:id="rId10"/>
    <p:sldId id="524" r:id="rId11"/>
    <p:sldId id="443" r:id="rId12"/>
    <p:sldId id="397" r:id="rId13"/>
    <p:sldId id="525" r:id="rId14"/>
    <p:sldId id="511" r:id="rId15"/>
    <p:sldId id="526" r:id="rId16"/>
    <p:sldId id="527" r:id="rId17"/>
    <p:sldId id="528" r:id="rId18"/>
    <p:sldId id="512" r:id="rId19"/>
    <p:sldId id="529" r:id="rId20"/>
    <p:sldId id="530" r:id="rId21"/>
    <p:sldId id="531" r:id="rId22"/>
    <p:sldId id="532" r:id="rId23"/>
    <p:sldId id="533" r:id="rId24"/>
    <p:sldId id="534" r:id="rId25"/>
    <p:sldId id="500" r:id="rId26"/>
    <p:sldId id="535" r:id="rId27"/>
    <p:sldId id="536" r:id="rId28"/>
    <p:sldId id="537" r:id="rId29"/>
    <p:sldId id="501" r:id="rId30"/>
    <p:sldId id="514" r:id="rId31"/>
    <p:sldId id="515" r:id="rId32"/>
    <p:sldId id="516" r:id="rId33"/>
    <p:sldId id="476" r:id="rId34"/>
    <p:sldId id="395" r:id="rId3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怎样选材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平时写作的过程中</a:t>
            </a:r>
            <a:r>
              <a:rPr lang="en-US" dirty="0" smtClean="0"/>
              <a:t>,</a:t>
            </a:r>
            <a:r>
              <a:rPr lang="zh-CN" altLang="en-US" dirty="0" smtClean="0"/>
              <a:t>你有没有遇见过</a:t>
            </a:r>
            <a:r>
              <a:rPr lang="en-US" dirty="0" smtClean="0"/>
              <a:t>“</a:t>
            </a:r>
            <a:r>
              <a:rPr lang="zh-CN" altLang="en-US" dirty="0" smtClean="0"/>
              <a:t>不知道写什么</a:t>
            </a:r>
            <a:r>
              <a:rPr lang="en-US" dirty="0" smtClean="0"/>
              <a:t>”</a:t>
            </a:r>
            <a:r>
              <a:rPr lang="zh-CN" altLang="en-US" dirty="0" smtClean="0"/>
              <a:t>这种困境</a:t>
            </a:r>
            <a:r>
              <a:rPr lang="en-US" dirty="0" smtClean="0"/>
              <a:t>?</a:t>
            </a:r>
            <a:r>
              <a:rPr lang="zh-CN" altLang="en-US" dirty="0" smtClean="0"/>
              <a:t>请形象地把这种困境描述出来。平时你写作的材料是从哪里来的呢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928934"/>
            <a:ext cx="10429948" cy="714380"/>
          </a:xfrm>
        </p:spPr>
        <p:txBody>
          <a:bodyPr/>
          <a:lstStyle/>
          <a:p>
            <a:r>
              <a:rPr lang="zh-CN" altLang="en-US" dirty="0" smtClean="0"/>
              <a:t>有时不知道写什么</a:t>
            </a:r>
            <a:r>
              <a:rPr lang="en-US" dirty="0" smtClean="0"/>
              <a:t>,</a:t>
            </a:r>
            <a:r>
              <a:rPr lang="zh-CN" altLang="en-US" dirty="0" smtClean="0"/>
              <a:t>觉得像在从一点牙膏也没有的牙膏皮里挤牙膏一样</a:t>
            </a:r>
            <a:r>
              <a:rPr lang="en-US" dirty="0" smtClean="0"/>
              <a:t>,</a:t>
            </a:r>
            <a:r>
              <a:rPr lang="zh-CN" altLang="en-US" dirty="0" smtClean="0"/>
              <a:t>着急、焦虑、失望等情绪一齐涌上心头。</a:t>
            </a:r>
          </a:p>
          <a:p>
            <a:r>
              <a:rPr lang="zh-CN" altLang="en-US" dirty="0" smtClean="0"/>
              <a:t>写作的材料来源于平时的生活实践、读书、影视、广播、网络等渠道。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寻找写作材料。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反思选材弊病</a:t>
            </a:r>
            <a:r>
              <a:rPr lang="en-US" dirty="0" smtClean="0"/>
              <a:t>:</a:t>
            </a:r>
            <a:r>
              <a:rPr lang="zh-CN" altLang="en-US" dirty="0" smtClean="0"/>
              <a:t>我们以前在写作选材的过程中有哪些弊病呢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可以联系上次的写作情况来进行反思</a:t>
            </a:r>
            <a:r>
              <a:rPr lang="en-US" dirty="0" smtClean="0"/>
              <a:t>,</a:t>
            </a:r>
            <a:r>
              <a:rPr lang="zh-CN" altLang="en-US" dirty="0" smtClean="0"/>
              <a:t>从读者的角度想一想</a:t>
            </a:r>
            <a:r>
              <a:rPr lang="en-US" dirty="0" smtClean="0"/>
              <a:t>,</a:t>
            </a:r>
            <a:r>
              <a:rPr lang="zh-CN" altLang="en-US" dirty="0" smtClean="0"/>
              <a:t>那些材料有哪些不足之处。</a:t>
            </a:r>
          </a:p>
          <a:p>
            <a:r>
              <a:rPr lang="zh-CN" altLang="en-US" dirty="0" smtClean="0"/>
              <a:t>一是千人一面</a:t>
            </a:r>
            <a:r>
              <a:rPr lang="en-US" dirty="0" smtClean="0"/>
              <a:t>,</a:t>
            </a:r>
            <a:r>
              <a:rPr lang="zh-CN" altLang="en-US" dirty="0" smtClean="0"/>
              <a:t>耳熟能详。表现在材料老套</a:t>
            </a:r>
            <a:r>
              <a:rPr lang="en-US" dirty="0" smtClean="0"/>
              <a:t>,</a:t>
            </a:r>
            <a:r>
              <a:rPr lang="zh-CN" altLang="en-US" dirty="0" smtClean="0"/>
              <a:t>无法吸引读者。</a:t>
            </a:r>
          </a:p>
          <a:p>
            <a:r>
              <a:rPr lang="zh-CN" altLang="en-US" dirty="0" smtClean="0"/>
              <a:t>二是堆砌材料</a:t>
            </a:r>
            <a:r>
              <a:rPr lang="en-US" dirty="0" smtClean="0"/>
              <a:t>,</a:t>
            </a:r>
            <a:r>
              <a:rPr lang="zh-CN" altLang="en-US" dirty="0" smtClean="0"/>
              <a:t>不加选择。表现在材料用得多</a:t>
            </a:r>
            <a:r>
              <a:rPr lang="en-US" dirty="0" smtClean="0"/>
              <a:t>,</a:t>
            </a:r>
            <a:r>
              <a:rPr lang="zh-CN" altLang="en-US" dirty="0" smtClean="0"/>
              <a:t>但不典型。</a:t>
            </a:r>
          </a:p>
          <a:p>
            <a:r>
              <a:rPr lang="zh-CN" altLang="en-US" dirty="0" smtClean="0"/>
              <a:t>三是东拼西凑</a:t>
            </a:r>
            <a:r>
              <a:rPr lang="en-US" dirty="0" smtClean="0"/>
              <a:t>,</a:t>
            </a:r>
            <a:r>
              <a:rPr lang="zh-CN" altLang="en-US" dirty="0" smtClean="0"/>
              <a:t>一味模仿</a:t>
            </a:r>
            <a:r>
              <a:rPr lang="en-US" dirty="0" smtClean="0"/>
              <a:t>,</a:t>
            </a:r>
            <a:r>
              <a:rPr lang="zh-CN" altLang="en-US" dirty="0" smtClean="0"/>
              <a:t>给人一种抄袭之感。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寻找其他素材</a:t>
            </a:r>
            <a:r>
              <a:rPr lang="en-US" dirty="0" smtClean="0"/>
              <a:t>:</a:t>
            </a:r>
            <a:r>
              <a:rPr lang="zh-CN" altLang="en-US" dirty="0" smtClean="0"/>
              <a:t>你还可以从哪些地方找到写作素材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我们日常生活中接触到的各类人物</a:t>
            </a:r>
            <a:r>
              <a:rPr lang="en-US" dirty="0" smtClean="0"/>
              <a:t>,</a:t>
            </a:r>
            <a:r>
              <a:rPr lang="zh-CN" altLang="en-US" dirty="0" smtClean="0"/>
              <a:t>遇到的各种事情</a:t>
            </a:r>
            <a:r>
              <a:rPr lang="en-US" dirty="0" smtClean="0"/>
              <a:t>,</a:t>
            </a:r>
            <a:r>
              <a:rPr lang="zh-CN" altLang="en-US" dirty="0" smtClean="0"/>
              <a:t>都可以成为写作的直接材料</a:t>
            </a:r>
            <a:r>
              <a:rPr lang="en-US" dirty="0" smtClean="0"/>
              <a:t>;</a:t>
            </a:r>
            <a:r>
              <a:rPr lang="zh-CN" altLang="en-US" dirty="0" smtClean="0"/>
              <a:t>而读过的书、文章等</a:t>
            </a:r>
            <a:r>
              <a:rPr lang="en-US" dirty="0" smtClean="0"/>
              <a:t>,</a:t>
            </a:r>
            <a:r>
              <a:rPr lang="zh-CN" altLang="en-US" dirty="0" smtClean="0"/>
              <a:t>还可以为我们提供一些间接的材料。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做个小小实践。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画个思维导图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旅行出游</a:t>
            </a:r>
            <a:r>
              <a:rPr lang="en-US" dirty="0" smtClean="0"/>
              <a:t>,</a:t>
            </a:r>
            <a:r>
              <a:rPr lang="zh-CN" altLang="en-US" dirty="0" smtClean="0"/>
              <a:t>山水美景</a:t>
            </a:r>
            <a:r>
              <a:rPr lang="en-US" dirty="0" smtClean="0"/>
              <a:t>;</a:t>
            </a:r>
            <a:r>
              <a:rPr lang="zh-CN" altLang="en-US" dirty="0" smtClean="0"/>
              <a:t>身边事物</a:t>
            </a:r>
            <a:r>
              <a:rPr lang="en-US" dirty="0" smtClean="0"/>
              <a:t>,</a:t>
            </a:r>
            <a:r>
              <a:rPr lang="zh-CN" altLang="en-US" dirty="0" smtClean="0"/>
              <a:t>千姿百态</a:t>
            </a:r>
            <a:r>
              <a:rPr lang="en-US" dirty="0" smtClean="0"/>
              <a:t>;</a:t>
            </a:r>
            <a:r>
              <a:rPr lang="zh-CN" altLang="en-US" dirty="0" smtClean="0"/>
              <a:t>形色人物</a:t>
            </a:r>
            <a:r>
              <a:rPr lang="en-US" dirty="0" smtClean="0"/>
              <a:t>,</a:t>
            </a:r>
            <a:r>
              <a:rPr lang="zh-CN" altLang="en-US" dirty="0" smtClean="0"/>
              <a:t>异彩纷呈</a:t>
            </a:r>
            <a:r>
              <a:rPr lang="en-US" dirty="0" smtClean="0"/>
              <a:t>……</a:t>
            </a:r>
            <a:r>
              <a:rPr lang="zh-CN" altLang="en-US" dirty="0" smtClean="0"/>
              <a:t>哪些景</a:t>
            </a:r>
            <a:r>
              <a:rPr lang="en-US" dirty="0" smtClean="0"/>
              <a:t>,</a:t>
            </a:r>
            <a:r>
              <a:rPr lang="zh-CN" altLang="en-US" dirty="0" smtClean="0"/>
              <a:t>哪些物</a:t>
            </a:r>
            <a:r>
              <a:rPr lang="en-US" dirty="0" smtClean="0"/>
              <a:t>,</a:t>
            </a:r>
            <a:r>
              <a:rPr lang="zh-CN" altLang="en-US" dirty="0" smtClean="0"/>
              <a:t>哪些人触动了你的心灵呢</a:t>
            </a:r>
            <a:r>
              <a:rPr lang="en-US" dirty="0" smtClean="0"/>
              <a:t>?</a:t>
            </a:r>
            <a:r>
              <a:rPr lang="zh-CN" altLang="en-US" dirty="0" smtClean="0"/>
              <a:t>请打开回忆的大门</a:t>
            </a:r>
            <a:r>
              <a:rPr lang="en-US" dirty="0" smtClean="0"/>
              <a:t>,</a:t>
            </a:r>
            <a:r>
              <a:rPr lang="zh-CN" altLang="en-US" dirty="0" smtClean="0"/>
              <a:t>把这些曾让你的心灵受到触动的事写在思维导图中</a:t>
            </a:r>
            <a:r>
              <a:rPr lang="en-US" dirty="0" smtClean="0"/>
              <a:t>,</a:t>
            </a:r>
            <a:r>
              <a:rPr lang="zh-CN" altLang="en-US" dirty="0" smtClean="0"/>
              <a:t>不够的可以在旁边补充</a:t>
            </a:r>
            <a:r>
              <a:rPr lang="zh-CN" altLang="en-US" dirty="0" smtClean="0"/>
              <a:t>。</a:t>
            </a:r>
            <a:r>
              <a:rPr lang="zh-CN" altLang="en-US" dirty="0" smtClean="0"/>
              <a:t>尽量多地写曾让你触动的景、物、人</a:t>
            </a:r>
            <a:r>
              <a:rPr lang="en-US" dirty="0" smtClean="0"/>
              <a:t>,</a:t>
            </a:r>
            <a:r>
              <a:rPr lang="zh-CN" altLang="en-US" dirty="0" smtClean="0"/>
              <a:t>可以是你在日常生活中所看到的</a:t>
            </a:r>
            <a:r>
              <a:rPr lang="en-US" dirty="0" smtClean="0"/>
              <a:t>,</a:t>
            </a:r>
            <a:r>
              <a:rPr lang="zh-CN" altLang="en-US" dirty="0" smtClean="0"/>
              <a:t>也可以是书中、电视中看到的</a:t>
            </a:r>
            <a:r>
              <a:rPr lang="en-US" dirty="0" smtClean="0"/>
              <a:t>,</a:t>
            </a:r>
            <a:r>
              <a:rPr lang="zh-CN" altLang="en-US" dirty="0" smtClean="0"/>
              <a:t>要发散思维哦</a:t>
            </a:r>
            <a:r>
              <a:rPr lang="en-US" dirty="0" smtClean="0"/>
              <a:t>!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17CZDXA7RJX4T6.eps" descr="id:2147499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52596" y="1357298"/>
            <a:ext cx="7847937" cy="3708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总结选材原则。</a:t>
            </a:r>
          </a:p>
          <a:p>
            <a:r>
              <a:rPr lang="zh-CN" altLang="en-US" dirty="0" smtClean="0"/>
              <a:t>那么</a:t>
            </a:r>
            <a:r>
              <a:rPr lang="en-US" dirty="0" smtClean="0"/>
              <a:t>,</a:t>
            </a:r>
            <a:r>
              <a:rPr lang="zh-CN" altLang="en-US" dirty="0" smtClean="0"/>
              <a:t>面对着这么多可以写的材料</a:t>
            </a:r>
            <a:r>
              <a:rPr lang="en-US" dirty="0" smtClean="0"/>
              <a:t>,</a:t>
            </a:r>
            <a:r>
              <a:rPr lang="zh-CN" altLang="en-US" dirty="0" smtClean="0"/>
              <a:t>哪些材料更好一些呢</a:t>
            </a:r>
            <a:r>
              <a:rPr lang="en-US" dirty="0" smtClean="0"/>
              <a:t>?</a:t>
            </a:r>
            <a:r>
              <a:rPr lang="zh-CN" altLang="en-US" dirty="0" smtClean="0"/>
              <a:t>请你从以下材料中选择你认为能较好地体现</a:t>
            </a:r>
            <a:r>
              <a:rPr lang="en-US" dirty="0" smtClean="0"/>
              <a:t>“</a:t>
            </a:r>
            <a:r>
              <a:rPr lang="zh-CN" altLang="en-US" dirty="0" smtClean="0"/>
              <a:t>触动心灵</a:t>
            </a:r>
            <a:r>
              <a:rPr lang="en-US" dirty="0" smtClean="0"/>
              <a:t>”</a:t>
            </a:r>
            <a:r>
              <a:rPr lang="zh-CN" altLang="en-US" dirty="0" smtClean="0"/>
              <a:t>这一主题的材料</a:t>
            </a:r>
            <a:r>
              <a:rPr lang="en-US" dirty="0" smtClean="0"/>
              <a:t>,</a:t>
            </a:r>
            <a:r>
              <a:rPr lang="zh-CN" altLang="en-US" dirty="0" smtClean="0"/>
              <a:t>并进行分析</a:t>
            </a:r>
            <a:r>
              <a:rPr lang="en-US" dirty="0" smtClean="0"/>
              <a:t>,</a:t>
            </a:r>
            <a:r>
              <a:rPr lang="zh-CN" altLang="en-US" dirty="0" smtClean="0"/>
              <a:t>然后总结选材的原则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冬日</a:t>
            </a:r>
            <a:r>
              <a:rPr lang="en-US" dirty="0" smtClean="0"/>
              <a:t>,</a:t>
            </a:r>
            <a:r>
              <a:rPr lang="zh-CN" altLang="en-US" dirty="0" smtClean="0"/>
              <a:t>一剪寒梅傲雪独立</a:t>
            </a:r>
            <a:r>
              <a:rPr lang="en-US" dirty="0" smtClean="0"/>
              <a:t>,</a:t>
            </a:r>
            <a:r>
              <a:rPr lang="zh-CN" altLang="en-US" dirty="0" smtClean="0"/>
              <a:t>触动了我的心。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校门口</a:t>
            </a:r>
            <a:r>
              <a:rPr lang="en-US" dirty="0" smtClean="0"/>
              <a:t>,</a:t>
            </a:r>
            <a:r>
              <a:rPr lang="zh-CN" altLang="en-US" dirty="0" smtClean="0"/>
              <a:t>升旗仪式时默默伫立</a:t>
            </a:r>
            <a:r>
              <a:rPr lang="en-US" dirty="0" smtClean="0"/>
              <a:t>,</a:t>
            </a:r>
            <a:r>
              <a:rPr lang="zh-CN" altLang="en-US" dirty="0" smtClean="0"/>
              <a:t>对国旗行注目礼的清洁工使我深受感动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3)</a:t>
            </a:r>
            <a:r>
              <a:rPr lang="zh-CN" altLang="en-US" dirty="0" smtClean="0"/>
              <a:t>放学后</a:t>
            </a:r>
            <a:r>
              <a:rPr lang="en-US" dirty="0" smtClean="0"/>
              <a:t>,</a:t>
            </a:r>
            <a:r>
              <a:rPr lang="zh-CN" altLang="en-US" dirty="0" smtClean="0"/>
              <a:t>学生们都回家了</a:t>
            </a:r>
            <a:r>
              <a:rPr lang="en-US" dirty="0" smtClean="0"/>
              <a:t>,</a:t>
            </a:r>
            <a:r>
              <a:rPr lang="zh-CN" altLang="en-US" dirty="0" smtClean="0"/>
              <a:t>老师还在批改作业</a:t>
            </a:r>
            <a:r>
              <a:rPr lang="en-US" dirty="0" smtClean="0"/>
              <a:t>,</a:t>
            </a:r>
            <a:r>
              <a:rPr lang="zh-CN" altLang="en-US" dirty="0" smtClean="0"/>
              <a:t>她的身影让我难忘。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滂沱大雨中</a:t>
            </a:r>
            <a:r>
              <a:rPr lang="en-US" dirty="0" smtClean="0"/>
              <a:t>,</a:t>
            </a:r>
            <a:r>
              <a:rPr lang="zh-CN" altLang="en-US" dirty="0" smtClean="0"/>
              <a:t>一个少年守在没有井盖的下水道旁</a:t>
            </a:r>
            <a:r>
              <a:rPr lang="en-US" dirty="0" smtClean="0"/>
              <a:t>,</a:t>
            </a:r>
            <a:r>
              <a:rPr lang="zh-CN" altLang="en-US" dirty="0" smtClean="0"/>
              <a:t>防止行人跌倒</a:t>
            </a:r>
            <a:r>
              <a:rPr lang="en-US" dirty="0" smtClean="0"/>
              <a:t>,</a:t>
            </a:r>
            <a:r>
              <a:rPr lang="zh-CN" altLang="en-US" dirty="0" smtClean="0"/>
              <a:t>他的身影让人肃然起敬。</a:t>
            </a:r>
          </a:p>
          <a:p>
            <a:r>
              <a:rPr lang="en-US" dirty="0" smtClean="0"/>
              <a:t>(5)</a:t>
            </a:r>
            <a:r>
              <a:rPr lang="zh-CN" altLang="en-US" dirty="0" smtClean="0"/>
              <a:t>河南方城救火英雄王锋的事迹让我久久难忘。</a:t>
            </a:r>
          </a:p>
          <a:p>
            <a:r>
              <a:rPr lang="en-US" dirty="0" smtClean="0"/>
              <a:t>(6)</a:t>
            </a:r>
            <a:r>
              <a:rPr lang="zh-CN" altLang="en-US" dirty="0" smtClean="0"/>
              <a:t>晚上一个人看恐怖电影</a:t>
            </a:r>
            <a:r>
              <a:rPr lang="en-US" dirty="0" smtClean="0"/>
              <a:t>,</a:t>
            </a:r>
            <a:r>
              <a:rPr lang="zh-CN" altLang="en-US" dirty="0" smtClean="0"/>
              <a:t>害怕得睡不着觉</a:t>
            </a:r>
            <a:r>
              <a:rPr lang="en-US" dirty="0" smtClean="0"/>
              <a:t>,</a:t>
            </a:r>
            <a:r>
              <a:rPr lang="zh-CN" altLang="en-US" dirty="0" smtClean="0"/>
              <a:t>终于睡着了</a:t>
            </a:r>
            <a:r>
              <a:rPr lang="en-US" dirty="0" smtClean="0"/>
              <a:t>,</a:t>
            </a:r>
            <a:r>
              <a:rPr lang="zh-CN" altLang="en-US" dirty="0" smtClean="0"/>
              <a:t>做了一宿噩梦。</a:t>
            </a:r>
          </a:p>
          <a:p>
            <a:r>
              <a:rPr lang="en-US" dirty="0" smtClean="0"/>
              <a:t>(7)</a:t>
            </a:r>
            <a:r>
              <a:rPr lang="zh-CN" altLang="en-US" dirty="0" smtClean="0"/>
              <a:t>妈妈在昏暗的烛光下为我做鞋。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材料</a:t>
            </a:r>
            <a:r>
              <a:rPr lang="en-US" dirty="0" smtClean="0"/>
              <a:t>(7)</a:t>
            </a:r>
            <a:r>
              <a:rPr lang="zh-CN" altLang="en-US" dirty="0" smtClean="0"/>
              <a:t>是个虚假的事例</a:t>
            </a:r>
            <a:r>
              <a:rPr lang="en-US" dirty="0" smtClean="0"/>
              <a:t>,</a:t>
            </a:r>
            <a:r>
              <a:rPr lang="zh-CN" altLang="en-US" dirty="0" smtClean="0"/>
              <a:t>不符合实际</a:t>
            </a:r>
            <a:r>
              <a:rPr lang="en-US" dirty="0" smtClean="0"/>
              <a:t>;</a:t>
            </a:r>
            <a:r>
              <a:rPr lang="zh-CN" altLang="en-US" dirty="0" smtClean="0"/>
              <a:t>材料</a:t>
            </a:r>
            <a:r>
              <a:rPr lang="en-US" dirty="0" smtClean="0"/>
              <a:t>(6)</a:t>
            </a:r>
            <a:r>
              <a:rPr lang="zh-CN" altLang="en-US" dirty="0" smtClean="0"/>
              <a:t>不能体现</a:t>
            </a:r>
            <a:r>
              <a:rPr lang="en-US" dirty="0" smtClean="0"/>
              <a:t>“</a:t>
            </a:r>
            <a:r>
              <a:rPr lang="zh-CN" altLang="en-US" dirty="0" smtClean="0"/>
              <a:t>触动心灵</a:t>
            </a:r>
            <a:r>
              <a:rPr lang="en-US" dirty="0" smtClean="0"/>
              <a:t>”</a:t>
            </a:r>
            <a:r>
              <a:rPr lang="zh-CN" altLang="en-US" dirty="0" smtClean="0"/>
              <a:t>这一主题</a:t>
            </a:r>
            <a:r>
              <a:rPr lang="en-US" dirty="0" smtClean="0"/>
              <a:t>;(1)(3)(5)</a:t>
            </a:r>
            <a:r>
              <a:rPr lang="zh-CN" altLang="en-US" dirty="0" smtClean="0"/>
              <a:t>三个材料虽然很真实</a:t>
            </a:r>
            <a:r>
              <a:rPr lang="en-US" dirty="0" smtClean="0"/>
              <a:t>,</a:t>
            </a:r>
            <a:r>
              <a:rPr lang="zh-CN" altLang="en-US" dirty="0" smtClean="0"/>
              <a:t>能很好地体现</a:t>
            </a:r>
            <a:r>
              <a:rPr lang="en-US" dirty="0" smtClean="0"/>
              <a:t>“</a:t>
            </a:r>
            <a:r>
              <a:rPr lang="zh-CN" altLang="en-US" dirty="0" smtClean="0"/>
              <a:t>触动心灵</a:t>
            </a:r>
            <a:r>
              <a:rPr lang="en-US" dirty="0" smtClean="0"/>
              <a:t>”</a:t>
            </a:r>
            <a:r>
              <a:rPr lang="zh-CN" altLang="en-US" dirty="0" smtClean="0"/>
              <a:t>这一主题</a:t>
            </a:r>
            <a:r>
              <a:rPr lang="en-US" dirty="0" smtClean="0"/>
              <a:t>,</a:t>
            </a:r>
            <a:r>
              <a:rPr lang="zh-CN" altLang="en-US" dirty="0" smtClean="0"/>
              <a:t>但是别人已经使用过多次</a:t>
            </a:r>
            <a:r>
              <a:rPr lang="en-US" dirty="0" smtClean="0"/>
              <a:t>,</a:t>
            </a:r>
            <a:r>
              <a:rPr lang="zh-CN" altLang="en-US" dirty="0" smtClean="0"/>
              <a:t>使用这种事例缺少新意</a:t>
            </a:r>
            <a:r>
              <a:rPr lang="en-US" dirty="0" smtClean="0"/>
              <a:t>,</a:t>
            </a:r>
            <a:r>
              <a:rPr lang="zh-CN" altLang="en-US" dirty="0" smtClean="0"/>
              <a:t>也无法打动他人</a:t>
            </a:r>
            <a:r>
              <a:rPr lang="en-US" dirty="0" smtClean="0"/>
              <a:t>;(2)(4)</a:t>
            </a:r>
            <a:r>
              <a:rPr lang="zh-CN" altLang="en-US" dirty="0" smtClean="0"/>
              <a:t>两个材料能够很好地体现中心</a:t>
            </a:r>
            <a:r>
              <a:rPr lang="en-US" dirty="0" smtClean="0"/>
              <a:t>,</a:t>
            </a:r>
            <a:r>
              <a:rPr lang="zh-CN" altLang="en-US" dirty="0" smtClean="0"/>
              <a:t>并且新颖生动。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了解选材的几个基本原则。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能够在写作中根据选材的基本原则进行材料的选择。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能够根据文章的中心安排材料的详略。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286256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能够</a:t>
            </a:r>
            <a:r>
              <a:rPr lang="zh-CN" altLang="en-US" dirty="0" smtClean="0"/>
              <a:t>在写作中根据选材的基本原则进行材料的选择。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简评所选材料。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对自己所画的思维导图的材料进行选择</a:t>
            </a:r>
            <a:r>
              <a:rPr lang="en-US" dirty="0" smtClean="0"/>
              <a:t>,</a:t>
            </a:r>
            <a:r>
              <a:rPr lang="zh-CN" altLang="en-US" dirty="0" smtClean="0"/>
              <a:t>然后和同学交流。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根据以上选材原则对材料</a:t>
            </a:r>
            <a:r>
              <a:rPr lang="en-US" dirty="0" smtClean="0"/>
              <a:t>“</a:t>
            </a:r>
            <a:r>
              <a:rPr lang="zh-CN" altLang="en-US" dirty="0" smtClean="0"/>
              <a:t>精挑细选</a:t>
            </a:r>
            <a:r>
              <a:rPr lang="en-US" dirty="0" smtClean="0"/>
              <a:t>”,</a:t>
            </a:r>
            <a:r>
              <a:rPr lang="zh-CN" altLang="en-US" dirty="0" smtClean="0"/>
              <a:t>选出最能体现中心的一个或几个材料。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如果一篇文章中选择了几个材料</a:t>
            </a:r>
            <a:r>
              <a:rPr lang="en-US" dirty="0" smtClean="0"/>
              <a:t>,</a:t>
            </a:r>
            <a:r>
              <a:rPr lang="zh-CN" altLang="en-US" dirty="0" smtClean="0"/>
              <a:t>那么哪些材料要详写</a:t>
            </a:r>
            <a:r>
              <a:rPr lang="en-US" dirty="0" smtClean="0"/>
              <a:t>?</a:t>
            </a:r>
            <a:r>
              <a:rPr lang="zh-CN" altLang="en-US" dirty="0" smtClean="0"/>
              <a:t>哪些要略写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文章的中心决定了材料的取舍以及详略的安排</a:t>
            </a:r>
            <a:r>
              <a:rPr lang="en-US" dirty="0" smtClean="0"/>
              <a:t>:</a:t>
            </a:r>
            <a:r>
              <a:rPr lang="zh-CN" altLang="en-US" dirty="0" smtClean="0"/>
              <a:t>跟中心无关的</a:t>
            </a:r>
            <a:r>
              <a:rPr lang="en-US" dirty="0" smtClean="0"/>
              <a:t>,</a:t>
            </a:r>
            <a:r>
              <a:rPr lang="zh-CN" altLang="en-US" dirty="0" smtClean="0"/>
              <a:t>舍弃不取</a:t>
            </a:r>
            <a:r>
              <a:rPr lang="en-US" dirty="0" smtClean="0"/>
              <a:t>;</a:t>
            </a:r>
            <a:r>
              <a:rPr lang="zh-CN" altLang="en-US" dirty="0" smtClean="0"/>
              <a:t>跟中心相关的也要分清主次</a:t>
            </a:r>
            <a:r>
              <a:rPr lang="en-US" dirty="0" smtClean="0"/>
              <a:t>,</a:t>
            </a:r>
            <a:r>
              <a:rPr lang="zh-CN" altLang="en-US" dirty="0" smtClean="0"/>
              <a:t>选取其中最有利于表现中心的材料作为重点展开</a:t>
            </a:r>
            <a:r>
              <a:rPr lang="en-US" dirty="0" smtClean="0"/>
              <a:t>,</a:t>
            </a:r>
            <a:r>
              <a:rPr lang="zh-CN" altLang="en-US" dirty="0" smtClean="0"/>
              <a:t>其他的可以略写。游离中心选择材料</a:t>
            </a:r>
            <a:r>
              <a:rPr lang="en-US" dirty="0" smtClean="0"/>
              <a:t>,</a:t>
            </a:r>
            <a:r>
              <a:rPr lang="zh-CN" altLang="en-US" dirty="0" smtClean="0"/>
              <a:t>或材料使用详略不当</a:t>
            </a:r>
            <a:r>
              <a:rPr lang="en-US" dirty="0" smtClean="0"/>
              <a:t>,</a:t>
            </a:r>
            <a:r>
              <a:rPr lang="zh-CN" altLang="en-US" dirty="0" smtClean="0"/>
              <a:t>都会影响中心的突出。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朗诵一首诗歌</a:t>
            </a:r>
            <a:r>
              <a:rPr lang="en-US" dirty="0" smtClean="0"/>
              <a:t>:</a:t>
            </a:r>
            <a:r>
              <a:rPr lang="zh-CN" altLang="en-US" dirty="0" smtClean="0"/>
              <a:t>我们之所以会选择那些老套的材料</a:t>
            </a:r>
            <a:r>
              <a:rPr lang="en-US" dirty="0" smtClean="0"/>
              <a:t>,</a:t>
            </a:r>
            <a:r>
              <a:rPr lang="zh-CN" altLang="en-US" dirty="0" smtClean="0"/>
              <a:t>主要原因是想不到有什么材料可以写</a:t>
            </a:r>
            <a:r>
              <a:rPr lang="en-US" dirty="0" smtClean="0"/>
              <a:t>,</a:t>
            </a:r>
            <a:r>
              <a:rPr lang="zh-CN" altLang="en-US" dirty="0" smtClean="0"/>
              <a:t>那么真的是没有什么可以写吗</a:t>
            </a:r>
            <a:r>
              <a:rPr lang="en-US" dirty="0" smtClean="0"/>
              <a:t>?</a:t>
            </a:r>
            <a:r>
              <a:rPr lang="zh-CN" altLang="en-US" dirty="0" smtClean="0"/>
              <a:t>请朗读下面一首诗歌</a:t>
            </a:r>
            <a:r>
              <a:rPr lang="en-US" dirty="0" smtClean="0"/>
              <a:t>,</a:t>
            </a:r>
            <a:r>
              <a:rPr lang="zh-CN" altLang="en-US" dirty="0" smtClean="0"/>
              <a:t>说一说你的感悟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和生活谈一场恋爱</a:t>
            </a:r>
          </a:p>
          <a:p>
            <a:pPr algn="ctr"/>
            <a:r>
              <a:rPr lang="zh-CN" altLang="en-US" dirty="0" smtClean="0"/>
              <a:t>云朵踏着湛蓝的天空</a:t>
            </a:r>
          </a:p>
          <a:p>
            <a:pPr algn="ctr"/>
            <a:r>
              <a:rPr lang="zh-CN" altLang="en-US" dirty="0" smtClean="0"/>
              <a:t>在风呼啸中跳起天鹅湖</a:t>
            </a:r>
          </a:p>
          <a:p>
            <a:pPr algn="ctr"/>
            <a:r>
              <a:rPr lang="zh-CN" altLang="en-US" dirty="0" smtClean="0"/>
              <a:t>那柔情似水升腾的舞姿</a:t>
            </a:r>
          </a:p>
          <a:p>
            <a:pPr algn="ctr"/>
            <a:r>
              <a:rPr lang="zh-CN" altLang="en-US" dirty="0" smtClean="0"/>
              <a:t>引着飞鸟翱翔搏击</a:t>
            </a:r>
            <a:r>
              <a:rPr lang="zh-CN" altLang="en-US" dirty="0" smtClean="0"/>
              <a:t>苍穹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500042"/>
            <a:ext cx="1035851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多</a:t>
            </a:r>
            <a:r>
              <a:rPr lang="zh-CN" altLang="en-US" dirty="0" smtClean="0"/>
              <a:t>美的诗情画意</a:t>
            </a:r>
          </a:p>
          <a:p>
            <a:pPr algn="ctr"/>
            <a:r>
              <a:rPr lang="zh-CN" altLang="en-US" dirty="0" smtClean="0"/>
              <a:t>飞鸟甘愿呦啭鸣唱</a:t>
            </a:r>
          </a:p>
          <a:p>
            <a:pPr algn="ctr"/>
            <a:r>
              <a:rPr lang="zh-CN" altLang="en-US" dirty="0" smtClean="0"/>
              <a:t>追寻云朵的飘忽</a:t>
            </a:r>
          </a:p>
          <a:p>
            <a:pPr algn="ctr"/>
            <a:r>
              <a:rPr lang="zh-CN" altLang="en-US" dirty="0" smtClean="0"/>
              <a:t>和生活谈一场恋爱</a:t>
            </a:r>
          </a:p>
          <a:p>
            <a:pPr algn="ctr"/>
            <a:r>
              <a:rPr lang="zh-CN" altLang="en-US" dirty="0" smtClean="0"/>
              <a:t>是我最大的期盼与梦想</a:t>
            </a:r>
          </a:p>
          <a:p>
            <a:pPr algn="ctr"/>
            <a:r>
              <a:rPr lang="zh-CN" altLang="en-US" dirty="0" smtClean="0"/>
              <a:t>也许是我在上帝的怀抱中</a:t>
            </a:r>
          </a:p>
          <a:p>
            <a:pPr algn="ctr"/>
            <a:r>
              <a:rPr lang="zh-CN" altLang="en-US" dirty="0" smtClean="0"/>
              <a:t>便无时无刻不在暗恋你的纤华</a:t>
            </a:r>
          </a:p>
          <a:p>
            <a:pPr algn="ctr"/>
            <a:r>
              <a:rPr lang="zh-CN" altLang="en-US" dirty="0" smtClean="0"/>
              <a:t>惊叹你的</a:t>
            </a:r>
            <a:r>
              <a:rPr lang="zh-CN" altLang="en-US" dirty="0" smtClean="0"/>
              <a:t>包罗万象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我执着地渴望</a:t>
            </a:r>
          </a:p>
          <a:p>
            <a:pPr algn="ctr"/>
            <a:r>
              <a:rPr lang="zh-CN" altLang="en-US" dirty="0" smtClean="0"/>
              <a:t>无怨无悔投入你的怀中</a:t>
            </a:r>
          </a:p>
          <a:p>
            <a:pPr algn="ctr"/>
            <a:endParaRPr lang="zh-CN" altLang="en-US" dirty="0" smtClean="0"/>
          </a:p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500042"/>
            <a:ext cx="1035851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爱的日子并不都是晴天</a:t>
            </a:r>
          </a:p>
          <a:p>
            <a:pPr algn="ctr"/>
            <a:r>
              <a:rPr lang="zh-CN" altLang="en-US" dirty="0" smtClean="0"/>
              <a:t>偶尔的阴雨也是不错的插曲</a:t>
            </a:r>
          </a:p>
          <a:p>
            <a:pPr algn="ctr"/>
            <a:r>
              <a:rPr lang="zh-CN" altLang="en-US" dirty="0" smtClean="0"/>
              <a:t>我可以撑着雨伞悠长徘徊</a:t>
            </a:r>
          </a:p>
          <a:p>
            <a:pPr algn="ctr"/>
            <a:r>
              <a:rPr lang="zh-CN" altLang="en-US" dirty="0" smtClean="0"/>
              <a:t>甚至站在漫雪的大地上</a:t>
            </a:r>
          </a:p>
          <a:p>
            <a:pPr algn="ctr"/>
            <a:r>
              <a:rPr lang="zh-CN" altLang="en-US" dirty="0" smtClean="0"/>
              <a:t>用我热情洋溢的面庞</a:t>
            </a:r>
          </a:p>
          <a:p>
            <a:pPr algn="ctr"/>
            <a:r>
              <a:rPr lang="zh-CN" altLang="en-US" dirty="0" smtClean="0"/>
              <a:t>虽不能消融你无际的怅惘</a:t>
            </a:r>
          </a:p>
          <a:p>
            <a:pPr algn="ctr"/>
            <a:r>
              <a:rPr lang="zh-CN" altLang="en-US" dirty="0" smtClean="0"/>
              <a:t>但也能给你一朵爱的火芒</a:t>
            </a:r>
          </a:p>
          <a:p>
            <a:pPr algn="ctr"/>
            <a:r>
              <a:rPr lang="zh-CN" altLang="en-US" dirty="0" smtClean="0"/>
              <a:t>生活真是一位美丽姑娘</a:t>
            </a:r>
          </a:p>
          <a:p>
            <a:pPr algn="ctr"/>
            <a:r>
              <a:rPr lang="zh-CN" altLang="en-US" dirty="0" smtClean="0"/>
              <a:t>我决意跟着你流浪</a:t>
            </a:r>
          </a:p>
          <a:p>
            <a:pPr algn="ctr"/>
            <a:r>
              <a:rPr lang="zh-CN" altLang="en-US" dirty="0" smtClean="0"/>
              <a:t>拥有生命便是幸运的福</a:t>
            </a:r>
            <a:r>
              <a:rPr lang="zh-CN" altLang="en-US" dirty="0" smtClean="0"/>
              <a:t>主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500042"/>
            <a:ext cx="10358510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我</a:t>
            </a:r>
            <a:r>
              <a:rPr lang="zh-CN" altLang="en-US" dirty="0" smtClean="0"/>
              <a:t>不祈求七彩的天堂</a:t>
            </a:r>
          </a:p>
          <a:p>
            <a:pPr algn="ctr"/>
            <a:r>
              <a:rPr lang="zh-CN" altLang="en-US" dirty="0" smtClean="0"/>
              <a:t>用快乐包容痛苦</a:t>
            </a:r>
          </a:p>
          <a:p>
            <a:pPr algn="ctr"/>
            <a:r>
              <a:rPr lang="zh-CN" altLang="en-US" dirty="0" smtClean="0"/>
              <a:t>不去痛苦地生活</a:t>
            </a:r>
          </a:p>
          <a:p>
            <a:pPr algn="ctr"/>
            <a:r>
              <a:rPr lang="zh-CN" altLang="en-US" dirty="0" smtClean="0"/>
              <a:t>和生活谈一场恋爱</a:t>
            </a:r>
          </a:p>
          <a:p>
            <a:pPr algn="ctr"/>
            <a:r>
              <a:rPr lang="zh-CN" altLang="en-US" dirty="0" smtClean="0"/>
              <a:t>那该是多么浪漫的妙笔生花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和生活谈恋爱</a:t>
            </a:r>
            <a:r>
              <a:rPr lang="en-US" dirty="0" smtClean="0"/>
              <a:t>,</a:t>
            </a:r>
            <a:r>
              <a:rPr lang="zh-CN" altLang="en-US" dirty="0" smtClean="0"/>
              <a:t>其实就是保持一颗热爱生活的心灵</a:t>
            </a:r>
            <a:r>
              <a:rPr lang="en-US" dirty="0" smtClean="0"/>
              <a:t>,</a:t>
            </a:r>
            <a:r>
              <a:rPr lang="zh-CN" altLang="en-US" dirty="0" smtClean="0"/>
              <a:t>时时刻刻对这世界有一种敏锐的感受力</a:t>
            </a:r>
            <a:r>
              <a:rPr lang="en-US" dirty="0" smtClean="0"/>
              <a:t>,</a:t>
            </a:r>
            <a:r>
              <a:rPr lang="zh-CN" altLang="en-US" dirty="0" smtClean="0"/>
              <a:t>像孩子一样用天真的、好奇的眼神去打量世界</a:t>
            </a:r>
            <a:r>
              <a:rPr lang="en-US" dirty="0" smtClean="0"/>
              <a:t>,</a:t>
            </a:r>
            <a:r>
              <a:rPr lang="zh-CN" altLang="en-US" dirty="0" smtClean="0"/>
              <a:t>这样就会发现生活中有许多值得我们去记录、去珍惜的美好回忆。写作的素材源于生活</a:t>
            </a:r>
            <a:r>
              <a:rPr lang="en-US" dirty="0" smtClean="0"/>
              <a:t>,</a:t>
            </a:r>
            <a:r>
              <a:rPr lang="zh-CN" altLang="en-US" dirty="0" smtClean="0"/>
              <a:t>要善于观察生活</a:t>
            </a:r>
            <a:r>
              <a:rPr lang="en-US" dirty="0" smtClean="0"/>
              <a:t>,</a:t>
            </a:r>
            <a:r>
              <a:rPr lang="zh-CN" altLang="en-US" dirty="0" smtClean="0"/>
              <a:t>发现生活中的素材。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有些学生为了追求材料的新颖就胡编乱造</a:t>
            </a:r>
            <a:r>
              <a:rPr lang="en-US" dirty="0" smtClean="0"/>
              <a:t>,</a:t>
            </a:r>
            <a:r>
              <a:rPr lang="zh-CN" altLang="en-US" dirty="0" smtClean="0"/>
              <a:t>你怎样看待这种现象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pPr algn="ctr">
              <a:lnSpc>
                <a:spcPct val="130000"/>
              </a:lnSpc>
            </a:pPr>
            <a:r>
              <a:rPr lang="zh-CN" altLang="en-US" dirty="0" smtClean="0"/>
              <a:t>积累材料有妙招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一、背诵积累。熟读背诵教材中的优秀篇章、精彩片段、优美语句</a:t>
            </a:r>
            <a:r>
              <a:rPr lang="en-US" dirty="0" smtClean="0"/>
              <a:t>,</a:t>
            </a:r>
            <a:r>
              <a:rPr lang="zh-CN" altLang="en-US" dirty="0" smtClean="0"/>
              <a:t>能从中得到较多的语言储备</a:t>
            </a:r>
            <a:r>
              <a:rPr lang="en-US" dirty="0" smtClean="0"/>
              <a:t>,</a:t>
            </a:r>
            <a:r>
              <a:rPr lang="zh-CN" altLang="en-US" dirty="0" smtClean="0"/>
              <a:t>是积累作文材料的有效方法。对于不便全篇背诵的课文</a:t>
            </a:r>
            <a:r>
              <a:rPr lang="en-US" dirty="0" smtClean="0"/>
              <a:t>,</a:t>
            </a:r>
            <a:r>
              <a:rPr lang="zh-CN" altLang="en-US" dirty="0" smtClean="0"/>
              <a:t>可选择其中片段背诵</a:t>
            </a:r>
            <a:r>
              <a:rPr lang="en-US" dirty="0" smtClean="0"/>
              <a:t>,</a:t>
            </a:r>
            <a:r>
              <a:rPr lang="zh-CN" altLang="en-US" dirty="0" smtClean="0"/>
              <a:t>并抄录在自己的小本子上</a:t>
            </a:r>
            <a:r>
              <a:rPr lang="en-US" dirty="0" smtClean="0"/>
              <a:t>,</a:t>
            </a:r>
            <a:r>
              <a:rPr lang="zh-CN" altLang="en-US" dirty="0" smtClean="0"/>
              <a:t>利用课余饭后</a:t>
            </a:r>
            <a:r>
              <a:rPr lang="en-US" dirty="0" smtClean="0"/>
              <a:t>,</a:t>
            </a:r>
            <a:r>
              <a:rPr lang="zh-CN" altLang="en-US" dirty="0" smtClean="0"/>
              <a:t>一早一晚</a:t>
            </a:r>
            <a:r>
              <a:rPr lang="en-US" dirty="0" smtClean="0"/>
              <a:t>,</a:t>
            </a:r>
            <a:r>
              <a:rPr lang="zh-CN" altLang="en-US" dirty="0" smtClean="0"/>
              <a:t>进行吟诵、品味、内化。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二、生活积累。生活好比泉源</a:t>
            </a:r>
            <a:r>
              <a:rPr lang="en-US" dirty="0" smtClean="0"/>
              <a:t>,</a:t>
            </a:r>
            <a:r>
              <a:rPr lang="zh-CN" altLang="en-US" dirty="0" smtClean="0"/>
              <a:t>文章犹如溪水</a:t>
            </a:r>
            <a:r>
              <a:rPr lang="en-US" dirty="0" smtClean="0"/>
              <a:t>,</a:t>
            </a:r>
            <a:r>
              <a:rPr lang="zh-CN" altLang="en-US" dirty="0" smtClean="0"/>
              <a:t>泉源丰盈溪水才能长流不竭。积累生活中的素材</a:t>
            </a:r>
            <a:r>
              <a:rPr lang="en-US" dirty="0" smtClean="0"/>
              <a:t>,</a:t>
            </a:r>
            <a:r>
              <a:rPr lang="zh-CN" altLang="en-US" dirty="0" smtClean="0"/>
              <a:t>是作文之溪长流不竭的重要前提。因此</a:t>
            </a:r>
            <a:r>
              <a:rPr lang="en-US" dirty="0" smtClean="0"/>
              <a:t>,</a:t>
            </a:r>
            <a:r>
              <a:rPr lang="zh-CN" altLang="en-US" dirty="0" smtClean="0"/>
              <a:t>要留心身边的事情</a:t>
            </a:r>
            <a:r>
              <a:rPr lang="en-US" dirty="0" smtClean="0"/>
              <a:t>,</a:t>
            </a:r>
            <a:r>
              <a:rPr lang="zh-CN" altLang="en-US" dirty="0" smtClean="0"/>
              <a:t>从中捕捉和积累作文材料</a:t>
            </a:r>
            <a:r>
              <a:rPr lang="en-US" dirty="0" smtClean="0"/>
              <a:t>,</a:t>
            </a:r>
            <a:r>
              <a:rPr lang="zh-CN" altLang="en-US" dirty="0" smtClean="0"/>
              <a:t>提高观察分析事物、认识自然和社会的能力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为了所谓的选材新颖而胡编乱造</a:t>
            </a:r>
            <a:r>
              <a:rPr lang="en-US" dirty="0" smtClean="0"/>
              <a:t>,</a:t>
            </a:r>
            <a:r>
              <a:rPr lang="zh-CN" altLang="en-US" dirty="0" smtClean="0"/>
              <a:t>就丧失了材料的真实性</a:t>
            </a:r>
            <a:r>
              <a:rPr lang="en-US" dirty="0" smtClean="0"/>
              <a:t>,</a:t>
            </a:r>
            <a:r>
              <a:rPr lang="zh-CN" altLang="en-US" dirty="0" smtClean="0"/>
              <a:t>自己都无法打动</a:t>
            </a:r>
            <a:r>
              <a:rPr lang="en-US" dirty="0" smtClean="0"/>
              <a:t>,</a:t>
            </a:r>
            <a:r>
              <a:rPr lang="zh-CN" altLang="en-US" dirty="0" smtClean="0"/>
              <a:t>更无法打动读者</a:t>
            </a:r>
            <a:r>
              <a:rPr lang="en-US" dirty="0" smtClean="0"/>
              <a:t>,</a:t>
            </a:r>
            <a:r>
              <a:rPr lang="zh-CN" altLang="en-US" dirty="0" smtClean="0"/>
              <a:t>因此为了吸引读者的眼球而选编一些奇闻逸事往往会适得其反。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2238348" y="2571744"/>
          <a:ext cx="8469313" cy="2647950"/>
        </p:xfrm>
        <a:graphic>
          <a:graphicData uri="http://schemas.openxmlformats.org/presentationml/2006/ole">
            <p:oleObj spid="_x0000_s45057" name="文档" r:id="rId3" imgW="8805887" imgH="27590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梳理知识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310050" y="3786190"/>
            <a:ext cx="1857388" cy="642942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真实新颖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524892" y="3143248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分清主次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453454" y="2571744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舍弃不取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  <p:bldP spid="10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通过</a:t>
            </a:r>
            <a:r>
              <a:rPr lang="zh-CN" altLang="en-US" dirty="0" smtClean="0"/>
              <a:t>电视、电影、广播等视听途径积累材料。勤动笔</a:t>
            </a:r>
            <a:r>
              <a:rPr lang="en-US" dirty="0" smtClean="0"/>
              <a:t>,</a:t>
            </a:r>
            <a:r>
              <a:rPr lang="zh-CN" altLang="en-US" dirty="0" smtClean="0"/>
              <a:t>及时做些记录</a:t>
            </a:r>
            <a:r>
              <a:rPr lang="en-US" dirty="0" smtClean="0"/>
              <a:t>,</a:t>
            </a:r>
            <a:r>
              <a:rPr lang="zh-CN" altLang="en-US" dirty="0" smtClean="0"/>
              <a:t>坚持写观察日记</a:t>
            </a:r>
            <a:r>
              <a:rPr lang="en-US" dirty="0" smtClean="0"/>
              <a:t>,</a:t>
            </a:r>
            <a:r>
              <a:rPr lang="zh-CN" altLang="en-US" dirty="0" smtClean="0"/>
              <a:t>做好文字积累。</a:t>
            </a:r>
          </a:p>
          <a:p>
            <a:r>
              <a:rPr lang="zh-CN" altLang="en-US" dirty="0" smtClean="0"/>
              <a:t>三、阅读积累。从课外阅读中搜集和积累材料</a:t>
            </a:r>
            <a:r>
              <a:rPr lang="en-US" dirty="0" smtClean="0"/>
              <a:t>,</a:t>
            </a:r>
            <a:r>
              <a:rPr lang="zh-CN" altLang="en-US" dirty="0" smtClean="0"/>
              <a:t>随时摘录</a:t>
            </a:r>
            <a:r>
              <a:rPr lang="en-US" dirty="0" smtClean="0"/>
              <a:t>,</a:t>
            </a:r>
            <a:r>
              <a:rPr lang="zh-CN" altLang="en-US" dirty="0" smtClean="0"/>
              <a:t>坚持写读书笔记</a:t>
            </a:r>
            <a:r>
              <a:rPr lang="en-US" dirty="0" smtClean="0"/>
              <a:t>,</a:t>
            </a:r>
            <a:r>
              <a:rPr lang="zh-CN" altLang="en-US" dirty="0" smtClean="0"/>
              <a:t>养成良好的阅读习惯。还要把材料分类</a:t>
            </a:r>
            <a:r>
              <a:rPr lang="en-US" dirty="0" smtClean="0"/>
              <a:t>,</a:t>
            </a:r>
            <a:r>
              <a:rPr lang="zh-CN" altLang="en-US" dirty="0" smtClean="0"/>
              <a:t>如按内容分成写人、记事、写景、状物等。</a:t>
            </a:r>
          </a:p>
          <a:p>
            <a:r>
              <a:rPr lang="zh-CN" altLang="en-US" dirty="0" smtClean="0"/>
              <a:t>通过以上多种渠道的积累</a:t>
            </a:r>
            <a:r>
              <a:rPr lang="en-US" dirty="0" smtClean="0"/>
              <a:t>,</a:t>
            </a:r>
            <a:r>
              <a:rPr lang="zh-CN" altLang="en-US" dirty="0" smtClean="0"/>
              <a:t>胸中有材料厚积而薄发</a:t>
            </a:r>
            <a:r>
              <a:rPr lang="en-US" dirty="0" smtClean="0"/>
              <a:t>,</a:t>
            </a:r>
            <a:r>
              <a:rPr lang="zh-CN" altLang="en-US" dirty="0" smtClean="0"/>
              <a:t>作文时就会得心应手</a:t>
            </a:r>
            <a:r>
              <a:rPr lang="en-US" dirty="0" smtClean="0"/>
              <a:t>,</a:t>
            </a:r>
            <a:r>
              <a:rPr lang="zh-CN" altLang="en-US" dirty="0" smtClean="0"/>
              <a:t>文思泉涌。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　首先老师想给大家讲一个小故事</a:t>
            </a:r>
            <a:r>
              <a:rPr lang="en-US" dirty="0" smtClean="0"/>
              <a:t>,</a:t>
            </a:r>
            <a:r>
              <a:rPr lang="zh-CN" altLang="en-US" dirty="0" smtClean="0"/>
              <a:t>我们上学的时候</a:t>
            </a:r>
            <a:r>
              <a:rPr lang="en-US" dirty="0" smtClean="0"/>
              <a:t>,</a:t>
            </a:r>
            <a:r>
              <a:rPr lang="zh-CN" altLang="en-US" dirty="0" smtClean="0"/>
              <a:t>有一次写关于亲情的作文</a:t>
            </a:r>
            <a:r>
              <a:rPr lang="en-US" dirty="0" smtClean="0"/>
              <a:t>,</a:t>
            </a:r>
            <a:r>
              <a:rPr lang="zh-CN" altLang="en-US" dirty="0" smtClean="0"/>
              <a:t>我举了一个例子</a:t>
            </a:r>
            <a:r>
              <a:rPr lang="en-US" dirty="0" smtClean="0"/>
              <a:t>:</a:t>
            </a:r>
            <a:r>
              <a:rPr lang="zh-CN" altLang="en-US" dirty="0" smtClean="0"/>
              <a:t>在地里干农活的母亲劳累了一天之后</a:t>
            </a:r>
            <a:r>
              <a:rPr lang="en-US" dirty="0" smtClean="0"/>
              <a:t>,</a:t>
            </a:r>
            <a:r>
              <a:rPr lang="zh-CN" altLang="en-US" dirty="0" smtClean="0"/>
              <a:t>回到家里</a:t>
            </a:r>
            <a:r>
              <a:rPr lang="en-US" dirty="0" smtClean="0"/>
              <a:t>,</a:t>
            </a:r>
            <a:r>
              <a:rPr lang="zh-CN" altLang="en-US" dirty="0" smtClean="0"/>
              <a:t>不顾辛劳</a:t>
            </a:r>
            <a:r>
              <a:rPr lang="en-US" dirty="0" smtClean="0"/>
              <a:t>,</a:t>
            </a:r>
            <a:r>
              <a:rPr lang="zh-CN" altLang="en-US" dirty="0" smtClean="0"/>
              <a:t>给孩子烙饼。交作文后</a:t>
            </a:r>
            <a:r>
              <a:rPr lang="en-US" dirty="0" smtClean="0"/>
              <a:t>,</a:t>
            </a:r>
            <a:r>
              <a:rPr lang="zh-CN" altLang="en-US" dirty="0" smtClean="0"/>
              <a:t>我发现全班有一半多的同学都写了这样的材料</a:t>
            </a:r>
            <a:r>
              <a:rPr lang="en-US" dirty="0" smtClean="0"/>
              <a:t>,</a:t>
            </a:r>
            <a:r>
              <a:rPr lang="zh-CN" altLang="en-US" dirty="0" smtClean="0"/>
              <a:t>而且文中的母亲无一例外</a:t>
            </a:r>
            <a:r>
              <a:rPr lang="en-US" dirty="0" smtClean="0"/>
              <a:t>,</a:t>
            </a:r>
            <a:r>
              <a:rPr lang="zh-CN" altLang="en-US" dirty="0" smtClean="0"/>
              <a:t>做的饭全是饼。这样千篇一律的选材让看作文的老师深受其苦。那么写作中应该如何选材呢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叶圣陶先生二三事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作者在写先生</a:t>
            </a:r>
            <a:r>
              <a:rPr lang="en-US" dirty="0" smtClean="0"/>
              <a:t>“</a:t>
            </a:r>
            <a:r>
              <a:rPr lang="zh-CN" altLang="en-US" dirty="0" smtClean="0"/>
              <a:t>待人厚</a:t>
            </a:r>
            <a:r>
              <a:rPr lang="en-US" dirty="0" smtClean="0"/>
              <a:t>”</a:t>
            </a:r>
            <a:r>
              <a:rPr lang="zh-CN" altLang="en-US" dirty="0" smtClean="0"/>
              <a:t>这一事件时选择了哪些材料</a:t>
            </a:r>
            <a:r>
              <a:rPr lang="en-US" dirty="0" smtClean="0"/>
              <a:t>?</a:t>
            </a:r>
            <a:r>
              <a:rPr lang="zh-CN" altLang="en-US" dirty="0" smtClean="0"/>
              <a:t>详略是如何安排的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238216" y="2357430"/>
            <a:ext cx="921550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1)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叶先生不耻下问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帮他修润课本的文字。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(2)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在客人的拦阻之下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依然把客人送到大门外。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略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(3)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写信给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表达后悔和悲伤之情。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根据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阿长与</a:t>
            </a:r>
            <a:r>
              <a:rPr lang="en-US" dirty="0" smtClean="0"/>
              <a:t>&lt;</a:t>
            </a:r>
            <a:r>
              <a:rPr lang="zh-CN" altLang="en-US" dirty="0" smtClean="0"/>
              <a:t>山海经</a:t>
            </a:r>
            <a:r>
              <a:rPr lang="en-US" dirty="0" smtClean="0"/>
              <a:t>&gt;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的内容</a:t>
            </a:r>
            <a:r>
              <a:rPr lang="en-US" dirty="0" smtClean="0"/>
              <a:t>,</a:t>
            </a:r>
            <a:r>
              <a:rPr lang="zh-CN" altLang="en-US" dirty="0" smtClean="0"/>
              <a:t>判断下面的材料哪些是详写</a:t>
            </a:r>
            <a:r>
              <a:rPr lang="en-US" dirty="0" smtClean="0"/>
              <a:t>,</a:t>
            </a:r>
            <a:r>
              <a:rPr lang="zh-CN" altLang="en-US" dirty="0" smtClean="0"/>
              <a:t>哪些是略写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阿长名字的由来。</a:t>
            </a:r>
            <a:r>
              <a:rPr lang="en-US" dirty="0" smtClean="0"/>
              <a:t> 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阿长喜欢切切察察。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阿长睡觉摆</a:t>
            </a:r>
            <a:r>
              <a:rPr lang="en-US" dirty="0" smtClean="0"/>
              <a:t>“</a:t>
            </a:r>
            <a:r>
              <a:rPr lang="zh-CN" altLang="en-US" dirty="0" smtClean="0"/>
              <a:t>大</a:t>
            </a:r>
            <a:r>
              <a:rPr lang="en-US" dirty="0" smtClean="0"/>
              <a:t>”</a:t>
            </a:r>
            <a:r>
              <a:rPr lang="zh-CN" altLang="en-US" dirty="0" smtClean="0"/>
              <a:t>字。</a:t>
            </a:r>
            <a:r>
              <a:rPr lang="en-US" dirty="0" smtClean="0"/>
              <a:t>(  	  	)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阿长元旦醒来让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吃福橘。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阿长讲</a:t>
            </a:r>
            <a:r>
              <a:rPr lang="en-US" dirty="0" smtClean="0"/>
              <a:t>“</a:t>
            </a:r>
            <a:r>
              <a:rPr lang="zh-CN" altLang="en-US" dirty="0" smtClean="0"/>
              <a:t>长毛</a:t>
            </a:r>
            <a:r>
              <a:rPr lang="en-US" dirty="0" smtClean="0"/>
              <a:t>”</a:t>
            </a:r>
            <a:r>
              <a:rPr lang="zh-CN" altLang="en-US" dirty="0" smtClean="0"/>
              <a:t>的故事。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阿长为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山海经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381620" y="2285992"/>
            <a:ext cx="1071570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略写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524496" y="3000372"/>
            <a:ext cx="1071570" cy="5715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略写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167438" y="3643314"/>
            <a:ext cx="1071570" cy="5715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略写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7310446" y="4286256"/>
            <a:ext cx="1071570" cy="5715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310314" y="4929198"/>
            <a:ext cx="1071570" cy="5715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7167570" y="5572140"/>
            <a:ext cx="1071570" cy="57150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我们要写一篇主题为</a:t>
            </a:r>
            <a:r>
              <a:rPr lang="en-US" dirty="0" smtClean="0"/>
              <a:t>“</a:t>
            </a:r>
            <a:r>
              <a:rPr lang="zh-CN" altLang="en-US" dirty="0" smtClean="0"/>
              <a:t>母爱</a:t>
            </a:r>
            <a:r>
              <a:rPr lang="en-US" dirty="0" smtClean="0"/>
              <a:t>”</a:t>
            </a:r>
            <a:r>
              <a:rPr lang="zh-CN" altLang="en-US" dirty="0" smtClean="0"/>
              <a:t>的作文</a:t>
            </a:r>
            <a:r>
              <a:rPr lang="en-US" dirty="0" smtClean="0"/>
              <a:t>,</a:t>
            </a:r>
            <a:r>
              <a:rPr lang="zh-CN" altLang="en-US" dirty="0" smtClean="0"/>
              <a:t>以下这些材料</a:t>
            </a:r>
            <a:r>
              <a:rPr lang="en-US" dirty="0" smtClean="0"/>
              <a:t>,</a:t>
            </a:r>
            <a:r>
              <a:rPr lang="zh-CN" altLang="en-US" dirty="0" smtClean="0"/>
              <a:t>你最不喜欢哪一个</a:t>
            </a:r>
            <a:r>
              <a:rPr lang="en-US" dirty="0" smtClean="0"/>
              <a:t>?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晚上写作业</a:t>
            </a:r>
            <a:r>
              <a:rPr lang="en-US" dirty="0" smtClean="0"/>
              <a:t>,</a:t>
            </a:r>
            <a:r>
              <a:rPr lang="zh-CN" altLang="en-US" dirty="0" smtClean="0"/>
              <a:t>妈妈为我端来一杯热牛奶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下雨天</a:t>
            </a:r>
            <a:r>
              <a:rPr lang="en-US" dirty="0" smtClean="0"/>
              <a:t>,</a:t>
            </a:r>
            <a:r>
              <a:rPr lang="zh-CN" altLang="en-US" dirty="0" smtClean="0"/>
              <a:t>妈妈打着伞来接我回家</a:t>
            </a:r>
            <a:r>
              <a:rPr lang="en-US" dirty="0" smtClean="0"/>
              <a:t>,</a:t>
            </a:r>
            <a:r>
              <a:rPr lang="zh-CN" altLang="en-US" dirty="0" smtClean="0"/>
              <a:t>她被淋湿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夜晚</a:t>
            </a:r>
            <a:r>
              <a:rPr lang="en-US" dirty="0" smtClean="0"/>
              <a:t>,</a:t>
            </a:r>
            <a:r>
              <a:rPr lang="zh-CN" altLang="en-US" dirty="0" smtClean="0"/>
              <a:t>我忽然肚子疼</a:t>
            </a:r>
            <a:r>
              <a:rPr lang="en-US" dirty="0" smtClean="0"/>
              <a:t>,</a:t>
            </a:r>
            <a:r>
              <a:rPr lang="zh-CN" altLang="en-US" dirty="0" smtClean="0"/>
              <a:t>妈妈带我去医院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小时候</a:t>
            </a:r>
            <a:r>
              <a:rPr lang="en-US" dirty="0" smtClean="0"/>
              <a:t>,</a:t>
            </a:r>
            <a:r>
              <a:rPr lang="zh-CN" altLang="en-US" dirty="0" smtClean="0"/>
              <a:t>每天睡觉前</a:t>
            </a:r>
            <a:r>
              <a:rPr lang="en-US" dirty="0" smtClean="0"/>
              <a:t>,</a:t>
            </a:r>
            <a:r>
              <a:rPr lang="zh-CN" altLang="en-US" dirty="0" smtClean="0"/>
              <a:t>妈妈都给我读书</a:t>
            </a:r>
          </a:p>
          <a:p>
            <a:r>
              <a:rPr lang="en-US" dirty="0" smtClean="0"/>
              <a:t>(5)</a:t>
            </a:r>
            <a:r>
              <a:rPr lang="zh-CN" altLang="en-US" dirty="0" smtClean="0"/>
              <a:t>每一年生日</a:t>
            </a:r>
            <a:r>
              <a:rPr lang="en-US" dirty="0" smtClean="0"/>
              <a:t>,</a:t>
            </a:r>
            <a:r>
              <a:rPr lang="zh-CN" altLang="en-US" dirty="0" smtClean="0"/>
              <a:t>妈妈都给我写一封信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452530" y="1071546"/>
            <a:ext cx="9215502" cy="78581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最不喜欢第一个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因为这个材料已经被许多人用过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不新颖了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而且我生活中没有这样的体验。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答案不唯一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学生说出自己的理由即可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2717</TotalTime>
  <Words>1830</Words>
  <Application>Microsoft Office PowerPoint</Application>
  <PresentationFormat>自定义</PresentationFormat>
  <Paragraphs>129</Paragraphs>
  <Slides>33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6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627</cp:revision>
  <dcterms:created xsi:type="dcterms:W3CDTF">2017-02-11T06:33:00Z</dcterms:created>
  <dcterms:modified xsi:type="dcterms:W3CDTF">2019-12-13T09:44:02Z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