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2"/>
  </p:notesMasterIdLst>
  <p:handoutMasterIdLst>
    <p:handoutMasterId r:id="rId33"/>
  </p:handoutMasterIdLst>
  <p:sldIdLst>
    <p:sldId id="371" r:id="rId3"/>
    <p:sldId id="429" r:id="rId4"/>
    <p:sldId id="444" r:id="rId5"/>
    <p:sldId id="428" r:id="rId6"/>
    <p:sldId id="445" r:id="rId7"/>
    <p:sldId id="524" r:id="rId8"/>
    <p:sldId id="443" r:id="rId9"/>
    <p:sldId id="477" r:id="rId10"/>
    <p:sldId id="518" r:id="rId11"/>
    <p:sldId id="397" r:id="rId12"/>
    <p:sldId id="511" r:id="rId13"/>
    <p:sldId id="521" r:id="rId14"/>
    <p:sldId id="494" r:id="rId15"/>
    <p:sldId id="495" r:id="rId16"/>
    <p:sldId id="525" r:id="rId17"/>
    <p:sldId id="464" r:id="rId18"/>
    <p:sldId id="526" r:id="rId19"/>
    <p:sldId id="465" r:id="rId20"/>
    <p:sldId id="500" r:id="rId21"/>
    <p:sldId id="501" r:id="rId22"/>
    <p:sldId id="527" r:id="rId23"/>
    <p:sldId id="528" r:id="rId24"/>
    <p:sldId id="529" r:id="rId25"/>
    <p:sldId id="530" r:id="rId26"/>
    <p:sldId id="531" r:id="rId27"/>
    <p:sldId id="532" r:id="rId28"/>
    <p:sldId id="516" r:id="rId29"/>
    <p:sldId id="476" r:id="rId30"/>
    <p:sldId id="395" r:id="rId3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21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070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21.</a:t>
            </a:r>
            <a:r>
              <a:rPr lang="zh-CN" altLang="en-US" sz="3600" dirty="0" smtClean="0"/>
              <a:t>伟大的悲剧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6单元.eps" descr="id:21475007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52530" y="1571612"/>
            <a:ext cx="9637906" cy="17145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梳理情节。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用简要的语言概括文章的内容。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881026" y="3143248"/>
            <a:ext cx="10358510" cy="785818"/>
          </a:xfrm>
        </p:spPr>
        <p:txBody>
          <a:bodyPr/>
          <a:lstStyle/>
          <a:p>
            <a:r>
              <a:rPr lang="zh-CN" altLang="en-US" dirty="0" smtClean="0"/>
              <a:t>故事的主要内容是斯科特探险队一行历经艰险</a:t>
            </a:r>
            <a:r>
              <a:rPr lang="en-US" dirty="0" smtClean="0"/>
              <a:t>,</a:t>
            </a:r>
            <a:r>
              <a:rPr lang="zh-CN" altLang="en-US" dirty="0" smtClean="0"/>
              <a:t>在即将到达南极点时</a:t>
            </a:r>
            <a:r>
              <a:rPr lang="en-US" dirty="0" smtClean="0"/>
              <a:t>,</a:t>
            </a:r>
            <a:r>
              <a:rPr lang="zh-CN" altLang="en-US" dirty="0" smtClean="0"/>
              <a:t>却悲哀地发现他们的竞争对手已经捷足先登了</a:t>
            </a:r>
            <a:r>
              <a:rPr lang="en-US" dirty="0" smtClean="0"/>
              <a:t>,</a:t>
            </a:r>
            <a:r>
              <a:rPr lang="zh-CN" altLang="en-US" dirty="0" smtClean="0"/>
              <a:t>于是只好丧气地踏上归途。归途中</a:t>
            </a:r>
            <a:r>
              <a:rPr lang="en-US" dirty="0" smtClean="0"/>
              <a:t>,</a:t>
            </a:r>
            <a:r>
              <a:rPr lang="zh-CN" altLang="en-US" dirty="0" smtClean="0"/>
              <a:t>由于遭受了突然到来的恶劣天气</a:t>
            </a:r>
            <a:r>
              <a:rPr lang="en-US" dirty="0" smtClean="0"/>
              <a:t>,</a:t>
            </a:r>
            <a:r>
              <a:rPr lang="zh-CN" altLang="en-US" dirty="0" smtClean="0"/>
              <a:t>他们饥寒交迫</a:t>
            </a:r>
            <a:r>
              <a:rPr lang="en-US" dirty="0" smtClean="0"/>
              <a:t>,</a:t>
            </a:r>
            <a:r>
              <a:rPr lang="zh-CN" altLang="en-US" dirty="0" smtClean="0"/>
              <a:t>体力不支</a:t>
            </a:r>
            <a:r>
              <a:rPr lang="en-US" dirty="0" smtClean="0"/>
              <a:t>,</a:t>
            </a:r>
            <a:r>
              <a:rPr lang="zh-CN" altLang="en-US" dirty="0" smtClean="0"/>
              <a:t>最后一个一个悲壮地死去。</a:t>
            </a:r>
          </a:p>
          <a:p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感受</a:t>
            </a:r>
            <a:r>
              <a:rPr lang="en-US" dirty="0" smtClean="0"/>
              <a:t>“</a:t>
            </a:r>
            <a:r>
              <a:rPr lang="zh-CN" altLang="en-US" dirty="0" smtClean="0"/>
              <a:t>悲剧</a:t>
            </a:r>
            <a:r>
              <a:rPr lang="en-US" dirty="0" smtClean="0"/>
              <a:t>”</a:t>
            </a:r>
            <a:r>
              <a:rPr lang="zh-CN" altLang="en-US" dirty="0" smtClean="0"/>
              <a:t>。快速浏览课文</a:t>
            </a:r>
            <a:r>
              <a:rPr lang="en-US" dirty="0" smtClean="0"/>
              <a:t>,</a:t>
            </a:r>
            <a:r>
              <a:rPr lang="zh-CN" altLang="en-US" dirty="0" smtClean="0"/>
              <a:t>说说为什么是</a:t>
            </a:r>
            <a:r>
              <a:rPr lang="en-US" dirty="0" smtClean="0"/>
              <a:t>“</a:t>
            </a:r>
            <a:r>
              <a:rPr lang="zh-CN" altLang="en-US" dirty="0" smtClean="0"/>
              <a:t>悲剧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几个人合作</a:t>
            </a:r>
            <a:r>
              <a:rPr lang="en-US" dirty="0" smtClean="0"/>
              <a:t>,</a:t>
            </a:r>
            <a:r>
              <a:rPr lang="zh-CN" altLang="en-US" dirty="0" smtClean="0"/>
              <a:t>抓住典型人物和典型环境</a:t>
            </a:r>
            <a:r>
              <a:rPr lang="en-US" dirty="0" smtClean="0"/>
              <a:t>,</a:t>
            </a:r>
            <a:r>
              <a:rPr lang="zh-CN" altLang="en-US" dirty="0" smtClean="0"/>
              <a:t>回答要有详有略。</a:t>
            </a:r>
          </a:p>
          <a:p>
            <a:r>
              <a:rPr lang="zh-CN" altLang="en-US" dirty="0" smtClean="0"/>
              <a:t>为了这次探险</a:t>
            </a:r>
            <a:r>
              <a:rPr lang="en-US" dirty="0" smtClean="0"/>
              <a:t>,</a:t>
            </a:r>
            <a:r>
              <a:rPr lang="zh-CN" altLang="en-US" dirty="0" smtClean="0"/>
              <a:t>斯科特一行倾其所有</a:t>
            </a:r>
            <a:r>
              <a:rPr lang="en-US" dirty="0" smtClean="0"/>
              <a:t>,</a:t>
            </a:r>
            <a:r>
              <a:rPr lang="zh-CN" altLang="en-US" dirty="0" smtClean="0"/>
              <a:t>历尽千辛万苦</a:t>
            </a:r>
            <a:r>
              <a:rPr lang="en-US" dirty="0" smtClean="0"/>
              <a:t>,</a:t>
            </a:r>
            <a:r>
              <a:rPr lang="zh-CN" altLang="en-US" dirty="0" smtClean="0"/>
              <a:t>想第一个踏上南极点。然而当他们满怀信心地登上南极点时</a:t>
            </a:r>
            <a:r>
              <a:rPr lang="en-US" dirty="0" smtClean="0"/>
              <a:t>,</a:t>
            </a:r>
            <a:r>
              <a:rPr lang="zh-CN" altLang="en-US" dirty="0" smtClean="0"/>
              <a:t>却发现挪威人阿蒙森一行已经捷足先登</a:t>
            </a:r>
            <a:r>
              <a:rPr lang="en-US" dirty="0" smtClean="0"/>
              <a:t>,</a:t>
            </a:r>
            <a:r>
              <a:rPr lang="zh-CN" altLang="en-US" dirty="0" smtClean="0"/>
              <a:t>他们的梦想彻底破灭</a:t>
            </a:r>
            <a:r>
              <a:rPr lang="en-US" dirty="0" smtClean="0"/>
              <a:t>,</a:t>
            </a:r>
            <a:r>
              <a:rPr lang="zh-CN" altLang="en-US" dirty="0" smtClean="0"/>
              <a:t>这对于怀揣梦想的人来说无疑是一种悲剧。课文只是节选了其中的一部分</a:t>
            </a:r>
            <a:r>
              <a:rPr lang="en-US" dirty="0" smtClean="0"/>
              <a:t>,</a:t>
            </a:r>
            <a:r>
              <a:rPr lang="zh-CN" altLang="en-US" dirty="0" smtClean="0"/>
              <a:t>其实更可悲的是</a:t>
            </a:r>
            <a:r>
              <a:rPr lang="en-US" dirty="0" smtClean="0"/>
              <a:t>,</a:t>
            </a:r>
            <a:r>
              <a:rPr lang="zh-CN" altLang="en-US" dirty="0" smtClean="0"/>
              <a:t>他们需要在世界面前为阿蒙森的第一名做证</a:t>
            </a:r>
            <a:r>
              <a:rPr lang="en-US" dirty="0" smtClean="0"/>
              <a:t>,</a:t>
            </a:r>
            <a:r>
              <a:rPr lang="zh-CN" altLang="en-US" dirty="0" smtClean="0"/>
              <a:t>他们死后</a:t>
            </a:r>
            <a:r>
              <a:rPr lang="en-US" dirty="0" smtClean="0"/>
              <a:t>,</a:t>
            </a:r>
            <a:r>
              <a:rPr lang="zh-CN" altLang="en-US" dirty="0" smtClean="0"/>
              <a:t>人们从他们的行囊中发现</a:t>
            </a:r>
            <a:r>
              <a:rPr lang="en-US" dirty="0" smtClean="0"/>
              <a:t>,</a:t>
            </a:r>
            <a:r>
              <a:rPr lang="zh-CN" altLang="en-US" dirty="0" smtClean="0"/>
              <a:t>证明挪威人第一个登上南极点的资料是那样完整</a:t>
            </a:r>
            <a:r>
              <a:rPr lang="en-US" dirty="0" smtClean="0"/>
              <a:t>,</a:t>
            </a:r>
            <a:r>
              <a:rPr lang="zh-CN" altLang="en-US" dirty="0" smtClean="0"/>
              <a:t>失败者还要为成功者做证</a:t>
            </a:r>
            <a:r>
              <a:rPr lang="en-US" dirty="0" smtClean="0"/>
              <a:t>,</a:t>
            </a:r>
            <a:r>
              <a:rPr lang="zh-CN" altLang="en-US" dirty="0" smtClean="0"/>
              <a:t>而且这也是他们最挚爱的事业</a:t>
            </a:r>
            <a:r>
              <a:rPr lang="en-US" dirty="0" smtClean="0"/>
              <a:t>,</a:t>
            </a:r>
            <a:r>
              <a:rPr lang="zh-CN" altLang="en-US" dirty="0" smtClean="0"/>
              <a:t>这更是悲中之悲。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速读课文</a:t>
            </a:r>
            <a:r>
              <a:rPr lang="en-US" dirty="0" smtClean="0"/>
              <a:t>,</a:t>
            </a:r>
            <a:r>
              <a:rPr lang="zh-CN" altLang="en-US" dirty="0" smtClean="0"/>
              <a:t>感悟伟大。</a:t>
            </a:r>
          </a:p>
          <a:p>
            <a:r>
              <a:rPr lang="zh-CN" altLang="en-US" dirty="0" smtClean="0"/>
              <a:t>勾画出文中生动感人的细节</a:t>
            </a:r>
            <a:r>
              <a:rPr lang="en-US" dirty="0" smtClean="0"/>
              <a:t>,</a:t>
            </a:r>
            <a:r>
              <a:rPr lang="zh-CN" altLang="en-US" dirty="0" smtClean="0"/>
              <a:t>并阐述你为之感动的原因。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144328" cy="2071702"/>
          </a:xfrm>
        </p:spPr>
        <p:txBody>
          <a:bodyPr/>
          <a:lstStyle/>
          <a:p>
            <a:r>
              <a:rPr lang="zh-CN" altLang="en-US" dirty="0" smtClean="0"/>
              <a:t>你可以采用批注法来阅读课文</a:t>
            </a:r>
            <a:r>
              <a:rPr lang="en-US" dirty="0" smtClean="0"/>
              <a:t>,</a:t>
            </a:r>
            <a:r>
              <a:rPr lang="zh-CN" altLang="en-US" dirty="0" smtClean="0"/>
              <a:t>再用这样的格式来回答</a:t>
            </a:r>
            <a:r>
              <a:rPr lang="en-US" dirty="0" smtClean="0"/>
              <a:t>:</a:t>
            </a:r>
            <a:r>
              <a:rPr lang="zh-CN" altLang="en-US" dirty="0" smtClean="0"/>
              <a:t>我为而感动</a:t>
            </a:r>
            <a:r>
              <a:rPr lang="en-US" dirty="0" smtClean="0"/>
              <a:t>,</a:t>
            </a:r>
            <a:r>
              <a:rPr lang="zh-CN" altLang="en-US" dirty="0" smtClean="0"/>
              <a:t>它让我感到。</a:t>
            </a:r>
          </a:p>
          <a:p>
            <a:r>
              <a:rPr lang="zh-CN" altLang="en-US" dirty="0" smtClean="0"/>
              <a:t>我为</a:t>
            </a:r>
            <a:r>
              <a:rPr lang="en-US" dirty="0" smtClean="0"/>
              <a:t>“</a:t>
            </a:r>
            <a:r>
              <a:rPr lang="zh-CN" altLang="en-US" dirty="0" smtClean="0"/>
              <a:t>历尽艰辛达到极点</a:t>
            </a:r>
            <a:r>
              <a:rPr lang="en-US" dirty="0" smtClean="0"/>
              <a:t>,</a:t>
            </a:r>
            <a:r>
              <a:rPr lang="zh-CN" altLang="en-US" dirty="0" smtClean="0"/>
              <a:t>等待他们的却是占领者阿蒙森留下的国旗和信件</a:t>
            </a:r>
            <a:r>
              <a:rPr lang="en-US" dirty="0" smtClean="0"/>
              <a:t>,</a:t>
            </a:r>
            <a:r>
              <a:rPr lang="zh-CN" altLang="en-US" dirty="0" smtClean="0"/>
              <a:t>并要斯科特这个失败者为他完成的业绩做证</a:t>
            </a:r>
            <a:r>
              <a:rPr lang="en-US" dirty="0" smtClean="0"/>
              <a:t>,</a:t>
            </a:r>
            <a:r>
              <a:rPr lang="zh-CN" altLang="en-US" dirty="0" smtClean="0"/>
              <a:t>而斯科特居然接受了这项任务</a:t>
            </a:r>
            <a:r>
              <a:rPr lang="en-US" dirty="0" smtClean="0"/>
              <a:t>”</a:t>
            </a:r>
            <a:r>
              <a:rPr lang="zh-CN" altLang="en-US" dirty="0" smtClean="0"/>
              <a:t>而感动</a:t>
            </a:r>
            <a:r>
              <a:rPr lang="en-US" dirty="0" smtClean="0"/>
              <a:t>,</a:t>
            </a:r>
            <a:r>
              <a:rPr lang="zh-CN" altLang="en-US" dirty="0" smtClean="0"/>
              <a:t>它让我感到斯科特诚实、守信</a:t>
            </a:r>
            <a:r>
              <a:rPr lang="en-US" dirty="0" smtClean="0"/>
              <a:t>,</a:t>
            </a:r>
            <a:r>
              <a:rPr lang="zh-CN" altLang="en-US" dirty="0" smtClean="0"/>
              <a:t>能坦然面对成功和失败。</a:t>
            </a:r>
          </a:p>
          <a:p>
            <a:r>
              <a:rPr lang="zh-CN" altLang="en-US" dirty="0" smtClean="0"/>
              <a:t>我为</a:t>
            </a:r>
            <a:r>
              <a:rPr lang="en-US" dirty="0" smtClean="0"/>
              <a:t>“</a:t>
            </a:r>
            <a:r>
              <a:rPr lang="zh-CN" altLang="en-US" dirty="0" smtClean="0"/>
              <a:t>负责科学研究的威尔逊博士</a:t>
            </a:r>
            <a:r>
              <a:rPr lang="en-US" dirty="0" smtClean="0"/>
              <a:t>,</a:t>
            </a:r>
            <a:r>
              <a:rPr lang="zh-CN" altLang="en-US" dirty="0" smtClean="0"/>
              <a:t>在离死神只有寸步之遥的时候</a:t>
            </a:r>
            <a:r>
              <a:rPr lang="en-US" dirty="0" smtClean="0"/>
              <a:t>,</a:t>
            </a:r>
            <a:r>
              <a:rPr lang="zh-CN" altLang="en-US" dirty="0" smtClean="0"/>
              <a:t>仍坚持科学观察</a:t>
            </a:r>
            <a:r>
              <a:rPr lang="en-US" dirty="0" smtClean="0"/>
              <a:t>,</a:t>
            </a:r>
            <a:r>
              <a:rPr lang="zh-CN" altLang="en-US" dirty="0" smtClean="0"/>
              <a:t>并拖着</a:t>
            </a:r>
            <a:r>
              <a:rPr lang="en-US" dirty="0" smtClean="0"/>
              <a:t>16</a:t>
            </a:r>
            <a:r>
              <a:rPr lang="zh-CN" altLang="en-US" dirty="0" smtClean="0"/>
              <a:t>公斤的珍贵岩石样品</a:t>
            </a:r>
            <a:r>
              <a:rPr lang="en-US" dirty="0" smtClean="0"/>
              <a:t>”</a:t>
            </a:r>
            <a:r>
              <a:rPr lang="zh-CN" altLang="en-US" dirty="0" smtClean="0"/>
              <a:t>而感动</a:t>
            </a:r>
            <a:r>
              <a:rPr lang="en-US" dirty="0" smtClean="0"/>
              <a:t>,</a:t>
            </a:r>
            <a:r>
              <a:rPr lang="zh-CN" altLang="en-US" dirty="0" smtClean="0"/>
              <a:t>它让我感到威尔逊博士对工作的认真、严谨</a:t>
            </a:r>
            <a:r>
              <a:rPr lang="en-US" dirty="0" smtClean="0"/>
              <a:t>,</a:t>
            </a:r>
            <a:r>
              <a:rPr lang="zh-CN" altLang="en-US" dirty="0" smtClean="0"/>
              <a:t>对探险事业的热爱</a:t>
            </a:r>
            <a:r>
              <a:rPr lang="en-US" dirty="0" smtClean="0"/>
              <a:t>,</a:t>
            </a:r>
            <a:r>
              <a:rPr lang="zh-CN" altLang="en-US" dirty="0" smtClean="0"/>
              <a:t>对死亡的无惧。</a:t>
            </a: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238084" y="1142984"/>
            <a:ext cx="11572956" cy="207170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我为</a:t>
            </a:r>
            <a:r>
              <a:rPr lang="en-US" dirty="0" smtClean="0"/>
              <a:t>“</a:t>
            </a:r>
            <a:r>
              <a:rPr lang="zh-CN" altLang="en-US" dirty="0" smtClean="0"/>
              <a:t>不幸的奥茨要求给他十片吗啡</a:t>
            </a:r>
            <a:r>
              <a:rPr lang="en-US" dirty="0" smtClean="0"/>
              <a:t>,</a:t>
            </a:r>
            <a:r>
              <a:rPr lang="zh-CN" altLang="en-US" dirty="0" smtClean="0"/>
              <a:t>以图尽快结束自己的生命</a:t>
            </a:r>
            <a:r>
              <a:rPr lang="en-US" dirty="0" smtClean="0"/>
              <a:t>,</a:t>
            </a:r>
            <a:r>
              <a:rPr lang="zh-CN" altLang="en-US" dirty="0" smtClean="0"/>
              <a:t>遭到了队员的拒绝</a:t>
            </a:r>
            <a:r>
              <a:rPr lang="en-US" dirty="0" smtClean="0"/>
              <a:t>……</a:t>
            </a:r>
            <a:r>
              <a:rPr lang="zh-CN" altLang="en-US" dirty="0" smtClean="0"/>
              <a:t>奥茨突然站起身来</a:t>
            </a:r>
            <a:r>
              <a:rPr lang="en-US" dirty="0" smtClean="0"/>
              <a:t>,</a:t>
            </a:r>
            <a:r>
              <a:rPr lang="zh-CN" altLang="en-US" dirty="0" smtClean="0"/>
              <a:t>对朋友们说</a:t>
            </a:r>
            <a:r>
              <a:rPr lang="en-US" dirty="0" smtClean="0"/>
              <a:t>:‘</a:t>
            </a:r>
            <a:r>
              <a:rPr lang="zh-CN" altLang="en-US" dirty="0" smtClean="0"/>
              <a:t>我要到外边去走走</a:t>
            </a:r>
            <a:r>
              <a:rPr lang="en-US" dirty="0" smtClean="0"/>
              <a:t>,</a:t>
            </a:r>
            <a:r>
              <a:rPr lang="zh-CN" altLang="en-US" dirty="0" smtClean="0"/>
              <a:t>可能要多待一些时候</a:t>
            </a:r>
            <a:r>
              <a:rPr lang="en-US" dirty="0" smtClean="0"/>
              <a:t>’”</a:t>
            </a:r>
            <a:r>
              <a:rPr lang="zh-CN" altLang="en-US" dirty="0" smtClean="0"/>
              <a:t>而感动</a:t>
            </a:r>
            <a:r>
              <a:rPr lang="en-US" dirty="0" smtClean="0"/>
              <a:t>,</a:t>
            </a:r>
            <a:r>
              <a:rPr lang="zh-CN" altLang="en-US" dirty="0" smtClean="0"/>
              <a:t>它让我感到奥茨的顾全大局和强烈的集体主义精神。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我为</a:t>
            </a:r>
            <a:r>
              <a:rPr lang="en-US" dirty="0" smtClean="0"/>
              <a:t>“</a:t>
            </a:r>
            <a:r>
              <a:rPr lang="zh-CN" altLang="en-US" dirty="0" smtClean="0"/>
              <a:t>斯科特在死后</a:t>
            </a:r>
            <a:r>
              <a:rPr lang="en-US" dirty="0" smtClean="0"/>
              <a:t>,</a:t>
            </a:r>
            <a:r>
              <a:rPr lang="zh-CN" altLang="en-US" dirty="0" smtClean="0"/>
              <a:t>还像亲兄弟一样搂着威尔逊</a:t>
            </a:r>
            <a:r>
              <a:rPr lang="en-US" dirty="0" smtClean="0"/>
              <a:t>”</a:t>
            </a:r>
            <a:r>
              <a:rPr lang="zh-CN" altLang="en-US" dirty="0" smtClean="0"/>
              <a:t>而感动</a:t>
            </a:r>
            <a:r>
              <a:rPr lang="en-US" dirty="0" smtClean="0"/>
              <a:t>,</a:t>
            </a:r>
            <a:r>
              <a:rPr lang="zh-CN" altLang="en-US" dirty="0" smtClean="0"/>
              <a:t>它让我感到他们的互相团结和强烈的集体主义精神。</a:t>
            </a:r>
          </a:p>
          <a:p>
            <a:pPr algn="just">
              <a:lnSpc>
                <a:spcPct val="130000"/>
              </a:lnSpc>
            </a:pPr>
            <a:r>
              <a:rPr lang="zh-CN" altLang="en-US" dirty="0" smtClean="0"/>
              <a:t>我为</a:t>
            </a:r>
            <a:r>
              <a:rPr lang="en-US" dirty="0" smtClean="0"/>
              <a:t>“</a:t>
            </a:r>
            <a:r>
              <a:rPr lang="zh-CN" altLang="en-US" dirty="0" smtClean="0"/>
              <a:t>最后一篇日记是他用已经冻伤的手指哆哆嗦嗦写下的愿望</a:t>
            </a:r>
            <a:r>
              <a:rPr lang="en-US" dirty="0" smtClean="0"/>
              <a:t>:‘</a:t>
            </a:r>
            <a:r>
              <a:rPr lang="zh-CN" altLang="en-US" dirty="0" smtClean="0"/>
              <a:t>请把这本日记送到我的妻子手中</a:t>
            </a:r>
            <a:r>
              <a:rPr lang="en-US" dirty="0" smtClean="0"/>
              <a:t>!’</a:t>
            </a:r>
            <a:r>
              <a:rPr lang="zh-CN" altLang="en-US" dirty="0" smtClean="0"/>
              <a:t>但他随后又悲伤地、坚决地画去了</a:t>
            </a:r>
            <a:r>
              <a:rPr lang="en-US" dirty="0" smtClean="0"/>
              <a:t>‘</a:t>
            </a:r>
            <a:r>
              <a:rPr lang="zh-CN" altLang="en-US" dirty="0" smtClean="0"/>
              <a:t>我的妻子</a:t>
            </a:r>
            <a:r>
              <a:rPr lang="en-US" dirty="0" smtClean="0"/>
              <a:t>’</a:t>
            </a:r>
            <a:r>
              <a:rPr lang="zh-CN" altLang="en-US" dirty="0" smtClean="0"/>
              <a:t>这几个字</a:t>
            </a:r>
            <a:r>
              <a:rPr lang="en-US" dirty="0" smtClean="0"/>
              <a:t>,</a:t>
            </a:r>
            <a:r>
              <a:rPr lang="zh-CN" altLang="en-US" dirty="0" smtClean="0"/>
              <a:t>在它们上面补写了可怕的</a:t>
            </a:r>
            <a:r>
              <a:rPr lang="en-US" dirty="0" smtClean="0"/>
              <a:t>‘</a:t>
            </a:r>
            <a:r>
              <a:rPr lang="zh-CN" altLang="en-US" dirty="0" smtClean="0"/>
              <a:t>我的遗孀</a:t>
            </a:r>
            <a:r>
              <a:rPr lang="en-US" dirty="0" smtClean="0"/>
              <a:t>’”</a:t>
            </a:r>
            <a:r>
              <a:rPr lang="zh-CN" altLang="en-US" dirty="0" smtClean="0"/>
              <a:t>而感动</a:t>
            </a:r>
            <a:r>
              <a:rPr lang="en-US" dirty="0" smtClean="0"/>
              <a:t>,</a:t>
            </a:r>
            <a:r>
              <a:rPr lang="zh-CN" altLang="en-US" dirty="0" smtClean="0"/>
              <a:t>它让我感到斯科特的坚毅勇敢、顽强不屈、无私爱心。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朗读比赛</a:t>
            </a:r>
            <a:r>
              <a:rPr lang="en-US" dirty="0" smtClean="0"/>
              <a:t>,</a:t>
            </a:r>
            <a:r>
              <a:rPr lang="zh-CN" altLang="en-US" dirty="0" smtClean="0"/>
              <a:t>一试身手。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同样一句话</a:t>
            </a:r>
            <a:r>
              <a:rPr lang="en-US" dirty="0" smtClean="0"/>
              <a:t>,</a:t>
            </a:r>
            <a:r>
              <a:rPr lang="zh-CN" altLang="en-US" dirty="0" smtClean="0"/>
              <a:t>重音不同</a:t>
            </a:r>
            <a:r>
              <a:rPr lang="en-US" dirty="0" smtClean="0"/>
              <a:t>,</a:t>
            </a:r>
            <a:r>
              <a:rPr lang="zh-CN" altLang="en-US" dirty="0" smtClean="0"/>
              <a:t>所强调的意思也不同。请根据以下重音提示</a:t>
            </a:r>
            <a:r>
              <a:rPr lang="en-US" dirty="0" smtClean="0"/>
              <a:t>,</a:t>
            </a:r>
            <a:r>
              <a:rPr lang="zh-CN" altLang="en-US" dirty="0" smtClean="0"/>
              <a:t>分别写出相应的问题。</a:t>
            </a:r>
          </a:p>
          <a:p>
            <a:r>
              <a:rPr lang="zh-CN" altLang="en-US" dirty="0" smtClean="0"/>
              <a:t>他叫你明天去。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他叫你明天去。</a:t>
            </a:r>
            <a:endParaRPr lang="en-US" altLang="zh-CN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用饱含深情的声音再读文中感人的细节</a:t>
            </a:r>
            <a:r>
              <a:rPr lang="en-US" dirty="0" smtClean="0"/>
              <a:t>,</a:t>
            </a:r>
            <a:r>
              <a:rPr lang="zh-CN" altLang="en-US" dirty="0" smtClean="0"/>
              <a:t>体会词语重读的妙处。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071966" y="3000372"/>
            <a:ext cx="459580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谁叫你明天去</a:t>
            </a:r>
            <a:r>
              <a:rPr lang="en-US" dirty="0" smtClean="0"/>
              <a:t>?</a:t>
            </a:r>
            <a:r>
              <a:rPr lang="zh-CN" altLang="en-US" dirty="0" smtClean="0"/>
              <a:t>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024298" y="3714752"/>
            <a:ext cx="485778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示例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他叫你什么时候去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?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你说我辩</a:t>
            </a:r>
            <a:r>
              <a:rPr lang="en-US" dirty="0" smtClean="0"/>
              <a:t>,</a:t>
            </a:r>
            <a:r>
              <a:rPr lang="zh-CN" altLang="en-US" dirty="0" smtClean="0"/>
              <a:t>讨论英雄。</a:t>
            </a:r>
          </a:p>
          <a:p>
            <a:r>
              <a:rPr lang="zh-CN" altLang="en-US" dirty="0" smtClean="0"/>
              <a:t>举行一次辩论会</a:t>
            </a:r>
            <a:r>
              <a:rPr lang="en-US" dirty="0" smtClean="0"/>
              <a:t>,</a:t>
            </a:r>
            <a:r>
              <a:rPr lang="zh-CN" altLang="en-US" dirty="0" smtClean="0"/>
              <a:t>主题为</a:t>
            </a:r>
            <a:r>
              <a:rPr lang="en-US" dirty="0" smtClean="0"/>
              <a:t>“</a:t>
            </a:r>
            <a:r>
              <a:rPr lang="zh-CN" altLang="en-US" dirty="0" smtClean="0"/>
              <a:t>谁是真正的英雄</a:t>
            </a:r>
            <a:r>
              <a:rPr lang="en-US" dirty="0" smtClean="0"/>
              <a:t>”,</a:t>
            </a:r>
            <a:r>
              <a:rPr lang="zh-CN" altLang="en-US" dirty="0" smtClean="0"/>
              <a:t>并为正方和反方分别写一段辩论词。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正方的观点为</a:t>
            </a:r>
            <a:r>
              <a:rPr lang="en-US" dirty="0" smtClean="0"/>
              <a:t>“</a:t>
            </a:r>
            <a:r>
              <a:rPr lang="zh-CN" altLang="en-US" dirty="0" smtClean="0"/>
              <a:t>斯科特是真正的英雄</a:t>
            </a:r>
            <a:r>
              <a:rPr lang="en-US" dirty="0" smtClean="0"/>
              <a:t>”,</a:t>
            </a:r>
            <a:r>
              <a:rPr lang="zh-CN" altLang="en-US" dirty="0" smtClean="0"/>
              <a:t>反方的观点为</a:t>
            </a:r>
            <a:r>
              <a:rPr lang="en-US" dirty="0" smtClean="0"/>
              <a:t>“</a:t>
            </a:r>
            <a:r>
              <a:rPr lang="zh-CN" altLang="en-US" dirty="0" smtClean="0"/>
              <a:t>阿蒙森是真正的英雄</a:t>
            </a:r>
            <a:r>
              <a:rPr lang="en-US" dirty="0" smtClean="0"/>
              <a:t>”</a:t>
            </a:r>
            <a:r>
              <a:rPr lang="zh-CN" altLang="en-US" dirty="0" smtClean="0"/>
              <a:t>。辩论没有标准的答案</a:t>
            </a:r>
            <a:r>
              <a:rPr lang="en-US" dirty="0" smtClean="0"/>
              <a:t>,</a:t>
            </a:r>
            <a:r>
              <a:rPr lang="zh-CN" altLang="en-US" dirty="0" smtClean="0"/>
              <a:t>主要是看大家在辩论中能否以理服人</a:t>
            </a:r>
            <a:r>
              <a:rPr lang="en-US" dirty="0" smtClean="0"/>
              <a:t>,</a:t>
            </a:r>
            <a:r>
              <a:rPr lang="zh-CN" altLang="en-US" dirty="0" smtClean="0"/>
              <a:t>看看谁能更好地展示自己的风采。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正方</a:t>
            </a:r>
            <a:r>
              <a:rPr lang="en-US" dirty="0" smtClean="0"/>
              <a:t>:</a:t>
            </a:r>
            <a:r>
              <a:rPr lang="zh-CN" altLang="en-US" dirty="0" smtClean="0"/>
              <a:t>斯科特虽然在探索领域里失败了</a:t>
            </a:r>
            <a:r>
              <a:rPr lang="en-US" dirty="0" smtClean="0"/>
              <a:t>,</a:t>
            </a:r>
            <a:r>
              <a:rPr lang="zh-CN" altLang="en-US" dirty="0" smtClean="0"/>
              <a:t>但是他这种对科学的探索精神和爱国精神</a:t>
            </a:r>
            <a:r>
              <a:rPr lang="en-US" dirty="0" smtClean="0"/>
              <a:t>,</a:t>
            </a:r>
            <a:r>
              <a:rPr lang="zh-CN" altLang="en-US" dirty="0" smtClean="0"/>
              <a:t>不仅是英国人的骄傲</a:t>
            </a:r>
            <a:r>
              <a:rPr lang="en-US" dirty="0" smtClean="0"/>
              <a:t>,</a:t>
            </a:r>
            <a:r>
              <a:rPr lang="zh-CN" altLang="en-US" dirty="0" smtClean="0"/>
              <a:t>而且是我们全人类的骄傲</a:t>
            </a:r>
            <a:r>
              <a:rPr lang="en-US" dirty="0" smtClean="0"/>
              <a:t>,</a:t>
            </a:r>
            <a:r>
              <a:rPr lang="zh-CN" altLang="en-US" dirty="0" smtClean="0"/>
              <a:t>人们以此为荣</a:t>
            </a:r>
            <a:r>
              <a:rPr lang="en-US" dirty="0" smtClean="0"/>
              <a:t>;</a:t>
            </a:r>
            <a:r>
              <a:rPr lang="zh-CN" altLang="en-US" dirty="0" smtClean="0"/>
              <a:t>他虽然在探险事业中牺牲了</a:t>
            </a:r>
            <a:r>
              <a:rPr lang="en-US" dirty="0" smtClean="0"/>
              <a:t>,</a:t>
            </a:r>
            <a:r>
              <a:rPr lang="zh-CN" altLang="en-US" dirty="0" smtClean="0"/>
              <a:t>但他的探索精神永远活在我们心中。斯科特是真正的英雄。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反方</a:t>
            </a:r>
            <a:r>
              <a:rPr lang="en-US" dirty="0" smtClean="0"/>
              <a:t>:</a:t>
            </a:r>
            <a:r>
              <a:rPr lang="zh-CN" altLang="en-US" dirty="0" smtClean="0"/>
              <a:t>阿蒙森一行用特殊的交通工具第一个到达南极点</a:t>
            </a:r>
            <a:r>
              <a:rPr lang="en-US" dirty="0" smtClean="0"/>
              <a:t>,</a:t>
            </a:r>
            <a:r>
              <a:rPr lang="zh-CN" altLang="en-US" dirty="0" smtClean="0"/>
              <a:t>他们是成功者</a:t>
            </a:r>
            <a:r>
              <a:rPr lang="en-US" dirty="0" smtClean="0"/>
              <a:t>,</a:t>
            </a:r>
            <a:r>
              <a:rPr lang="zh-CN" altLang="en-US" dirty="0" smtClean="0"/>
              <a:t>是真正的英雄。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你是如何理解课文最后一段的</a:t>
            </a:r>
            <a:r>
              <a:rPr lang="en-US" dirty="0" smtClean="0"/>
              <a:t>?</a:t>
            </a:r>
            <a:r>
              <a:rPr lang="zh-CN" altLang="en-US" dirty="0" smtClean="0"/>
              <a:t>这段话在文中有什么作用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快速阅读课文</a:t>
            </a:r>
            <a:r>
              <a:rPr lang="en-US" dirty="0" smtClean="0"/>
              <a:t>,</a:t>
            </a:r>
            <a:r>
              <a:rPr lang="zh-CN" altLang="en-US" dirty="0" smtClean="0"/>
              <a:t>抓住主要信息</a:t>
            </a:r>
            <a:r>
              <a:rPr lang="en-US" dirty="0" smtClean="0"/>
              <a:t>,</a:t>
            </a:r>
            <a:r>
              <a:rPr lang="zh-CN" altLang="en-US" dirty="0" smtClean="0"/>
              <a:t>概括内容要点。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根据课文内容</a:t>
            </a:r>
            <a:r>
              <a:rPr lang="en-US" dirty="0" smtClean="0"/>
              <a:t>,</a:t>
            </a:r>
            <a:r>
              <a:rPr lang="zh-CN" altLang="en-US" dirty="0" smtClean="0"/>
              <a:t>独立理清、分析事件过程</a:t>
            </a:r>
            <a:r>
              <a:rPr lang="en-US" dirty="0" smtClean="0"/>
              <a:t>;</a:t>
            </a:r>
            <a:r>
              <a:rPr lang="zh-CN" altLang="en-US" dirty="0" smtClean="0"/>
              <a:t>通过精读文中一些令人激动难忘的细节来理解这一</a:t>
            </a:r>
            <a:r>
              <a:rPr lang="en-US" dirty="0" smtClean="0"/>
              <a:t>“</a:t>
            </a:r>
            <a:r>
              <a:rPr lang="zh-CN" altLang="en-US" dirty="0" smtClean="0"/>
              <a:t>悲剧</a:t>
            </a:r>
            <a:r>
              <a:rPr lang="en-US" dirty="0" smtClean="0"/>
              <a:t>”</a:t>
            </a:r>
            <a:r>
              <a:rPr lang="zh-CN" altLang="en-US" dirty="0" smtClean="0"/>
              <a:t>的伟大意义。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结合文中的语句</a:t>
            </a:r>
            <a:r>
              <a:rPr lang="en-US" dirty="0" smtClean="0"/>
              <a:t>,</a:t>
            </a:r>
            <a:r>
              <a:rPr lang="zh-CN" altLang="en-US" dirty="0" smtClean="0"/>
              <a:t>体会探险者执着、超人的力量和勇气</a:t>
            </a:r>
            <a:r>
              <a:rPr lang="en-US" dirty="0" smtClean="0"/>
              <a:t>,</a:t>
            </a:r>
            <a:r>
              <a:rPr lang="zh-CN" altLang="en-US" dirty="0" smtClean="0"/>
              <a:t>理解课文中</a:t>
            </a:r>
            <a:r>
              <a:rPr lang="en-US" dirty="0" smtClean="0"/>
              <a:t>“</a:t>
            </a:r>
            <a:r>
              <a:rPr lang="zh-CN" altLang="en-US" dirty="0" smtClean="0"/>
              <a:t>悲剧</a:t>
            </a:r>
            <a:r>
              <a:rPr lang="en-US" dirty="0" smtClean="0"/>
              <a:t>”</a:t>
            </a:r>
            <a:r>
              <a:rPr lang="zh-CN" altLang="en-US" dirty="0" smtClean="0"/>
              <a:t>的伟大意义。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09522" y="4572008"/>
            <a:ext cx="11144328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 1.</a:t>
            </a:r>
            <a:r>
              <a:rPr lang="zh-CN" altLang="en-US" dirty="0" smtClean="0"/>
              <a:t>把握课文内容</a:t>
            </a:r>
            <a:r>
              <a:rPr lang="en-US" dirty="0" smtClean="0"/>
              <a:t>,</a:t>
            </a:r>
            <a:r>
              <a:rPr lang="zh-CN" altLang="en-US" dirty="0" smtClean="0"/>
              <a:t>复述故事情节。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找出文中令你感动的细节描写</a:t>
            </a:r>
            <a:r>
              <a:rPr lang="en-US" dirty="0" smtClean="0"/>
              <a:t>,</a:t>
            </a:r>
            <a:r>
              <a:rPr lang="zh-CN" altLang="en-US" dirty="0" smtClean="0"/>
              <a:t>感受人物的伟大精神及</a:t>
            </a:r>
            <a:r>
              <a:rPr lang="en-US" dirty="0" smtClean="0"/>
              <a:t>“</a:t>
            </a:r>
            <a:r>
              <a:rPr lang="zh-CN" altLang="en-US" dirty="0" smtClean="0"/>
              <a:t>悲剧</a:t>
            </a:r>
            <a:r>
              <a:rPr lang="en-US" dirty="0" smtClean="0"/>
              <a:t>”</a:t>
            </a:r>
            <a:r>
              <a:rPr lang="zh-CN" altLang="en-US" dirty="0" smtClean="0"/>
              <a:t>意义。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斯科特虽然在与大自然的搏斗中失败了</a:t>
            </a:r>
            <a:r>
              <a:rPr lang="en-US" dirty="0" smtClean="0"/>
              <a:t>,</a:t>
            </a:r>
            <a:r>
              <a:rPr lang="zh-CN" altLang="en-US" dirty="0" smtClean="0"/>
              <a:t>但是他的心灵经受住了考验</a:t>
            </a:r>
            <a:r>
              <a:rPr lang="en-US" dirty="0" smtClean="0"/>
              <a:t>,</a:t>
            </a:r>
            <a:r>
              <a:rPr lang="zh-CN" altLang="en-US" dirty="0" smtClean="0"/>
              <a:t>变得无比崇高。这段话在全文中可作为主旨段</a:t>
            </a:r>
            <a:r>
              <a:rPr lang="en-US" dirty="0" smtClean="0"/>
              <a:t>,</a:t>
            </a:r>
            <a:r>
              <a:rPr lang="zh-CN" altLang="en-US" dirty="0" smtClean="0"/>
              <a:t>起到了点题的作用</a:t>
            </a:r>
            <a:r>
              <a:rPr lang="en-US" dirty="0" smtClean="0"/>
              <a:t>,</a:t>
            </a:r>
            <a:r>
              <a:rPr lang="zh-CN" altLang="en-US" dirty="0" smtClean="0"/>
              <a:t>表达了作者对斯科特崇高品德的赞誉。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你如何理解题目中的</a:t>
            </a:r>
            <a:r>
              <a:rPr lang="en-US" dirty="0" smtClean="0"/>
              <a:t>“</a:t>
            </a:r>
            <a:r>
              <a:rPr lang="zh-CN" altLang="en-US" dirty="0" smtClean="0"/>
              <a:t>悲</a:t>
            </a:r>
            <a:r>
              <a:rPr lang="en-US" dirty="0" smtClean="0"/>
              <a:t>”?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失败之悲</a:t>
            </a:r>
            <a:r>
              <a:rPr lang="en-US" dirty="0" smtClean="0"/>
              <a:t>:</a:t>
            </a:r>
            <a:r>
              <a:rPr lang="zh-CN" altLang="en-US" dirty="0" smtClean="0"/>
              <a:t>对人类来说</a:t>
            </a:r>
            <a:r>
              <a:rPr lang="en-US" dirty="0" smtClean="0"/>
              <a:t>,</a:t>
            </a:r>
            <a:r>
              <a:rPr lang="zh-CN" altLang="en-US" dirty="0" smtClean="0"/>
              <a:t>第一个到达者拥有一切</a:t>
            </a:r>
            <a:r>
              <a:rPr lang="en-US" dirty="0" smtClean="0"/>
              <a:t>,</a:t>
            </a:r>
            <a:r>
              <a:rPr lang="zh-CN" altLang="en-US" dirty="0" smtClean="0"/>
              <a:t>第二个到达者什么也不是。</a:t>
            </a:r>
          </a:p>
          <a:p>
            <a:r>
              <a:rPr lang="zh-CN" altLang="en-US" dirty="0" smtClean="0"/>
              <a:t>做证之悲</a:t>
            </a:r>
            <a:r>
              <a:rPr lang="en-US" dirty="0" smtClean="0"/>
              <a:t>:</a:t>
            </a:r>
            <a:r>
              <a:rPr lang="zh-CN" altLang="en-US" dirty="0" smtClean="0"/>
              <a:t>他要忠实地去履行这一最冷酷无情的职责</a:t>
            </a:r>
            <a:r>
              <a:rPr lang="en-US" dirty="0" smtClean="0"/>
              <a:t>——</a:t>
            </a:r>
            <a:r>
              <a:rPr lang="zh-CN" altLang="en-US" dirty="0" smtClean="0"/>
              <a:t>在世界面前为另一个人完成的业绩做证</a:t>
            </a:r>
            <a:r>
              <a:rPr lang="en-US" dirty="0" smtClean="0"/>
              <a:t>,</a:t>
            </a:r>
            <a:r>
              <a:rPr lang="zh-CN" altLang="en-US" dirty="0" smtClean="0"/>
              <a:t>而这一事业正是他自己所热烈追求的。</a:t>
            </a:r>
          </a:p>
          <a:p>
            <a:r>
              <a:rPr lang="zh-CN" altLang="en-US" dirty="0" smtClean="0"/>
              <a:t>死亡之悲</a:t>
            </a:r>
            <a:r>
              <a:rPr lang="en-US" dirty="0" smtClean="0"/>
              <a:t>:</a:t>
            </a:r>
            <a:r>
              <a:rPr lang="zh-CN" altLang="en-US" dirty="0" smtClean="0"/>
              <a:t>埃文斯精神失常</a:t>
            </a:r>
            <a:r>
              <a:rPr lang="en-US" dirty="0" smtClean="0"/>
              <a:t>,</a:t>
            </a:r>
            <a:r>
              <a:rPr lang="zh-CN" altLang="en-US" dirty="0" smtClean="0"/>
              <a:t>死了。奥茨像一位英雄似的向死神走去。羸弱的三个人决定骄傲地在帐篷里等待死神的来临</a:t>
            </a:r>
            <a:r>
              <a:rPr lang="en-US" dirty="0" smtClean="0"/>
              <a:t>,</a:t>
            </a:r>
            <a:r>
              <a:rPr lang="zh-CN" altLang="en-US" dirty="0" smtClean="0"/>
              <a:t>而且始终没向世界哀叹过自己最后遭遇到的种种苦难。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斯科特和他的探险队员们表现出了人类怎样的优秀品质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诚信</a:t>
            </a:r>
            <a:r>
              <a:rPr lang="en-US" dirty="0" smtClean="0"/>
              <a:t>,</a:t>
            </a:r>
            <a:r>
              <a:rPr lang="zh-CN" altLang="en-US" dirty="0" smtClean="0"/>
              <a:t>有令人敬佩的绅士风度。坚毅、执着</a:t>
            </a:r>
            <a:r>
              <a:rPr lang="en-US" dirty="0" smtClean="0"/>
              <a:t>,</a:t>
            </a:r>
            <a:r>
              <a:rPr lang="zh-CN" altLang="en-US" dirty="0" smtClean="0"/>
              <a:t>有为事业而献身的英雄气概。强烈的集体主义精神</a:t>
            </a:r>
            <a:r>
              <a:rPr lang="en-US" dirty="0" smtClean="0"/>
              <a:t>,</a:t>
            </a:r>
            <a:r>
              <a:rPr lang="zh-CN" altLang="en-US" dirty="0" smtClean="0"/>
              <a:t>为了保护同伴勇于献出自己的生命。无私的爱</a:t>
            </a:r>
            <a:r>
              <a:rPr lang="en-US" dirty="0" smtClean="0"/>
              <a:t>,</a:t>
            </a:r>
            <a:r>
              <a:rPr lang="zh-CN" altLang="en-US" dirty="0" smtClean="0"/>
              <a:t>在生命的最后一刻</a:t>
            </a:r>
            <a:r>
              <a:rPr lang="en-US" dirty="0" smtClean="0"/>
              <a:t>,</a:t>
            </a:r>
            <a:r>
              <a:rPr lang="zh-CN" altLang="en-US" dirty="0" smtClean="0"/>
              <a:t>心中惦记的始终是别人</a:t>
            </a:r>
            <a:r>
              <a:rPr lang="en-US" dirty="0" smtClean="0"/>
              <a:t>:</a:t>
            </a:r>
            <a:r>
              <a:rPr lang="zh-CN" altLang="en-US" dirty="0" smtClean="0"/>
              <a:t>朋友、同伴、妻小</a:t>
            </a:r>
            <a:r>
              <a:rPr lang="en-US" dirty="0" smtClean="0"/>
              <a:t>,</a:t>
            </a:r>
            <a:r>
              <a:rPr lang="zh-CN" altLang="en-US" dirty="0" smtClean="0"/>
              <a:t>还有他们的祖国和人民。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我们无法亲临墓地</a:t>
            </a:r>
            <a:r>
              <a:rPr lang="en-US" dirty="0" smtClean="0"/>
              <a:t>,</a:t>
            </a:r>
            <a:r>
              <a:rPr lang="zh-CN" altLang="en-US" dirty="0" smtClean="0"/>
              <a:t>为英雄献上鲜花、松柏</a:t>
            </a:r>
            <a:r>
              <a:rPr lang="en-US" dirty="0" smtClean="0"/>
              <a:t>,</a:t>
            </a:r>
            <a:r>
              <a:rPr lang="zh-CN" altLang="en-US" dirty="0" smtClean="0"/>
              <a:t>就让手中的笔寄托我们的哀思吧</a:t>
            </a:r>
            <a:r>
              <a:rPr lang="en-US" dirty="0" smtClean="0"/>
              <a:t>!</a:t>
            </a:r>
            <a:r>
              <a:rPr lang="zh-CN" altLang="en-US" dirty="0" smtClean="0"/>
              <a:t>假如你想要为这些令我们敬仰的英雄立一块墓碑</a:t>
            </a:r>
            <a:r>
              <a:rPr lang="en-US" dirty="0" smtClean="0"/>
              <a:t>,</a:t>
            </a:r>
            <a:r>
              <a:rPr lang="zh-CN" altLang="en-US" dirty="0" smtClean="0"/>
              <a:t>你会在上面写些什么</a:t>
            </a:r>
            <a:r>
              <a:rPr lang="en-US" dirty="0" smtClean="0"/>
              <a:t>?</a:t>
            </a:r>
            <a:r>
              <a:rPr lang="zh-CN" altLang="en-US" dirty="0" smtClean="0"/>
              <a:t>请你用墓志铭的形式来表达你对这些英雄的敬佩之情或追思之意。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追念英国海军上校斯科特一行登陆南极极点</a:t>
            </a:r>
            <a:r>
              <a:rPr lang="en-US" dirty="0" smtClean="0"/>
              <a:t>:</a:t>
            </a:r>
            <a:r>
              <a:rPr lang="zh-CN" altLang="en-US" dirty="0" smtClean="0"/>
              <a:t>遗憾的第二</a:t>
            </a:r>
            <a:r>
              <a:rPr lang="en-US" dirty="0" smtClean="0"/>
              <a:t>,</a:t>
            </a:r>
            <a:r>
              <a:rPr lang="zh-CN" altLang="en-US" dirty="0" smtClean="0"/>
              <a:t>伟大的第二。承前者来</a:t>
            </a:r>
            <a:r>
              <a:rPr lang="en-US" dirty="0" smtClean="0"/>
              <a:t>,</a:t>
            </a:r>
            <a:r>
              <a:rPr lang="zh-CN" altLang="en-US" dirty="0" smtClean="0"/>
              <a:t>启后人去。念极地之悠悠</a:t>
            </a:r>
            <a:r>
              <a:rPr lang="en-US" dirty="0" smtClean="0"/>
              <a:t>,</a:t>
            </a:r>
            <a:r>
              <a:rPr lang="zh-CN" altLang="en-US" dirty="0" smtClean="0"/>
              <a:t>众怆然而泣下。</a:t>
            </a:r>
          </a:p>
          <a:p>
            <a:r>
              <a:rPr lang="zh-CN" altLang="en-US" dirty="0" smtClean="0"/>
              <a:t>追念英国皇家禁卫军骑兵上尉奥茨</a:t>
            </a:r>
            <a:r>
              <a:rPr lang="en-US" dirty="0" smtClean="0"/>
              <a:t>:</a:t>
            </a:r>
            <a:r>
              <a:rPr lang="zh-CN" altLang="en-US" dirty="0" smtClean="0"/>
              <a:t>一个毅然的转身</a:t>
            </a:r>
            <a:r>
              <a:rPr lang="en-US" dirty="0" smtClean="0"/>
              <a:t>,</a:t>
            </a:r>
            <a:r>
              <a:rPr lang="zh-CN" altLang="en-US" dirty="0" smtClean="0"/>
              <a:t>铸就了一个伟大的灵魂。在难以抵御的自然风雪面前</a:t>
            </a:r>
            <a:r>
              <a:rPr lang="en-US" dirty="0" smtClean="0"/>
              <a:t>,</a:t>
            </a:r>
            <a:r>
              <a:rPr lang="zh-CN" altLang="en-US" dirty="0" smtClean="0"/>
              <a:t>你永远是不屈的战士。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746125" y="2646363"/>
          <a:ext cx="10612438" cy="3730625"/>
        </p:xfrm>
        <a:graphic>
          <a:graphicData uri="http://schemas.openxmlformats.org/presentationml/2006/ole">
            <p:oleObj spid="_x0000_s45063" name="文档" r:id="rId3" imgW="11328626" imgH="401004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根据课文内容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666976" y="2643182"/>
            <a:ext cx="1071570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失败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666976" y="3786214"/>
            <a:ext cx="1071570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死亡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2595538" y="4286256"/>
            <a:ext cx="1071570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离别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453454" y="2857496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探索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7667636" y="3429000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诚实守信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8024826" y="3857628"/>
            <a:ext cx="1000132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集体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5" grpId="0" build="p"/>
      <p:bldP spid="16" grpId="0" build="p"/>
      <p:bldP spid="17" grpId="0" build="p"/>
      <p:bldP spid="1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细节描写是指作品中对一些富有艺术表现力的细小事物、人物的某些细微的行为举止以及景物片段等的具体细腻的描写</a:t>
            </a:r>
            <a:r>
              <a:rPr lang="en-US" dirty="0" smtClean="0"/>
              <a:t>;</a:t>
            </a:r>
            <a:r>
              <a:rPr lang="zh-CN" altLang="en-US" dirty="0" smtClean="0"/>
              <a:t>也指对作品中的人物、环境或事件的某一局部、某一特征、某一细微事实所做的具体、深入的描写。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俗话说</a:t>
            </a:r>
            <a:r>
              <a:rPr lang="en-US" dirty="0" smtClean="0"/>
              <a:t>:</a:t>
            </a:r>
            <a:r>
              <a:rPr lang="zh-CN" altLang="en-US" dirty="0" smtClean="0"/>
              <a:t>无限风光在险峰。南极绝美的风光曾吸引了无数勇敢的探险者。他们有的体验了成功的喜悦</a:t>
            </a:r>
            <a:r>
              <a:rPr lang="en-US" dirty="0" smtClean="0"/>
              <a:t>,</a:t>
            </a:r>
            <a:r>
              <a:rPr lang="zh-CN" altLang="en-US" dirty="0" smtClean="0"/>
              <a:t>有的却品尝了失败的痛苦</a:t>
            </a:r>
            <a:r>
              <a:rPr lang="en-US" dirty="0" smtClean="0"/>
              <a:t>,</a:t>
            </a:r>
            <a:r>
              <a:rPr lang="zh-CN" altLang="en-US" dirty="0" smtClean="0"/>
              <a:t>有的甚至牺牲了宝贵的生命</a:t>
            </a:r>
            <a:r>
              <a:rPr lang="en-US" dirty="0" smtClean="0"/>
              <a:t>,</a:t>
            </a:r>
            <a:r>
              <a:rPr lang="zh-CN" altLang="en-US" dirty="0" smtClean="0"/>
              <a:t>永眠在茫茫雪原之中。奥地利作家茨威格用饱含深情的文字</a:t>
            </a:r>
            <a:r>
              <a:rPr lang="en-US" dirty="0" smtClean="0"/>
              <a:t>,</a:t>
            </a:r>
            <a:r>
              <a:rPr lang="zh-CN" altLang="en-US" dirty="0" smtClean="0"/>
              <a:t>记录下其中一幅感人至深的历史画面。今天</a:t>
            </a:r>
            <a:r>
              <a:rPr lang="en-US" dirty="0" smtClean="0"/>
              <a:t>,</a:t>
            </a:r>
            <a:r>
              <a:rPr lang="zh-CN" altLang="en-US" dirty="0" smtClean="0"/>
              <a:t>让我们一起走进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伟大的悲剧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去感受定格在历史长河中的这悲壮的一幕。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下面是有关作者的知识卡片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请你帮忙补充完整。</a:t>
            </a:r>
          </a:p>
          <a:p>
            <a:r>
              <a:rPr lang="zh-CN" altLang="en-US" dirty="0" smtClean="0"/>
              <a:t>茨威格</a:t>
            </a:r>
            <a:r>
              <a:rPr lang="en-US" dirty="0" smtClean="0"/>
              <a:t>,</a:t>
            </a:r>
            <a:r>
              <a:rPr lang="zh-CN" altLang="en-US" u="sng" dirty="0" smtClean="0"/>
              <a:t>　　      </a:t>
            </a:r>
            <a:r>
              <a:rPr lang="en-US" dirty="0" smtClean="0"/>
              <a:t>(</a:t>
            </a:r>
            <a:r>
              <a:rPr lang="zh-CN" altLang="en-US" dirty="0" smtClean="0"/>
              <a:t>国家</a:t>
            </a:r>
            <a:r>
              <a:rPr lang="en-US" dirty="0" smtClean="0"/>
              <a:t>)</a:t>
            </a:r>
            <a:r>
              <a:rPr lang="zh-CN" altLang="en-US" dirty="0" smtClean="0"/>
              <a:t>著名作家、小说家、传记作家。他被公认为世界上最杰出的中篇小说家之一。最善于写孤独的人的奇特遭遇。其代表作有小说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马来狂人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恐惧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混乱的感觉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人的命运转折点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一个陌生女人的来信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等。本文是一篇</a:t>
            </a:r>
            <a:r>
              <a:rPr lang="zh-CN" altLang="en-US" u="sng" dirty="0" smtClean="0"/>
              <a:t>　      　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81290" y="1714488"/>
            <a:ext cx="142876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奥地利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024430" y="4214818"/>
            <a:ext cx="10001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传记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1" name="茨威格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9953652" y="1714488"/>
            <a:ext cx="1897098" cy="2494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阅读下面的文学小常识</a:t>
            </a:r>
            <a:r>
              <a:rPr lang="en-US" dirty="0" smtClean="0"/>
              <a:t>,</a:t>
            </a:r>
            <a:r>
              <a:rPr lang="zh-CN" altLang="en-US" dirty="0" smtClean="0"/>
              <a:t>并完成填空。</a:t>
            </a:r>
          </a:p>
          <a:p>
            <a:r>
              <a:rPr lang="zh-CN" altLang="en-US" dirty="0" smtClean="0"/>
              <a:t>传记文学是运用除虚构以外的多种文学艺术手法</a:t>
            </a:r>
            <a:r>
              <a:rPr lang="en-US" dirty="0" smtClean="0"/>
              <a:t>,</a:t>
            </a:r>
            <a:r>
              <a:rPr lang="zh-CN" altLang="en-US" dirty="0" smtClean="0"/>
              <a:t>再现人物的</a:t>
            </a:r>
            <a:r>
              <a:rPr lang="zh-CN" altLang="en-US" u="sng" dirty="0" smtClean="0"/>
              <a:t>　　</a:t>
            </a:r>
            <a:r>
              <a:rPr lang="en-US" altLang="zh-CN" dirty="0" smtClean="0"/>
              <a:t>_______________</a:t>
            </a:r>
            <a:r>
              <a:rPr lang="en-US" dirty="0" smtClean="0"/>
              <a:t>,</a:t>
            </a:r>
            <a:r>
              <a:rPr lang="zh-CN" altLang="en-US" dirty="0" smtClean="0"/>
              <a:t>展现人物的</a:t>
            </a:r>
            <a:r>
              <a:rPr lang="zh-CN" altLang="en-US" u="sng" dirty="0" smtClean="0"/>
              <a:t>　               　</a:t>
            </a:r>
            <a:r>
              <a:rPr lang="en-US" dirty="0" smtClean="0"/>
              <a:t>,</a:t>
            </a:r>
            <a:r>
              <a:rPr lang="zh-CN" altLang="en-US" dirty="0" smtClean="0"/>
              <a:t>刻画其鲜明形象和生动个性的一种文学体裁</a:t>
            </a:r>
            <a:r>
              <a:rPr lang="en-US" dirty="0" smtClean="0"/>
              <a:t>,</a:t>
            </a:r>
            <a:r>
              <a:rPr lang="zh-CN" altLang="en-US" dirty="0" smtClean="0"/>
              <a:t>传记文学一般采用</a:t>
            </a:r>
            <a:r>
              <a:rPr lang="zh-CN" altLang="en-US" u="sng" dirty="0" smtClean="0"/>
              <a:t>　　     </a:t>
            </a:r>
            <a:r>
              <a:rPr lang="zh-CN" altLang="en-US" dirty="0" smtClean="0"/>
              <a:t>的形式和手法</a:t>
            </a:r>
            <a:r>
              <a:rPr lang="en-US" dirty="0" smtClean="0"/>
              <a:t>,</a:t>
            </a:r>
            <a:r>
              <a:rPr lang="zh-CN" altLang="en-US" dirty="0" smtClean="0"/>
              <a:t>有的和小说接近。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1023902" y="2357430"/>
            <a:ext cx="300039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生平经历和事迹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667372" y="2357430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精神风貌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953256" y="3143248"/>
            <a:ext cx="114300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散文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9" grpId="0" build="p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给下列加点字注音。</a:t>
            </a:r>
          </a:p>
          <a:p>
            <a:r>
              <a:rPr lang="zh-CN" altLang="en-US" dirty="0" smtClean="0"/>
              <a:t>拽出</a:t>
            </a:r>
            <a:r>
              <a:rPr lang="en-US" dirty="0" smtClean="0"/>
              <a:t>(		)				</a:t>
            </a:r>
            <a:r>
              <a:rPr lang="zh-CN" altLang="en-US" dirty="0" smtClean="0"/>
              <a:t>无垠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癫狂</a:t>
            </a:r>
            <a:r>
              <a:rPr lang="en-US" dirty="0" smtClean="0"/>
              <a:t>(		)				</a:t>
            </a:r>
            <a:r>
              <a:rPr lang="zh-CN" altLang="en-US" dirty="0" smtClean="0"/>
              <a:t>吞噬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羸弱</a:t>
            </a:r>
            <a:r>
              <a:rPr lang="en-US" dirty="0" smtClean="0"/>
              <a:t>(		)				</a:t>
            </a:r>
            <a:r>
              <a:rPr lang="zh-CN" altLang="en-US" dirty="0" smtClean="0"/>
              <a:t>告罄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疲惫</a:t>
            </a:r>
            <a:r>
              <a:rPr lang="en-US" dirty="0" smtClean="0"/>
              <a:t>(		)				</a:t>
            </a:r>
            <a:r>
              <a:rPr lang="zh-CN" altLang="en-US" dirty="0" smtClean="0"/>
              <a:t>角逐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遗孀</a:t>
            </a:r>
            <a:r>
              <a:rPr lang="en-US" dirty="0" smtClean="0"/>
              <a:t>(		)				</a:t>
            </a:r>
            <a:r>
              <a:rPr lang="zh-CN" altLang="en-US" dirty="0" smtClean="0"/>
              <a:t>怏怏不乐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忧心忡忡</a:t>
            </a:r>
            <a:r>
              <a:rPr lang="en-US" dirty="0" smtClean="0"/>
              <a:t>(		)			</a:t>
            </a:r>
            <a:r>
              <a:rPr lang="zh-CN" altLang="en-US" dirty="0" smtClean="0"/>
              <a:t>海市蜃楼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语无伦次</a:t>
            </a:r>
            <a:r>
              <a:rPr lang="en-US" dirty="0" smtClean="0"/>
              <a:t>(		)			</a:t>
            </a:r>
            <a:r>
              <a:rPr lang="zh-CN" altLang="en-US" dirty="0" smtClean="0"/>
              <a:t>毛骨悚然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95538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>
                <a:latin typeface="Times New Roman" pitchFamily="18" charset="0"/>
                <a:ea typeface="微软雅黑" pitchFamily="34" charset="-122"/>
              </a:rPr>
              <a:t>zhuài</a:t>
            </a:r>
            <a:endParaRPr lang="zh-CN" altLang="en-US" dirty="0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738414" y="2428844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diān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809852" y="3071810"/>
            <a:ext cx="714380" cy="6429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léi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809852" y="3714752"/>
            <a:ext cx="7858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bèi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51728" y="221455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95406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08923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52596" y="478632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52596" y="40487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8382016" y="171448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yín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453454" y="242886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shì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8239140" y="307181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qìng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382016" y="3714752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jué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23963" y="350043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51728" y="28343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94538" y="41202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23171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09786" y="542926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09786" y="607220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38211" y="476316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008918" y="53578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052591" y="607220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2524100" y="4357694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shuāng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1" name="文本占位符 2"/>
          <p:cNvSpPr txBox="1">
            <a:spLocks/>
          </p:cNvSpPr>
          <p:nvPr/>
        </p:nvSpPr>
        <p:spPr>
          <a:xfrm>
            <a:off x="3381356" y="4929198"/>
            <a:ext cx="1285884" cy="6429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chōng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3" name="文本占位符 2"/>
          <p:cNvSpPr txBox="1">
            <a:spLocks/>
          </p:cNvSpPr>
          <p:nvPr/>
        </p:nvSpPr>
        <p:spPr>
          <a:xfrm>
            <a:off x="3595670" y="5643578"/>
            <a:ext cx="857256" cy="6429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lún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文本占位符 2"/>
          <p:cNvSpPr txBox="1">
            <a:spLocks/>
          </p:cNvSpPr>
          <p:nvPr/>
        </p:nvSpPr>
        <p:spPr>
          <a:xfrm>
            <a:off x="8953520" y="4357694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yàng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5" name="文本占位符 2"/>
          <p:cNvSpPr txBox="1">
            <a:spLocks/>
          </p:cNvSpPr>
          <p:nvPr/>
        </p:nvSpPr>
        <p:spPr>
          <a:xfrm>
            <a:off x="8953520" y="492919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shèn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6" name="文本占位符 2"/>
          <p:cNvSpPr txBox="1">
            <a:spLocks/>
          </p:cNvSpPr>
          <p:nvPr/>
        </p:nvSpPr>
        <p:spPr>
          <a:xfrm>
            <a:off x="9167834" y="557214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sǒng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  <p:bldP spid="13" grpId="0" build="p"/>
      <p:bldP spid="14" grpId="0" build="p"/>
      <p:bldP spid="15" grpId="0" build="p"/>
      <p:bldP spid="16" grpId="0" build="p"/>
      <p:bldP spid="29" grpId="0"/>
      <p:bldP spid="31" grpId="0"/>
      <p:bldP spid="33" grpId="0"/>
      <p:bldP spid="34" grpId="0" build="p"/>
      <p:bldP spid="35" grpId="0" build="p"/>
      <p:bldP spid="3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解释下列词语。</a:t>
            </a:r>
          </a:p>
          <a:p>
            <a:r>
              <a:rPr lang="zh-CN" altLang="en-US" dirty="0" smtClean="0"/>
              <a:t>毛骨悚然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耀武扬威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坚持不懈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风餐露宿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怏怏不乐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姗姗来迟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忧心忡忡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3309918" y="1714488"/>
            <a:ext cx="592935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形容十分恐惧。悚然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恐惧的样子。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309918" y="2357430"/>
            <a:ext cx="350046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炫耀武力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显示威风。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309918" y="3214686"/>
            <a:ext cx="3357586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坚持到底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毫不松懈。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3309918" y="3857628"/>
            <a:ext cx="5143536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形容旅途或野外生活的艰苦。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309918" y="4500570"/>
            <a:ext cx="5214974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形容不满意或不高兴的神情。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3238480" y="5143512"/>
            <a:ext cx="3429024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慢腾腾地来晚了。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309918" y="5786454"/>
            <a:ext cx="428628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形容忧愁不安的样子。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9" grpId="0" build="p"/>
      <p:bldP spid="10" grpId="0" build="p"/>
      <p:bldP spid="8" grpId="0" build="p"/>
      <p:bldP spid="11" grpId="0" build="p"/>
      <p:bldP spid="12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5.</a:t>
            </a:r>
            <a:r>
              <a:rPr lang="zh-CN" altLang="en-US" dirty="0" smtClean="0"/>
              <a:t>速读课文</a:t>
            </a:r>
            <a:r>
              <a:rPr lang="en-US" dirty="0" smtClean="0"/>
              <a:t>,</a:t>
            </a:r>
            <a:r>
              <a:rPr lang="zh-CN" altLang="en-US" dirty="0" smtClean="0"/>
              <a:t>完成表格。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66712" y="2000240"/>
          <a:ext cx="10715700" cy="3929088"/>
        </p:xfrm>
        <a:graphic>
          <a:graphicData uri="http://schemas.openxmlformats.org/drawingml/2006/table">
            <a:tbl>
              <a:tblPr/>
              <a:tblGrid>
                <a:gridCol w="2793486"/>
                <a:gridCol w="3262087"/>
                <a:gridCol w="4660127"/>
              </a:tblGrid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时间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地点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人物及事件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1912.1.16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白色雪原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斯科特一行五人登山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1912.1.18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南极点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斯科特一行五人到达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1912.2.17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返回路上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埃文斯死去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1912.3.2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返回路上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奥茨死去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1912.3.21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返回路上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三人无法离开帐篷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1912.3.29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帐篷里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三人死去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1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1912.11.12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人们找到三人的遗体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2764</TotalTime>
  <Words>1865</Words>
  <Application>Microsoft Office PowerPoint</Application>
  <PresentationFormat>自定义</PresentationFormat>
  <Paragraphs>166</Paragraphs>
  <Slides>29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2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636</cp:revision>
  <dcterms:created xsi:type="dcterms:W3CDTF">2017-02-11T06:33:00Z</dcterms:created>
  <dcterms:modified xsi:type="dcterms:W3CDTF">2019-12-15T08:29:32Z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