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4"/>
  </p:notesMasterIdLst>
  <p:handoutMasterIdLst>
    <p:handoutMasterId r:id="rId35"/>
  </p:handoutMasterIdLst>
  <p:sldIdLst>
    <p:sldId id="371" r:id="rId3"/>
    <p:sldId id="429" r:id="rId4"/>
    <p:sldId id="444" r:id="rId5"/>
    <p:sldId id="428" r:id="rId6"/>
    <p:sldId id="445" r:id="rId7"/>
    <p:sldId id="517" r:id="rId8"/>
    <p:sldId id="523" r:id="rId9"/>
    <p:sldId id="524" r:id="rId10"/>
    <p:sldId id="443" r:id="rId11"/>
    <p:sldId id="397" r:id="rId12"/>
    <p:sldId id="525" r:id="rId13"/>
    <p:sldId id="538" r:id="rId14"/>
    <p:sldId id="511" r:id="rId15"/>
    <p:sldId id="526" r:id="rId16"/>
    <p:sldId id="539" r:id="rId17"/>
    <p:sldId id="540" r:id="rId18"/>
    <p:sldId id="541" r:id="rId19"/>
    <p:sldId id="542" r:id="rId20"/>
    <p:sldId id="543" r:id="rId21"/>
    <p:sldId id="544" r:id="rId22"/>
    <p:sldId id="527" r:id="rId23"/>
    <p:sldId id="530" r:id="rId24"/>
    <p:sldId id="545" r:id="rId25"/>
    <p:sldId id="546" r:id="rId26"/>
    <p:sldId id="531" r:id="rId27"/>
    <p:sldId id="532" r:id="rId28"/>
    <p:sldId id="500" r:id="rId29"/>
    <p:sldId id="501" r:id="rId30"/>
    <p:sldId id="516" r:id="rId31"/>
    <p:sldId id="476" r:id="rId32"/>
    <p:sldId id="395" r:id="rId3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096528" y="614016"/>
            <a:ext cx="150019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综合性学习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09984" y="4000504"/>
            <a:ext cx="67633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综合性学习　孝亲敬老</a:t>
            </a:r>
            <a:r>
              <a:rPr lang="en-US" sz="3600" dirty="0" smtClean="0"/>
              <a:t>,</a:t>
            </a:r>
            <a:r>
              <a:rPr lang="zh-CN" altLang="en-US" sz="3600" dirty="0" smtClean="0"/>
              <a:t>从我做起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252410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我设计</a:t>
            </a:r>
            <a:r>
              <a:rPr lang="en-US" dirty="0" smtClean="0"/>
              <a:t>,</a:t>
            </a:r>
            <a:r>
              <a:rPr lang="zh-CN" altLang="en-US" dirty="0" smtClean="0"/>
              <a:t>我选择。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请你设计几个</a:t>
            </a:r>
            <a:r>
              <a:rPr lang="en-US" dirty="0" smtClean="0"/>
              <a:t>“</a:t>
            </a:r>
            <a:r>
              <a:rPr lang="zh-CN" altLang="en-US" dirty="0" smtClean="0"/>
              <a:t>孝亲敬老月</a:t>
            </a:r>
            <a:r>
              <a:rPr lang="en-US" dirty="0" smtClean="0"/>
              <a:t>”</a:t>
            </a:r>
            <a:r>
              <a:rPr lang="zh-CN" altLang="en-US" dirty="0" smtClean="0"/>
              <a:t>的个人或小组活动。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小组活动是需要经过大家的分工协作才能完成的活动。</a:t>
            </a:r>
          </a:p>
          <a:p>
            <a:r>
              <a:rPr lang="zh-CN" altLang="en-US" dirty="0" smtClean="0"/>
              <a:t>个人活动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送父母一句温馨的祝福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给父母讲一个开心的故事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在父母生日、父亲节、母亲节时</a:t>
            </a:r>
            <a:r>
              <a:rPr lang="en-US" dirty="0" smtClean="0"/>
              <a:t>,</a:t>
            </a:r>
            <a:r>
              <a:rPr lang="zh-CN" altLang="en-US" dirty="0" smtClean="0"/>
              <a:t>主动给父母过节</a:t>
            </a:r>
            <a:r>
              <a:rPr lang="en-US" dirty="0" smtClean="0"/>
              <a:t>,</a:t>
            </a:r>
            <a:r>
              <a:rPr lang="zh-CN" altLang="en-US" dirty="0" smtClean="0"/>
              <a:t>祝福父母生日或节日快乐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4.</a:t>
            </a:r>
            <a:r>
              <a:rPr lang="zh-CN" altLang="en-US" dirty="0" smtClean="0"/>
              <a:t>开展给父母捶背、打洗脚水或洗脚活动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5.</a:t>
            </a:r>
            <a:r>
              <a:rPr lang="zh-CN" altLang="en-US" dirty="0" smtClean="0"/>
              <a:t>主动做力所能及的家务劳动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6.</a:t>
            </a:r>
            <a:r>
              <a:rPr lang="zh-CN" altLang="en-US" dirty="0" smtClean="0"/>
              <a:t>主动向父母汇报自己的生活、学习情况。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78579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小组活动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做调查问卷</a:t>
            </a:r>
            <a:r>
              <a:rPr lang="en-US" dirty="0" smtClean="0"/>
              <a:t>,</a:t>
            </a:r>
            <a:r>
              <a:rPr lang="zh-CN" altLang="en-US" dirty="0" smtClean="0"/>
              <a:t>在市场、广场等人群密集的地方做调查</a:t>
            </a:r>
            <a:r>
              <a:rPr lang="en-US" dirty="0" smtClean="0"/>
              <a:t>,</a:t>
            </a:r>
            <a:r>
              <a:rPr lang="zh-CN" altLang="en-US" dirty="0" smtClean="0"/>
              <a:t>了解父母对子女的需求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布置黑板报</a:t>
            </a:r>
            <a:r>
              <a:rPr lang="en-US" dirty="0" smtClean="0"/>
              <a:t>,</a:t>
            </a:r>
            <a:r>
              <a:rPr lang="zh-CN" altLang="en-US" dirty="0" smtClean="0"/>
              <a:t>制作活动海报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3.</a:t>
            </a:r>
            <a:r>
              <a:rPr lang="zh-CN" altLang="en-US" dirty="0" smtClean="0"/>
              <a:t>制作活动邀请函并向父母发放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4.</a:t>
            </a:r>
            <a:r>
              <a:rPr lang="zh-CN" altLang="en-US" dirty="0" smtClean="0"/>
              <a:t>邀请家长到班里参与亲子活动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5.</a:t>
            </a:r>
            <a:r>
              <a:rPr lang="zh-CN" altLang="en-US" dirty="0" smtClean="0"/>
              <a:t>到光荣院、敬老院开展慰问活动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以小组为单位</a:t>
            </a:r>
            <a:r>
              <a:rPr lang="en-US" dirty="0" smtClean="0"/>
              <a:t>,</a:t>
            </a:r>
            <a:r>
              <a:rPr lang="zh-CN" altLang="en-US" dirty="0" smtClean="0"/>
              <a:t>交流自己设计的活动并结合现实情况进行选择</a:t>
            </a:r>
            <a:r>
              <a:rPr lang="en-US" dirty="0" smtClean="0"/>
              <a:t>,</a:t>
            </a:r>
            <a:r>
              <a:rPr lang="zh-CN" altLang="en-US" dirty="0" smtClean="0"/>
              <a:t>写出活动方案。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928670"/>
            <a:ext cx="11453850" cy="928694"/>
          </a:xfrm>
        </p:spPr>
        <p:txBody>
          <a:bodyPr/>
          <a:lstStyle/>
          <a:p>
            <a:r>
              <a:rPr lang="zh-CN" altLang="en-US" dirty="0" smtClean="0"/>
              <a:t>活动方案指的是为某一次活动拟定的书面计划</a:t>
            </a:r>
            <a:r>
              <a:rPr lang="en-US" dirty="0" smtClean="0"/>
              <a:t>,</a:t>
            </a:r>
            <a:r>
              <a:rPr lang="zh-CN" altLang="en-US" dirty="0" smtClean="0"/>
              <a:t>具体行动实施的办法细则、步骤等。对将要进行的活动进行书面计划</a:t>
            </a:r>
            <a:r>
              <a:rPr lang="en-US" dirty="0" smtClean="0"/>
              <a:t>,</a:t>
            </a:r>
            <a:r>
              <a:rPr lang="zh-CN" altLang="en-US" dirty="0" smtClean="0"/>
              <a:t>对每个步骤进行详细分析、研究</a:t>
            </a:r>
            <a:r>
              <a:rPr lang="en-US" dirty="0" smtClean="0"/>
              <a:t>,</a:t>
            </a:r>
            <a:r>
              <a:rPr lang="zh-CN" altLang="en-US" dirty="0" smtClean="0"/>
              <a:t>以确保活动顺利、圆满地进行。</a:t>
            </a:r>
          </a:p>
          <a:p>
            <a:r>
              <a:rPr lang="zh-CN" altLang="en-US" dirty="0" smtClean="0"/>
              <a:t>一个完整的活动方案应该包括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标题</a:t>
            </a:r>
            <a:r>
              <a:rPr lang="en-US" dirty="0" smtClean="0"/>
              <a:t>:(</a:t>
            </a:r>
            <a:r>
              <a:rPr lang="zh-CN" altLang="en-US" dirty="0" smtClean="0"/>
              <a:t>活动大标题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开展活动的意义</a:t>
            </a:r>
            <a:r>
              <a:rPr lang="en-US" dirty="0" smtClean="0"/>
              <a:t>:(</a:t>
            </a:r>
            <a:r>
              <a:rPr lang="zh-CN" altLang="en-US" dirty="0" smtClean="0"/>
              <a:t>为什么开展活动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活动内容</a:t>
            </a:r>
            <a:r>
              <a:rPr lang="en-US" dirty="0" smtClean="0"/>
              <a:t>:(</a:t>
            </a:r>
            <a:r>
              <a:rPr lang="zh-CN" altLang="en-US" dirty="0" smtClean="0"/>
              <a:t>详细讲述该项活动的步骤及活动项目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活动执行时间</a:t>
            </a:r>
            <a:r>
              <a:rPr lang="en-US" dirty="0" smtClean="0"/>
              <a:t>:(</a:t>
            </a:r>
            <a:r>
              <a:rPr lang="zh-CN" altLang="en-US" dirty="0" smtClean="0"/>
              <a:t>包括时间段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活动范围</a:t>
            </a:r>
            <a:r>
              <a:rPr lang="en-US" dirty="0" smtClean="0"/>
              <a:t>:(</a:t>
            </a:r>
            <a:r>
              <a:rPr lang="zh-CN" altLang="en-US" dirty="0" smtClean="0"/>
              <a:t>活动所针对的对象、区域</a:t>
            </a:r>
            <a:r>
              <a:rPr lang="en-US" dirty="0" smtClean="0"/>
              <a:t>)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6)</a:t>
            </a:r>
            <a:r>
              <a:rPr lang="zh-CN" altLang="en-US" dirty="0" smtClean="0"/>
              <a:t>人员配置</a:t>
            </a:r>
            <a:r>
              <a:rPr lang="en-US" dirty="0" smtClean="0"/>
              <a:t>:(</a:t>
            </a:r>
            <a:r>
              <a:rPr lang="zh-CN" altLang="en-US" dirty="0" smtClean="0"/>
              <a:t>分工</a:t>
            </a:r>
            <a:r>
              <a:rPr lang="en-US" dirty="0" smtClean="0"/>
              <a:t>,</a:t>
            </a:r>
            <a:r>
              <a:rPr lang="zh-CN" altLang="en-US" dirty="0" smtClean="0"/>
              <a:t>所有的工作任务细分至每位工作人员身上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前期准备</a:t>
            </a:r>
            <a:r>
              <a:rPr lang="en-US" dirty="0" smtClean="0"/>
              <a:t>:(</a:t>
            </a:r>
            <a:r>
              <a:rPr lang="zh-CN" altLang="en-US" dirty="0" smtClean="0"/>
              <a:t>做好对活动前期的调查、宣传推广、活动设备的安排等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工作内容</a:t>
            </a:r>
            <a:r>
              <a:rPr lang="en-US" dirty="0" smtClean="0"/>
              <a:t>:(</a:t>
            </a:r>
            <a:r>
              <a:rPr lang="zh-CN" altLang="en-US" dirty="0" smtClean="0"/>
              <a:t>提出工作要求</a:t>
            </a:r>
            <a:r>
              <a:rPr lang="en-US" dirty="0" smtClean="0"/>
              <a:t>,</a:t>
            </a:r>
            <a:r>
              <a:rPr lang="zh-CN" altLang="en-US" dirty="0" smtClean="0"/>
              <a:t>细分工作任务以及提出完成要求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(9)</a:t>
            </a:r>
            <a:r>
              <a:rPr lang="zh-CN" altLang="en-US" dirty="0" smtClean="0"/>
              <a:t>活动目的</a:t>
            </a:r>
            <a:r>
              <a:rPr lang="en-US" dirty="0" smtClean="0"/>
              <a:t>:(</a:t>
            </a:r>
            <a:r>
              <a:rPr lang="zh-CN" altLang="en-US" dirty="0" smtClean="0"/>
              <a:t>写出活动想达到的效果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可以根据实际情况对以上项目进行调整。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714356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”</a:t>
            </a:r>
            <a:r>
              <a:rPr lang="zh-CN" altLang="en-US" dirty="0" smtClean="0"/>
              <a:t>活动方案</a:t>
            </a:r>
          </a:p>
          <a:p>
            <a:r>
              <a:rPr lang="zh-CN" altLang="en-US" dirty="0" smtClean="0"/>
              <a:t>一、活动意义</a:t>
            </a:r>
          </a:p>
          <a:p>
            <a:r>
              <a:rPr lang="zh-CN" altLang="en-US" dirty="0" smtClean="0"/>
              <a:t>使学生了解父母等长辈为自己所付出的艰辛</a:t>
            </a:r>
            <a:r>
              <a:rPr lang="en-US" dirty="0" smtClean="0"/>
              <a:t>,</a:t>
            </a:r>
            <a:r>
              <a:rPr lang="zh-CN" altLang="en-US" dirty="0" smtClean="0"/>
              <a:t>懂得感激和报答长辈的养育之恩是自己的职责。在日常生活中</a:t>
            </a:r>
            <a:r>
              <a:rPr lang="en-US" dirty="0" smtClean="0"/>
              <a:t>,</a:t>
            </a:r>
            <a:r>
              <a:rPr lang="zh-CN" altLang="en-US" dirty="0" smtClean="0"/>
              <a:t>为长辈做力所能及的事。培养孝敬长辈的习惯</a:t>
            </a:r>
            <a:r>
              <a:rPr lang="en-US" dirty="0" smtClean="0"/>
              <a:t>,</a:t>
            </a:r>
            <a:r>
              <a:rPr lang="zh-CN" altLang="en-US" dirty="0" smtClean="0"/>
              <a:t>进而扩大到爱老师、爱学校、爱社会、爱祖国</a:t>
            </a:r>
            <a:r>
              <a:rPr lang="en-US" dirty="0" smtClean="0"/>
              <a:t>,</a:t>
            </a:r>
            <a:r>
              <a:rPr lang="zh-CN" altLang="en-US" dirty="0" smtClean="0"/>
              <a:t>进一步树立学生的社会责任感和历史使命感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928670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二</a:t>
            </a:r>
            <a:r>
              <a:rPr lang="zh-CN" altLang="en-US" dirty="0" smtClean="0"/>
              <a:t>、活动目的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知恩</a:t>
            </a:r>
            <a:r>
              <a:rPr lang="en-US" dirty="0" smtClean="0"/>
              <a:t>:</a:t>
            </a:r>
            <a:r>
              <a:rPr lang="zh-CN" altLang="en-US" dirty="0" smtClean="0"/>
              <a:t>让学生了解父母长辈的养育之恩</a:t>
            </a:r>
            <a:r>
              <a:rPr lang="en-US" dirty="0" smtClean="0"/>
              <a:t>,</a:t>
            </a:r>
            <a:r>
              <a:rPr lang="zh-CN" altLang="en-US" dirty="0" smtClean="0"/>
              <a:t>拥有感恩的心</a:t>
            </a:r>
            <a:r>
              <a:rPr lang="en-US" dirty="0" smtClean="0"/>
              <a:t>,</a:t>
            </a:r>
            <a:r>
              <a:rPr lang="zh-CN" altLang="en-US" dirty="0" smtClean="0"/>
              <a:t>对有恩于己的人心存感激。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报恩</a:t>
            </a:r>
            <a:r>
              <a:rPr lang="en-US" dirty="0" smtClean="0"/>
              <a:t>:</a:t>
            </a:r>
            <a:r>
              <a:rPr lang="zh-CN" altLang="en-US" dirty="0" smtClean="0"/>
              <a:t>让学生学会报恩</a:t>
            </a:r>
            <a:r>
              <a:rPr lang="en-US" dirty="0" smtClean="0"/>
              <a:t>,</a:t>
            </a:r>
            <a:r>
              <a:rPr lang="zh-CN" altLang="en-US" dirty="0" smtClean="0"/>
              <a:t>增强报答有恩于己的人的能力</a:t>
            </a:r>
            <a:r>
              <a:rPr lang="en-US" dirty="0" smtClean="0"/>
              <a:t>,</a:t>
            </a:r>
            <a:r>
              <a:rPr lang="zh-CN" altLang="en-US" dirty="0" smtClean="0"/>
              <a:t>做一个知恩图报的人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三、活动时间</a:t>
            </a:r>
            <a:r>
              <a:rPr lang="en-US" dirty="0" smtClean="0"/>
              <a:t>:2019</a:t>
            </a:r>
            <a:r>
              <a:rPr lang="zh-CN" altLang="en-US" dirty="0" smtClean="0"/>
              <a:t>年</a:t>
            </a:r>
            <a:r>
              <a:rPr lang="en-US" dirty="0" smtClean="0"/>
              <a:t>6</a:t>
            </a:r>
            <a:r>
              <a:rPr lang="zh-CN" altLang="en-US" dirty="0" smtClean="0"/>
              <a:t>月</a:t>
            </a:r>
            <a:r>
              <a:rPr lang="en-US" dirty="0" smtClean="0"/>
              <a:t>20</a:t>
            </a:r>
            <a:r>
              <a:rPr lang="zh-CN" altLang="en-US" dirty="0" smtClean="0"/>
              <a:t>日</a:t>
            </a:r>
            <a:r>
              <a:rPr lang="en-US" dirty="0" smtClean="0"/>
              <a:t>~7</a:t>
            </a:r>
            <a:r>
              <a:rPr lang="zh-CN" altLang="en-US" dirty="0" smtClean="0"/>
              <a:t>月</a:t>
            </a:r>
            <a:r>
              <a:rPr lang="en-US" dirty="0" smtClean="0"/>
              <a:t>4</a:t>
            </a:r>
            <a:r>
              <a:rPr lang="zh-CN" altLang="en-US" dirty="0" smtClean="0"/>
              <a:t>日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714356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四</a:t>
            </a:r>
            <a:r>
              <a:rPr lang="zh-CN" altLang="en-US" dirty="0" smtClean="0"/>
              <a:t>、活动步骤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第一阶段</a:t>
            </a:r>
            <a:r>
              <a:rPr lang="en-US" dirty="0" smtClean="0"/>
              <a:t>:</a:t>
            </a:r>
            <a:r>
              <a:rPr lang="zh-CN" altLang="en-US" dirty="0" smtClean="0"/>
              <a:t>开悟知恩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利用课前演讲对全班学生发出倡议</a:t>
            </a:r>
            <a:r>
              <a:rPr lang="en-US" dirty="0" smtClean="0"/>
              <a:t>,</a:t>
            </a:r>
            <a:r>
              <a:rPr lang="zh-CN" altLang="en-US" dirty="0" smtClean="0"/>
              <a:t>请班长进行感恩父母长辈的主题演讲</a:t>
            </a:r>
            <a:r>
              <a:rPr lang="en-US" dirty="0" smtClean="0"/>
              <a:t>,</a:t>
            </a:r>
            <a:r>
              <a:rPr lang="zh-CN" altLang="en-US" dirty="0" smtClean="0"/>
              <a:t>教育同学们体会父母长辈的辛苦与劳累</a:t>
            </a:r>
            <a:r>
              <a:rPr lang="en-US" dirty="0" smtClean="0"/>
              <a:t>,</a:t>
            </a:r>
            <a:r>
              <a:rPr lang="zh-CN" altLang="en-US" dirty="0" smtClean="0"/>
              <a:t>从而培养同学们的感恩之心。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精选同学们记录的亲情故事</a:t>
            </a:r>
            <a:r>
              <a:rPr lang="en-US" dirty="0" smtClean="0"/>
              <a:t>,</a:t>
            </a:r>
            <a:r>
              <a:rPr lang="zh-CN" altLang="en-US" dirty="0" smtClean="0"/>
              <a:t>编选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孝亲敬老专集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或小报。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布置黑板报</a:t>
            </a:r>
            <a:r>
              <a:rPr lang="en-US" dirty="0" smtClean="0"/>
              <a:t>,</a:t>
            </a:r>
            <a:r>
              <a:rPr lang="zh-CN" altLang="en-US" dirty="0" smtClean="0"/>
              <a:t>制作活动海报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第二阶段</a:t>
            </a:r>
            <a:r>
              <a:rPr lang="en-US" dirty="0" smtClean="0"/>
              <a:t>:</a:t>
            </a:r>
            <a:r>
              <a:rPr lang="zh-CN" altLang="en-US" dirty="0" smtClean="0"/>
              <a:t>觉悟</a:t>
            </a:r>
            <a:r>
              <a:rPr lang="zh-CN" altLang="en-US" dirty="0" smtClean="0"/>
              <a:t>感恩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928670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以</a:t>
            </a:r>
            <a:r>
              <a:rPr lang="zh-CN" altLang="en-US" dirty="0" smtClean="0"/>
              <a:t>实践体验活动为载体</a:t>
            </a:r>
            <a:r>
              <a:rPr lang="en-US" dirty="0" smtClean="0"/>
              <a:t>,</a:t>
            </a:r>
            <a:r>
              <a:rPr lang="zh-CN" altLang="en-US" dirty="0" smtClean="0"/>
              <a:t>完成亲情家庭作业</a:t>
            </a:r>
            <a:r>
              <a:rPr lang="en-US" dirty="0" smtClean="0"/>
              <a:t>,</a:t>
            </a:r>
            <a:r>
              <a:rPr lang="zh-CN" altLang="en-US" dirty="0" smtClean="0"/>
              <a:t>创造表达感恩的机会。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为父母泡一杯茶</a:t>
            </a:r>
            <a:r>
              <a:rPr lang="en-US" dirty="0" smtClean="0"/>
              <a:t>,</a:t>
            </a:r>
            <a:r>
              <a:rPr lang="zh-CN" altLang="en-US" dirty="0" smtClean="0"/>
              <a:t>送一句温馨的祝福</a:t>
            </a:r>
            <a:r>
              <a:rPr lang="en-US" dirty="0" smtClean="0"/>
              <a:t>;</a:t>
            </a:r>
            <a:r>
              <a:rPr lang="zh-CN" altLang="en-US" dirty="0" smtClean="0"/>
              <a:t>向长辈深鞠一躬</a:t>
            </a:r>
            <a:r>
              <a:rPr lang="en-US" dirty="0" smtClean="0"/>
              <a:t>,</a:t>
            </a:r>
            <a:r>
              <a:rPr lang="zh-CN" altLang="en-US" dirty="0" smtClean="0"/>
              <a:t>说一句感恩的话。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给父母长辈捶捶背、打一盆水、洗一次脚。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记住父母</a:t>
            </a:r>
            <a:r>
              <a:rPr lang="en-US" dirty="0" smtClean="0"/>
              <a:t>(</a:t>
            </a:r>
            <a:r>
              <a:rPr lang="zh-CN" altLang="en-US" dirty="0" smtClean="0"/>
              <a:t>爷爷奶奶</a:t>
            </a:r>
            <a:r>
              <a:rPr lang="en-US" dirty="0" smtClean="0"/>
              <a:t>)</a:t>
            </a:r>
            <a:r>
              <a:rPr lang="zh-CN" altLang="en-US" dirty="0" smtClean="0"/>
              <a:t>的生日</a:t>
            </a:r>
            <a:r>
              <a:rPr lang="en-US" dirty="0" smtClean="0"/>
              <a:t>,</a:t>
            </a:r>
            <a:r>
              <a:rPr lang="zh-CN" altLang="en-US" dirty="0" smtClean="0"/>
              <a:t>了解他们的成长经历。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每天承担力所能及的家务</a:t>
            </a:r>
            <a:r>
              <a:rPr lang="en-US" dirty="0" smtClean="0"/>
              <a:t>:</a:t>
            </a:r>
            <a:r>
              <a:rPr lang="zh-CN" altLang="en-US" dirty="0" smtClean="0"/>
              <a:t>打扫卫生、叠被子、洗碗、洗衣物。</a:t>
            </a:r>
          </a:p>
          <a:p>
            <a:r>
              <a:rPr lang="en-US" dirty="0" smtClean="0"/>
              <a:t>5.</a:t>
            </a:r>
            <a:r>
              <a:rPr lang="zh-CN" altLang="en-US" dirty="0" smtClean="0"/>
              <a:t>制作活动邀请函并向父母发放。</a:t>
            </a:r>
          </a:p>
          <a:p>
            <a:r>
              <a:rPr lang="en-US" dirty="0" smtClean="0"/>
              <a:t>6.</a:t>
            </a:r>
            <a:r>
              <a:rPr lang="zh-CN" altLang="en-US" dirty="0" smtClean="0"/>
              <a:t>邀请家长到班里参与亲子活动。</a:t>
            </a:r>
          </a:p>
          <a:p>
            <a:r>
              <a:rPr lang="en-US" dirty="0" smtClean="0"/>
              <a:t>7.</a:t>
            </a:r>
            <a:r>
              <a:rPr lang="zh-CN" altLang="en-US" dirty="0" smtClean="0"/>
              <a:t>到光荣院、敬老院开展慰问活动。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452398" y="1571612"/>
            <a:ext cx="11144328" cy="4643470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知道孝敬父母、尊敬长辈是中华民族的传统美德。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学会制定综合活动方案</a:t>
            </a:r>
            <a:r>
              <a:rPr lang="en-US" dirty="0" smtClean="0"/>
              <a:t>,</a:t>
            </a:r>
            <a:r>
              <a:rPr lang="zh-CN" altLang="en-US" dirty="0" smtClean="0"/>
              <a:t>在活动中分工合作</a:t>
            </a:r>
            <a:r>
              <a:rPr lang="en-US" dirty="0" smtClean="0"/>
              <a:t>,</a:t>
            </a:r>
            <a:r>
              <a:rPr lang="zh-CN" altLang="en-US" dirty="0" smtClean="0"/>
              <a:t>发挥团队的协作精神。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3714752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学会制定综合活动方案</a:t>
            </a:r>
            <a:r>
              <a:rPr lang="en-US" dirty="0" smtClean="0"/>
              <a:t>,</a:t>
            </a:r>
            <a:r>
              <a:rPr lang="zh-CN" altLang="en-US" dirty="0" smtClean="0"/>
              <a:t>在活动中分工合作</a:t>
            </a:r>
            <a:r>
              <a:rPr lang="en-US" dirty="0" smtClean="0"/>
              <a:t>,</a:t>
            </a:r>
            <a:r>
              <a:rPr lang="zh-CN" altLang="en-US" dirty="0" smtClean="0"/>
              <a:t>发挥团队的协作精神。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714356"/>
            <a:ext cx="10930014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第三阶段</a:t>
            </a:r>
            <a:r>
              <a:rPr lang="en-US" dirty="0" smtClean="0"/>
              <a:t>:</a:t>
            </a:r>
            <a:r>
              <a:rPr lang="zh-CN" altLang="en-US" dirty="0" smtClean="0"/>
              <a:t>感悟报恩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每位同学写一则</a:t>
            </a:r>
            <a:r>
              <a:rPr lang="en-US" dirty="0" smtClean="0"/>
              <a:t>“</a:t>
            </a:r>
            <a:r>
              <a:rPr lang="zh-CN" altLang="en-US" dirty="0" smtClean="0"/>
              <a:t>感恩</a:t>
            </a:r>
            <a:r>
              <a:rPr lang="en-US" dirty="0" smtClean="0"/>
              <a:t>”</a:t>
            </a:r>
            <a:r>
              <a:rPr lang="zh-CN" altLang="en-US" dirty="0" smtClean="0"/>
              <a:t>日记</a:t>
            </a:r>
            <a:r>
              <a:rPr lang="en-US" dirty="0" smtClean="0"/>
              <a:t>,</a:t>
            </a:r>
            <a:r>
              <a:rPr lang="zh-CN" altLang="en-US" dirty="0" smtClean="0"/>
              <a:t>记录</a:t>
            </a:r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”</a:t>
            </a:r>
            <a:r>
              <a:rPr lang="zh-CN" altLang="en-US" dirty="0" smtClean="0"/>
              <a:t>活动的实际过程和感受。评选出班级</a:t>
            </a:r>
            <a:r>
              <a:rPr lang="en-US" dirty="0" smtClean="0"/>
              <a:t>“</a:t>
            </a:r>
            <a:r>
              <a:rPr lang="zh-CN" altLang="en-US" dirty="0" smtClean="0"/>
              <a:t>孝亲敬老之星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亲子活动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向家长做</a:t>
            </a:r>
            <a:r>
              <a:rPr lang="en-US" dirty="0" smtClean="0"/>
              <a:t>“</a:t>
            </a:r>
            <a:r>
              <a:rPr lang="zh-CN" altLang="en-US" dirty="0" smtClean="0"/>
              <a:t>知恩报恩</a:t>
            </a:r>
            <a:r>
              <a:rPr lang="en-US" dirty="0" smtClean="0"/>
              <a:t>”</a:t>
            </a:r>
            <a:r>
              <a:rPr lang="zh-CN" altLang="en-US" dirty="0" smtClean="0"/>
              <a:t>承诺</a:t>
            </a:r>
            <a:r>
              <a:rPr lang="en-US" dirty="0" smtClean="0"/>
              <a:t>:</a:t>
            </a:r>
            <a:r>
              <a:rPr lang="zh-CN" altLang="en-US" dirty="0" smtClean="0"/>
              <a:t>将每个双休日、节假日等定为</a:t>
            </a:r>
            <a:r>
              <a:rPr lang="en-US" dirty="0" smtClean="0"/>
              <a:t>“</a:t>
            </a:r>
            <a:r>
              <a:rPr lang="zh-CN" altLang="en-US" dirty="0" smtClean="0"/>
              <a:t>孝敬日</a:t>
            </a:r>
            <a:r>
              <a:rPr lang="en-US" dirty="0" smtClean="0"/>
              <a:t>”,</a:t>
            </a:r>
            <a:r>
              <a:rPr lang="zh-CN" altLang="en-US" dirty="0" smtClean="0"/>
              <a:t>与长辈沟通交流</a:t>
            </a:r>
            <a:r>
              <a:rPr lang="en-US" dirty="0" smtClean="0"/>
              <a:t>,</a:t>
            </a:r>
            <a:r>
              <a:rPr lang="zh-CN" altLang="en-US" dirty="0" smtClean="0"/>
              <a:t>汇报自己的学习思想情况。每逢父亲节、母亲节、长辈生日</a:t>
            </a:r>
            <a:r>
              <a:rPr lang="en-US" dirty="0" smtClean="0"/>
              <a:t>,</a:t>
            </a:r>
            <a:r>
              <a:rPr lang="zh-CN" altLang="en-US" dirty="0" smtClean="0"/>
              <a:t>给长辈赠送一份小礼物。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请家长做育儿报告。</a:t>
            </a:r>
          </a:p>
          <a:p>
            <a:pPr algn="r">
              <a:lnSpc>
                <a:spcPct val="130000"/>
              </a:lnSpc>
            </a:pPr>
            <a:r>
              <a:rPr lang="zh-CN" altLang="en-US" dirty="0" smtClean="0"/>
              <a:t>某班班委会</a:t>
            </a:r>
          </a:p>
          <a:p>
            <a:pPr algn="r">
              <a:lnSpc>
                <a:spcPct val="130000"/>
              </a:lnSpc>
            </a:pPr>
            <a:r>
              <a:rPr lang="en-US" dirty="0" smtClean="0"/>
              <a:t>×</a:t>
            </a:r>
            <a:r>
              <a:rPr lang="zh-CN" altLang="en-US" dirty="0" smtClean="0"/>
              <a:t>年</a:t>
            </a:r>
            <a:r>
              <a:rPr lang="en-US" dirty="0" smtClean="0"/>
              <a:t>×</a:t>
            </a:r>
            <a:r>
              <a:rPr lang="zh-CN" altLang="en-US" dirty="0" smtClean="0"/>
              <a:t>月</a:t>
            </a:r>
            <a:r>
              <a:rPr lang="en-US" dirty="0" smtClean="0"/>
              <a:t>×</a:t>
            </a:r>
            <a:r>
              <a:rPr lang="zh-CN" altLang="en-US" dirty="0" smtClean="0"/>
              <a:t>日</a:t>
            </a:r>
          </a:p>
          <a:p>
            <a:pPr algn="r"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我计划</a:t>
            </a:r>
            <a:r>
              <a:rPr lang="en-US" dirty="0" smtClean="0"/>
              <a:t>,</a:t>
            </a:r>
            <a:r>
              <a:rPr lang="zh-CN" altLang="en-US" dirty="0" smtClean="0"/>
              <a:t>我负责。</a:t>
            </a:r>
          </a:p>
          <a:p>
            <a:r>
              <a:rPr lang="zh-CN" altLang="en-US" dirty="0" smtClean="0"/>
              <a:t>我们已经确定了班级</a:t>
            </a:r>
            <a:r>
              <a:rPr lang="en-US" dirty="0" smtClean="0"/>
              <a:t>“</a:t>
            </a:r>
            <a:r>
              <a:rPr lang="zh-CN" altLang="en-US" dirty="0" smtClean="0"/>
              <a:t>孝亲敬老月</a:t>
            </a:r>
            <a:r>
              <a:rPr lang="en-US" dirty="0" smtClean="0"/>
              <a:t>”</a:t>
            </a:r>
            <a:r>
              <a:rPr lang="zh-CN" altLang="en-US" dirty="0" smtClean="0"/>
              <a:t>活动方案</a:t>
            </a:r>
            <a:r>
              <a:rPr lang="en-US" dirty="0" smtClean="0"/>
              <a:t>,</a:t>
            </a:r>
            <a:r>
              <a:rPr lang="zh-CN" altLang="en-US" dirty="0" smtClean="0"/>
              <a:t>在这项活动中</a:t>
            </a:r>
            <a:r>
              <a:rPr lang="en-US" dirty="0" smtClean="0"/>
              <a:t>,</a:t>
            </a:r>
            <a:r>
              <a:rPr lang="zh-CN" altLang="en-US" dirty="0" smtClean="0"/>
              <a:t>你需要做些什么呢</a:t>
            </a:r>
            <a:r>
              <a:rPr lang="en-US" dirty="0" smtClean="0"/>
              <a:t>?</a:t>
            </a:r>
            <a:r>
              <a:rPr lang="zh-CN" altLang="en-US" dirty="0" smtClean="0"/>
              <a:t>把个人需要参与的那部分找出来</a:t>
            </a:r>
            <a:r>
              <a:rPr lang="en-US" dirty="0" smtClean="0"/>
              <a:t>,</a:t>
            </a:r>
            <a:r>
              <a:rPr lang="zh-CN" altLang="en-US" dirty="0" smtClean="0"/>
              <a:t>制订一份个人活动计划吧</a:t>
            </a:r>
            <a:r>
              <a:rPr lang="en-US" dirty="0" smtClean="0"/>
              <a:t>!</a:t>
            </a:r>
            <a:r>
              <a:rPr lang="zh-CN" altLang="en-US" dirty="0" smtClean="0"/>
              <a:t>在计划中最好把参加活动的时间也写清楚</a:t>
            </a:r>
            <a:r>
              <a:rPr lang="en-US" dirty="0" smtClean="0"/>
              <a:t>,</a:t>
            </a:r>
            <a:r>
              <a:rPr lang="zh-CN" altLang="en-US" dirty="0" smtClean="0"/>
              <a:t>这样才能更好地实施活动。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根据最后拟定的计划逐条思索</a:t>
            </a:r>
            <a:r>
              <a:rPr lang="en-US" dirty="0" smtClean="0"/>
              <a:t>,</a:t>
            </a:r>
            <a:r>
              <a:rPr lang="zh-CN" altLang="en-US" dirty="0" smtClean="0"/>
              <a:t>哪些是自己必须参与的</a:t>
            </a:r>
            <a:r>
              <a:rPr lang="en-US" dirty="0" smtClean="0"/>
              <a:t>,</a:t>
            </a:r>
            <a:r>
              <a:rPr lang="zh-CN" altLang="en-US" dirty="0" smtClean="0"/>
              <a:t>自己哪些是在团队活动中自己可以负责的</a:t>
            </a:r>
            <a:r>
              <a:rPr lang="en-US" dirty="0" smtClean="0"/>
              <a:t>,</a:t>
            </a:r>
            <a:r>
              <a:rPr lang="zh-CN" altLang="en-US" dirty="0" smtClean="0"/>
              <a:t>自己可以承担哪些具体任务。计划可用文字形式</a:t>
            </a:r>
            <a:r>
              <a:rPr lang="en-US" dirty="0" smtClean="0"/>
              <a:t>,</a:t>
            </a:r>
            <a:r>
              <a:rPr lang="zh-CN" altLang="en-US" dirty="0" smtClean="0"/>
              <a:t>也可用表格形式。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×××“</a:t>
            </a:r>
            <a:r>
              <a:rPr lang="zh-CN" altLang="en-US" dirty="0" smtClean="0"/>
              <a:t>孝亲敬老月</a:t>
            </a:r>
            <a:r>
              <a:rPr lang="en-US" dirty="0" smtClean="0"/>
              <a:t>”</a:t>
            </a:r>
            <a:r>
              <a:rPr lang="zh-CN" altLang="en-US" dirty="0" smtClean="0"/>
              <a:t>活动个人计划</a:t>
            </a:r>
          </a:p>
          <a:p>
            <a:r>
              <a:rPr lang="zh-CN" altLang="en-US" dirty="0" smtClean="0"/>
              <a:t>为更好地参与</a:t>
            </a:r>
            <a:r>
              <a:rPr lang="en-US" dirty="0" smtClean="0"/>
              <a:t>“</a:t>
            </a:r>
            <a:r>
              <a:rPr lang="zh-CN" altLang="en-US" dirty="0" smtClean="0"/>
              <a:t>孝亲敬老月</a:t>
            </a:r>
            <a:r>
              <a:rPr lang="en-US" dirty="0" smtClean="0"/>
              <a:t>”</a:t>
            </a:r>
            <a:r>
              <a:rPr lang="zh-CN" altLang="en-US" dirty="0" smtClean="0"/>
              <a:t>活动</a:t>
            </a:r>
            <a:r>
              <a:rPr lang="en-US" dirty="0" smtClean="0"/>
              <a:t>,</a:t>
            </a:r>
            <a:r>
              <a:rPr lang="zh-CN" altLang="en-US" dirty="0" smtClean="0"/>
              <a:t>提高自己的思想认识</a:t>
            </a:r>
            <a:r>
              <a:rPr lang="en-US" dirty="0" smtClean="0"/>
              <a:t>,</a:t>
            </a:r>
            <a:r>
              <a:rPr lang="zh-CN" altLang="en-US" dirty="0" smtClean="0"/>
              <a:t>在实际行为中践行孝亲敬老的美德</a:t>
            </a:r>
            <a:r>
              <a:rPr lang="en-US" dirty="0" smtClean="0"/>
              <a:t>,</a:t>
            </a:r>
            <a:r>
              <a:rPr lang="zh-CN" altLang="en-US" dirty="0" smtClean="0"/>
              <a:t>特制订个人计划如下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积极参加班级组织的各项集体活动</a:t>
            </a:r>
            <a:r>
              <a:rPr lang="en-US" dirty="0" smtClean="0"/>
              <a:t>,</a:t>
            </a:r>
            <a:r>
              <a:rPr lang="zh-CN" altLang="en-US" dirty="0" smtClean="0"/>
              <a:t>并按要求撰写发言稿</a:t>
            </a:r>
            <a:r>
              <a:rPr lang="en-US" dirty="0" smtClean="0"/>
              <a:t>,</a:t>
            </a:r>
            <a:r>
              <a:rPr lang="zh-CN" altLang="en-US" dirty="0" smtClean="0"/>
              <a:t>包括亲情故事、感恩日记等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dirty="0" smtClean="0"/>
              <a:t>.</a:t>
            </a:r>
            <a:r>
              <a:rPr lang="zh-CN" altLang="en-US" dirty="0" smtClean="0"/>
              <a:t>本人擅长美术</a:t>
            </a:r>
            <a:r>
              <a:rPr lang="en-US" dirty="0" smtClean="0"/>
              <a:t>,</a:t>
            </a:r>
            <a:r>
              <a:rPr lang="zh-CN" altLang="en-US" dirty="0" smtClean="0"/>
              <a:t>因此在制作黑板报、宣传海报、邀请函等活动的过程中</a:t>
            </a:r>
            <a:r>
              <a:rPr lang="en-US" dirty="0" smtClean="0"/>
              <a:t>,</a:t>
            </a:r>
            <a:r>
              <a:rPr lang="zh-CN" altLang="en-US" dirty="0" smtClean="0"/>
              <a:t>报名做美工</a:t>
            </a:r>
            <a:r>
              <a:rPr lang="en-US" dirty="0" smtClean="0"/>
              <a:t>,</a:t>
            </a:r>
            <a:r>
              <a:rPr lang="zh-CN" altLang="en-US" dirty="0" smtClean="0"/>
              <a:t>进行设计及图案绘制等工作。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每天完成各项</a:t>
            </a:r>
            <a:r>
              <a:rPr lang="en-US" dirty="0" smtClean="0"/>
              <a:t>“</a:t>
            </a:r>
            <a:r>
              <a:rPr lang="zh-CN" altLang="en-US" dirty="0" smtClean="0"/>
              <a:t>亲情作业</a:t>
            </a:r>
            <a:r>
              <a:rPr lang="en-US" dirty="0" smtClean="0"/>
              <a:t>”: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为父母泡一杯茶</a:t>
            </a:r>
            <a:r>
              <a:rPr lang="en-US" dirty="0" smtClean="0"/>
              <a:t>,</a:t>
            </a:r>
            <a:r>
              <a:rPr lang="zh-CN" altLang="en-US" dirty="0" smtClean="0"/>
              <a:t>送一句温馨的祝福</a:t>
            </a:r>
            <a:r>
              <a:rPr lang="en-US" dirty="0" smtClean="0"/>
              <a:t>;</a:t>
            </a:r>
            <a:r>
              <a:rPr lang="zh-CN" altLang="en-US" dirty="0" smtClean="0"/>
              <a:t>向长辈深鞠一躬</a:t>
            </a:r>
            <a:r>
              <a:rPr lang="en-US" dirty="0" smtClean="0"/>
              <a:t>,</a:t>
            </a:r>
            <a:r>
              <a:rPr lang="zh-CN" altLang="en-US" dirty="0" smtClean="0"/>
              <a:t>说一句感恩的话。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给父母长辈捶捶背、打一盆水、洗一次脚。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记住长辈的生日</a:t>
            </a:r>
            <a:r>
              <a:rPr lang="en-US" dirty="0" smtClean="0"/>
              <a:t>,</a:t>
            </a:r>
            <a:r>
              <a:rPr lang="zh-CN" altLang="en-US" dirty="0" smtClean="0"/>
              <a:t>了解他们的成长经历。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每天承担力所能及的家务</a:t>
            </a:r>
            <a:r>
              <a:rPr lang="en-US" dirty="0" smtClean="0"/>
              <a:t>:</a:t>
            </a:r>
            <a:r>
              <a:rPr lang="zh-CN" altLang="en-US" dirty="0" smtClean="0"/>
              <a:t>打扫卫生、叠被、洗碗、洗衣物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dirty="0" smtClean="0"/>
              <a:t>.</a:t>
            </a:r>
            <a:r>
              <a:rPr lang="zh-CN" altLang="en-US" dirty="0" smtClean="0"/>
              <a:t>在亲子活动中</a:t>
            </a:r>
            <a:r>
              <a:rPr lang="en-US" dirty="0" smtClean="0"/>
              <a:t>,</a:t>
            </a:r>
            <a:r>
              <a:rPr lang="zh-CN" altLang="en-US" dirty="0" smtClean="0"/>
              <a:t>承担后勤工作</a:t>
            </a:r>
            <a:r>
              <a:rPr lang="en-US" dirty="0" smtClean="0"/>
              <a:t>,</a:t>
            </a:r>
            <a:r>
              <a:rPr lang="zh-CN" altLang="en-US" dirty="0" smtClean="0"/>
              <a:t>负责班内的卫生、物品准备等工作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我参与</a:t>
            </a:r>
            <a:r>
              <a:rPr lang="en-US" dirty="0" smtClean="0"/>
              <a:t>,</a:t>
            </a:r>
            <a:r>
              <a:rPr lang="zh-CN" altLang="en-US" dirty="0" smtClean="0"/>
              <a:t>我分享。</a:t>
            </a:r>
          </a:p>
          <a:p>
            <a:r>
              <a:rPr lang="zh-CN" altLang="en-US" dirty="0" smtClean="0"/>
              <a:t>通过活动</a:t>
            </a:r>
            <a:r>
              <a:rPr lang="en-US" dirty="0" smtClean="0"/>
              <a:t>,</a:t>
            </a:r>
            <a:r>
              <a:rPr lang="zh-CN" altLang="en-US" dirty="0" smtClean="0"/>
              <a:t>你对</a:t>
            </a:r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”</a:t>
            </a:r>
            <a:r>
              <a:rPr lang="zh-CN" altLang="en-US" dirty="0" smtClean="0"/>
              <a:t>一定有了新的认识和理解</a:t>
            </a:r>
            <a:r>
              <a:rPr lang="en-US" dirty="0" smtClean="0"/>
              <a:t>,</a:t>
            </a:r>
            <a:r>
              <a:rPr lang="zh-CN" altLang="en-US" dirty="0" smtClean="0"/>
              <a:t>古往今来的孝亲故事也一定触动了你心底对父母的感恩之心。分享一下你在活动过程中的动人故事吧</a:t>
            </a:r>
            <a:r>
              <a:rPr lang="en-US" dirty="0" smtClean="0"/>
              <a:t>!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活动过程中的故事一定有很多</a:t>
            </a:r>
            <a:r>
              <a:rPr lang="en-US" dirty="0" smtClean="0"/>
              <a:t>:</a:t>
            </a:r>
            <a:r>
              <a:rPr lang="zh-CN" altLang="en-US" dirty="0" smtClean="0"/>
              <a:t>也许是你给父母洗脚时的小插曲</a:t>
            </a:r>
            <a:r>
              <a:rPr lang="en-US" dirty="0" smtClean="0"/>
              <a:t>,</a:t>
            </a:r>
            <a:r>
              <a:rPr lang="zh-CN" altLang="en-US" dirty="0" smtClean="0"/>
              <a:t>也许是父母谈及养育你的过程时的小细节</a:t>
            </a:r>
            <a:r>
              <a:rPr lang="en-US" dirty="0" smtClean="0"/>
              <a:t>,</a:t>
            </a:r>
            <a:r>
              <a:rPr lang="zh-CN" altLang="en-US" dirty="0" smtClean="0"/>
              <a:t>也许是你面对爷爷奶奶背影时心头的怅惘</a:t>
            </a:r>
            <a:r>
              <a:rPr lang="en-US" dirty="0" smtClean="0"/>
              <a:t>,</a:t>
            </a:r>
            <a:r>
              <a:rPr lang="zh-CN" altLang="en-US" dirty="0" smtClean="0"/>
              <a:t>把这些让人感动的故事和同学分享吧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你还听过哪些与活动主题相关的歌曲</a:t>
            </a:r>
            <a:r>
              <a:rPr lang="en-US" dirty="0" smtClean="0"/>
              <a:t>?</a:t>
            </a:r>
            <a:r>
              <a:rPr lang="zh-CN" altLang="en-US" dirty="0" smtClean="0"/>
              <a:t>把其中让你感动的歌词抄写在下面</a:t>
            </a:r>
            <a:r>
              <a:rPr lang="en-US" dirty="0" smtClean="0"/>
              <a:t>,</a:t>
            </a:r>
            <a:r>
              <a:rPr lang="zh-CN" altLang="en-US" dirty="0" smtClean="0"/>
              <a:t>结合生活实际谈谈自己的感受。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总是向你索取</a:t>
            </a:r>
            <a:r>
              <a:rPr lang="en-US" dirty="0" smtClean="0"/>
              <a:t>,</a:t>
            </a:r>
            <a:r>
              <a:rPr lang="zh-CN" altLang="en-US" dirty="0" smtClean="0"/>
              <a:t>却不曾说谢谢你</a:t>
            </a:r>
            <a:r>
              <a:rPr lang="en-US" dirty="0" smtClean="0"/>
              <a:t>,</a:t>
            </a:r>
            <a:r>
              <a:rPr lang="zh-CN" altLang="en-US" dirty="0" smtClean="0"/>
              <a:t>直到长大以后才懂得你不容易。每次离开总是装作轻松的样子</a:t>
            </a:r>
            <a:r>
              <a:rPr lang="en-US" dirty="0" smtClean="0"/>
              <a:t>,</a:t>
            </a:r>
            <a:r>
              <a:rPr lang="zh-CN" altLang="en-US" dirty="0" smtClean="0"/>
              <a:t>微笑着说回去吧</a:t>
            </a:r>
            <a:r>
              <a:rPr lang="en-US" dirty="0" smtClean="0"/>
              <a:t>,</a:t>
            </a:r>
            <a:r>
              <a:rPr lang="zh-CN" altLang="en-US" dirty="0" smtClean="0"/>
              <a:t>转身泪湿眼底。多想和从前一样</a:t>
            </a:r>
            <a:r>
              <a:rPr lang="en-US" dirty="0" smtClean="0"/>
              <a:t>,</a:t>
            </a:r>
            <a:r>
              <a:rPr lang="zh-CN" altLang="en-US" dirty="0" smtClean="0"/>
              <a:t>牵你温暖手掌。可是你不在我身旁</a:t>
            </a:r>
            <a:r>
              <a:rPr lang="en-US" dirty="0" smtClean="0"/>
              <a:t>,</a:t>
            </a:r>
            <a:r>
              <a:rPr lang="zh-CN" altLang="en-US" dirty="0" smtClean="0"/>
              <a:t>托清风捎去安康。时光时光慢些吧</a:t>
            </a:r>
            <a:r>
              <a:rPr lang="en-US" dirty="0" smtClean="0"/>
              <a:t>,</a:t>
            </a:r>
            <a:r>
              <a:rPr lang="zh-CN" altLang="en-US" dirty="0" smtClean="0"/>
              <a:t>不要再让你再变老了</a:t>
            </a:r>
            <a:r>
              <a:rPr lang="en-US" dirty="0" smtClean="0"/>
              <a:t>,</a:t>
            </a:r>
            <a:r>
              <a:rPr lang="zh-CN" altLang="en-US" dirty="0" smtClean="0"/>
              <a:t>我愿用我一切换你岁月长留。一生要强的爸爸</a:t>
            </a:r>
            <a:r>
              <a:rPr lang="en-US" dirty="0" smtClean="0"/>
              <a:t>,</a:t>
            </a:r>
            <a:r>
              <a:rPr lang="zh-CN" altLang="en-US" dirty="0" smtClean="0"/>
              <a:t>我能为你做些什么</a:t>
            </a:r>
            <a:r>
              <a:rPr lang="en-US" dirty="0" smtClean="0"/>
              <a:t>,</a:t>
            </a:r>
            <a:r>
              <a:rPr lang="zh-CN" altLang="en-US" dirty="0" smtClean="0"/>
              <a:t>微不足道的关心收下吧。</a:t>
            </a:r>
            <a:r>
              <a:rPr lang="en-US" dirty="0" smtClean="0"/>
              <a:t>——</a:t>
            </a:r>
            <a:r>
              <a:rPr lang="zh-CN" altLang="en-US" dirty="0" smtClean="0"/>
              <a:t>筷子兄弟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父亲</a:t>
            </a:r>
            <a:r>
              <a:rPr lang="en-US" altLang="zh-CN" dirty="0" smtClean="0"/>
              <a:t>》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感受</a:t>
            </a:r>
            <a:r>
              <a:rPr lang="en-US" dirty="0" smtClean="0"/>
              <a:t>:</a:t>
            </a:r>
            <a:r>
              <a:rPr lang="zh-CN" altLang="en-US" dirty="0" smtClean="0"/>
              <a:t>年少时总是觉得父亲的爱是理所当然的</a:t>
            </a:r>
            <a:r>
              <a:rPr lang="en-US" dirty="0" smtClean="0"/>
              <a:t>,</a:t>
            </a:r>
            <a:r>
              <a:rPr lang="zh-CN" altLang="en-US" dirty="0" smtClean="0"/>
              <a:t>只知道索取</a:t>
            </a:r>
            <a:r>
              <a:rPr lang="en-US" dirty="0" smtClean="0"/>
              <a:t>,</a:t>
            </a:r>
            <a:r>
              <a:rPr lang="zh-CN" altLang="en-US" dirty="0" smtClean="0"/>
              <a:t>而不知感恩和回报。长大后</a:t>
            </a:r>
            <a:r>
              <a:rPr lang="en-US" dirty="0" smtClean="0"/>
              <a:t>,</a:t>
            </a:r>
            <a:r>
              <a:rPr lang="zh-CN" altLang="en-US" dirty="0" smtClean="0"/>
              <a:t>看着父亲渐渐老去的身影</a:t>
            </a:r>
            <a:r>
              <a:rPr lang="en-US" dirty="0" smtClean="0"/>
              <a:t>,</a:t>
            </a:r>
            <a:r>
              <a:rPr lang="zh-CN" altLang="en-US" dirty="0" smtClean="0"/>
              <a:t>才发现自己给他的少之又少</a:t>
            </a:r>
            <a:r>
              <a:rPr lang="en-US" dirty="0" smtClean="0"/>
              <a:t>,</a:t>
            </a:r>
            <a:r>
              <a:rPr lang="zh-CN" altLang="en-US" dirty="0" smtClean="0"/>
              <a:t>即使</a:t>
            </a:r>
            <a:r>
              <a:rPr lang="en-US" dirty="0" smtClean="0"/>
              <a:t>“</a:t>
            </a:r>
            <a:r>
              <a:rPr lang="zh-CN" altLang="en-US" dirty="0" smtClean="0"/>
              <a:t>用一切</a:t>
            </a:r>
            <a:r>
              <a:rPr lang="en-US" dirty="0" smtClean="0"/>
              <a:t>”</a:t>
            </a:r>
            <a:r>
              <a:rPr lang="zh-CN" altLang="en-US" dirty="0" smtClean="0"/>
              <a:t>也无法换来</a:t>
            </a:r>
            <a:r>
              <a:rPr lang="en-US" dirty="0" smtClean="0"/>
              <a:t>“</a:t>
            </a:r>
            <a:r>
              <a:rPr lang="zh-CN" altLang="en-US" dirty="0" smtClean="0"/>
              <a:t>岁月长留</a:t>
            </a:r>
            <a:r>
              <a:rPr lang="en-US" dirty="0" smtClean="0"/>
              <a:t>”,</a:t>
            </a:r>
            <a:r>
              <a:rPr lang="zh-CN" altLang="en-US" dirty="0" smtClean="0"/>
              <a:t>只能给父亲一些</a:t>
            </a:r>
            <a:r>
              <a:rPr lang="en-US" dirty="0" smtClean="0"/>
              <a:t>“</a:t>
            </a:r>
            <a:r>
              <a:rPr lang="zh-CN" altLang="en-US" dirty="0" smtClean="0"/>
              <a:t>微不足道的关心</a:t>
            </a:r>
            <a:r>
              <a:rPr lang="en-US" dirty="0" smtClean="0"/>
              <a:t>”</a:t>
            </a:r>
            <a:r>
              <a:rPr lang="zh-CN" altLang="en-US" dirty="0" smtClean="0"/>
              <a:t>。孝敬父母应该趁少年时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根据本课所学到的知识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孝亲敬老</a:t>
            </a:r>
            <a:r>
              <a:rPr lang="en-US" dirty="0" smtClean="0"/>
              <a:t>,</a:t>
            </a:r>
            <a:r>
              <a:rPr lang="zh-CN" altLang="en-US" dirty="0" smtClean="0"/>
              <a:t>从我做起</a:t>
            </a:r>
          </a:p>
          <a:p>
            <a:r>
              <a:rPr lang="zh-CN" altLang="en-US" dirty="0" smtClean="0"/>
              <a:t>设计活动</a:t>
            </a:r>
            <a:r>
              <a:rPr lang="en-US" dirty="0" smtClean="0"/>
              <a:t>→</a:t>
            </a:r>
            <a:r>
              <a:rPr lang="zh-CN" altLang="en-US" dirty="0" smtClean="0"/>
              <a:t>制订方案、计划</a:t>
            </a:r>
            <a:r>
              <a:rPr lang="en-US" dirty="0" smtClean="0"/>
              <a:t>→</a:t>
            </a:r>
            <a:r>
              <a:rPr lang="zh-CN" altLang="en-US" dirty="0" smtClean="0"/>
              <a:t>开展活动</a:t>
            </a:r>
            <a:r>
              <a:rPr lang="en-US" dirty="0" smtClean="0"/>
              <a:t>→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382016" y="3000372"/>
            <a:ext cx="185738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总结反思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孝</a:t>
            </a:r>
            <a:r>
              <a:rPr lang="en-US" dirty="0" smtClean="0"/>
              <a:t>,</a:t>
            </a:r>
            <a:r>
              <a:rPr lang="zh-CN" altLang="en-US" dirty="0" smtClean="0"/>
              <a:t>甲骨文中的写法是这样的</a:t>
            </a:r>
            <a:r>
              <a:rPr lang="en-US" dirty="0" smtClean="0"/>
              <a:t>:     </a:t>
            </a:r>
            <a:r>
              <a:rPr lang="zh-CN" altLang="en-US" dirty="0" smtClean="0"/>
              <a:t>。</a:t>
            </a:r>
            <a:r>
              <a:rPr lang="zh-CN" altLang="en-US" dirty="0" smtClean="0"/>
              <a:t>上半部分</a:t>
            </a:r>
            <a:r>
              <a:rPr lang="zh-CN" altLang="en-US" dirty="0" smtClean="0"/>
              <a:t>是   </a:t>
            </a:r>
            <a:r>
              <a:rPr lang="en-US" dirty="0" smtClean="0"/>
              <a:t>(</a:t>
            </a:r>
            <a:r>
              <a:rPr lang="zh-CN" altLang="en-US" dirty="0" smtClean="0"/>
              <a:t>是</a:t>
            </a:r>
            <a:r>
              <a:rPr lang="en-US" dirty="0" smtClean="0"/>
              <a:t>“</a:t>
            </a:r>
            <a:r>
              <a:rPr lang="zh-CN" altLang="en-US" dirty="0" smtClean="0"/>
              <a:t>老</a:t>
            </a:r>
            <a:r>
              <a:rPr lang="en-US" dirty="0" smtClean="0"/>
              <a:t>”  </a:t>
            </a:r>
            <a:r>
              <a:rPr lang="zh-CN" altLang="en-US" dirty="0" smtClean="0"/>
              <a:t>的省略</a:t>
            </a:r>
            <a:r>
              <a:rPr lang="en-US" dirty="0" smtClean="0"/>
              <a:t>,</a:t>
            </a:r>
            <a:r>
              <a:rPr lang="zh-CN" altLang="en-US" dirty="0" smtClean="0"/>
              <a:t>长发乃长者</a:t>
            </a:r>
            <a:r>
              <a:rPr lang="en-US" dirty="0" smtClean="0"/>
              <a:t>),</a:t>
            </a:r>
            <a:r>
              <a:rPr lang="zh-CN" altLang="en-US" dirty="0" smtClean="0"/>
              <a:t>下半部分是</a:t>
            </a:r>
            <a:r>
              <a:rPr lang="en-US" dirty="0" smtClean="0"/>
              <a:t> </a:t>
            </a:r>
            <a:r>
              <a:rPr lang="en-US" dirty="0" smtClean="0"/>
              <a:t>   (</a:t>
            </a:r>
            <a:r>
              <a:rPr lang="zh-CN" altLang="en-US" dirty="0" smtClean="0"/>
              <a:t>子</a:t>
            </a:r>
            <a:r>
              <a:rPr lang="en-US" dirty="0" smtClean="0"/>
              <a:t>,</a:t>
            </a:r>
            <a:r>
              <a:rPr lang="zh-CN" altLang="en-US" dirty="0" smtClean="0"/>
              <a:t>后代</a:t>
            </a:r>
            <a:r>
              <a:rPr lang="en-US" dirty="0" smtClean="0"/>
              <a:t>)</a:t>
            </a:r>
            <a:r>
              <a:rPr lang="zh-CN" altLang="en-US" dirty="0" smtClean="0"/>
              <a:t>。老人在上</a:t>
            </a:r>
            <a:r>
              <a:rPr lang="en-US" dirty="0" smtClean="0"/>
              <a:t>,</a:t>
            </a:r>
            <a:r>
              <a:rPr lang="zh-CN" altLang="en-US" dirty="0" smtClean="0"/>
              <a:t>小子在下</a:t>
            </a:r>
            <a:r>
              <a:rPr lang="en-US" dirty="0" smtClean="0"/>
              <a:t>,</a:t>
            </a:r>
            <a:r>
              <a:rPr lang="zh-CN" altLang="en-US" dirty="0" smtClean="0"/>
              <a:t>表示儿孙搀扶老人。康殷说</a:t>
            </a:r>
            <a:r>
              <a:rPr lang="en-US" dirty="0" smtClean="0"/>
              <a:t>:“</a:t>
            </a:r>
            <a:r>
              <a:rPr lang="zh-CN" altLang="en-US" dirty="0" smtClean="0"/>
              <a:t>像</a:t>
            </a:r>
            <a:r>
              <a:rPr lang="en-US" dirty="0" smtClean="0"/>
              <a:t>‘</a:t>
            </a:r>
            <a:r>
              <a:rPr lang="zh-CN" altLang="en-US" dirty="0" smtClean="0"/>
              <a:t>子</a:t>
            </a:r>
            <a:r>
              <a:rPr lang="en-US" dirty="0" smtClean="0"/>
              <a:t>’</a:t>
            </a:r>
            <a:r>
              <a:rPr lang="zh-CN" altLang="en-US" dirty="0" smtClean="0"/>
              <a:t>用头承老人手行走。用扶持老人行走之形</a:t>
            </a:r>
            <a:r>
              <a:rPr lang="en-US" dirty="0" smtClean="0"/>
              <a:t>,</a:t>
            </a:r>
            <a:r>
              <a:rPr lang="zh-CN" altLang="en-US" dirty="0" smtClean="0"/>
              <a:t>以表示</a:t>
            </a:r>
            <a:r>
              <a:rPr lang="en-US" dirty="0" smtClean="0"/>
              <a:t>‘</a:t>
            </a:r>
            <a:r>
              <a:rPr lang="zh-CN" altLang="en-US" dirty="0" smtClean="0"/>
              <a:t>孝</a:t>
            </a:r>
            <a:r>
              <a:rPr lang="en-US" dirty="0" smtClean="0"/>
              <a:t>’</a:t>
            </a:r>
            <a:r>
              <a:rPr lang="zh-CN" altLang="en-US" dirty="0" smtClean="0"/>
              <a:t>。</a:t>
            </a:r>
            <a:r>
              <a:rPr lang="en-US" dirty="0" smtClean="0"/>
              <a:t>”</a:t>
            </a:r>
            <a:r>
              <a:rPr lang="zh-CN" altLang="en-US" dirty="0" smtClean="0"/>
              <a:t>东汉许慎则解释说</a:t>
            </a:r>
            <a:r>
              <a:rPr lang="en-US" dirty="0" smtClean="0"/>
              <a:t>:“</a:t>
            </a:r>
            <a:r>
              <a:rPr lang="zh-CN" altLang="en-US" dirty="0" smtClean="0"/>
              <a:t>孝</a:t>
            </a:r>
            <a:r>
              <a:rPr lang="en-US" dirty="0" smtClean="0"/>
              <a:t>,</a:t>
            </a:r>
            <a:r>
              <a:rPr lang="zh-CN" altLang="en-US" dirty="0" smtClean="0"/>
              <a:t>善事父母者。从老省</a:t>
            </a:r>
            <a:r>
              <a:rPr lang="en-US" dirty="0" smtClean="0"/>
              <a:t>,</a:t>
            </a:r>
            <a:r>
              <a:rPr lang="zh-CN" altLang="en-US" dirty="0" smtClean="0"/>
              <a:t>从子</a:t>
            </a:r>
            <a:r>
              <a:rPr lang="en-US" dirty="0" smtClean="0"/>
              <a:t>,</a:t>
            </a:r>
            <a:r>
              <a:rPr lang="zh-CN" altLang="en-US" dirty="0" smtClean="0"/>
              <a:t>子承老也。</a:t>
            </a:r>
            <a:r>
              <a:rPr lang="en-US" dirty="0" smtClean="0"/>
              <a:t>”</a:t>
            </a:r>
            <a:r>
              <a:rPr lang="zh-CN" altLang="en-US" dirty="0" smtClean="0"/>
              <a:t>清段玉裁注</a:t>
            </a:r>
            <a:r>
              <a:rPr lang="en-US" dirty="0" smtClean="0"/>
              <a:t>:“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en-US" dirty="0" smtClean="0"/>
              <a:t>‘</a:t>
            </a:r>
            <a:r>
              <a:rPr lang="zh-CN" altLang="en-US" dirty="0" smtClean="0"/>
              <a:t>孝者</a:t>
            </a:r>
            <a:r>
              <a:rPr lang="en-US" dirty="0" smtClean="0"/>
              <a:t>,</a:t>
            </a:r>
            <a:r>
              <a:rPr lang="zh-CN" altLang="en-US" dirty="0" smtClean="0"/>
              <a:t>畜也</a:t>
            </a:r>
            <a:r>
              <a:rPr lang="en-US" dirty="0" smtClean="0"/>
              <a:t>’</a:t>
            </a:r>
            <a:r>
              <a:rPr lang="zh-CN" altLang="en-US" dirty="0" smtClean="0"/>
              <a:t>。顺于道</a:t>
            </a:r>
            <a:r>
              <a:rPr lang="en-US" dirty="0" smtClean="0"/>
              <a:t>,</a:t>
            </a:r>
            <a:r>
              <a:rPr lang="zh-CN" altLang="en-US" dirty="0" smtClean="0"/>
              <a:t>不逆于伦。是之谓畜。</a:t>
            </a:r>
            <a:r>
              <a:rPr lang="en-US" dirty="0" smtClean="0"/>
              <a:t>”</a:t>
            </a:r>
            <a:r>
              <a:rPr lang="zh-CN" altLang="en-US" dirty="0" smtClean="0"/>
              <a:t>这些解释虽然是从不同的角度出发</a:t>
            </a:r>
            <a:r>
              <a:rPr lang="en-US" dirty="0" smtClean="0"/>
              <a:t>,</a:t>
            </a:r>
            <a:r>
              <a:rPr lang="zh-CN" altLang="en-US" dirty="0" smtClean="0"/>
              <a:t>但是意思完全一样</a:t>
            </a:r>
            <a:r>
              <a:rPr lang="en-US" dirty="0" smtClean="0"/>
              <a:t>,</a:t>
            </a:r>
            <a:r>
              <a:rPr lang="zh-CN" altLang="en-US" dirty="0" smtClean="0"/>
              <a:t>都认为</a:t>
            </a:r>
            <a:r>
              <a:rPr lang="en-US" dirty="0" smtClean="0"/>
              <a:t>“</a:t>
            </a:r>
            <a:r>
              <a:rPr lang="zh-CN" altLang="en-US" dirty="0" smtClean="0"/>
              <a:t>孝</a:t>
            </a:r>
            <a:r>
              <a:rPr lang="en-US" dirty="0" smtClean="0"/>
              <a:t>”</a:t>
            </a:r>
            <a:r>
              <a:rPr lang="zh-CN" altLang="en-US" dirty="0" smtClean="0"/>
              <a:t>是尊敬长辈</a:t>
            </a:r>
            <a:r>
              <a:rPr lang="en-US" dirty="0" smtClean="0"/>
              <a:t>,</a:t>
            </a:r>
            <a:r>
              <a:rPr lang="zh-CN" altLang="en-US" dirty="0" smtClean="0"/>
              <a:t>侍老奉亲。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dirty="0" smtClean="0"/>
              <a:t>·</a:t>
            </a:r>
            <a:r>
              <a:rPr lang="zh-CN" altLang="en-US" dirty="0" smtClean="0"/>
              <a:t>礼运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也说</a:t>
            </a:r>
            <a:r>
              <a:rPr lang="en-US" dirty="0" smtClean="0"/>
              <a:t>:“</a:t>
            </a:r>
            <a:r>
              <a:rPr lang="zh-CN" altLang="en-US" dirty="0" smtClean="0"/>
              <a:t>何为人义</a:t>
            </a:r>
            <a:r>
              <a:rPr lang="en-US" dirty="0" smtClean="0"/>
              <a:t>?</a:t>
            </a:r>
            <a:r>
              <a:rPr lang="zh-CN" altLang="en-US" dirty="0" smtClean="0"/>
              <a:t>父慈、子孝、兄良、弟悌。</a:t>
            </a:r>
            <a:r>
              <a:rPr lang="en-US" dirty="0" smtClean="0"/>
              <a:t>”</a:t>
            </a:r>
            <a:r>
              <a:rPr lang="zh-CN" altLang="en-US" dirty="0" smtClean="0"/>
              <a:t>因此</a:t>
            </a:r>
            <a:r>
              <a:rPr lang="en-US" dirty="0" smtClean="0"/>
              <a:t>,“</a:t>
            </a:r>
            <a:r>
              <a:rPr lang="zh-CN" altLang="en-US" dirty="0" smtClean="0"/>
              <a:t>孝</a:t>
            </a:r>
            <a:r>
              <a:rPr lang="en-US" dirty="0" smtClean="0"/>
              <a:t>”</a:t>
            </a:r>
            <a:r>
              <a:rPr lang="zh-CN" altLang="en-US" dirty="0" smtClean="0"/>
              <a:t>首先是一种社会道德原则</a:t>
            </a:r>
            <a:r>
              <a:rPr lang="en-US" dirty="0" smtClean="0"/>
              <a:t>,</a:t>
            </a:r>
            <a:r>
              <a:rPr lang="zh-CN" altLang="en-US" dirty="0" smtClean="0"/>
              <a:t>是处理家庭中长辈和儿女间关系的准则。</a:t>
            </a:r>
            <a:endParaRPr lang="zh-CN" altLang="en-US" dirty="0"/>
          </a:p>
        </p:txBody>
      </p:sp>
      <p:pic>
        <p:nvPicPr>
          <p:cNvPr id="4" name="17CZDXA7RJX4T2.eps" descr="id:21474993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38876" y="1857364"/>
            <a:ext cx="252474" cy="590694"/>
          </a:xfrm>
          <a:prstGeom prst="rect">
            <a:avLst/>
          </a:prstGeom>
        </p:spPr>
      </p:pic>
      <p:pic>
        <p:nvPicPr>
          <p:cNvPr id="5" name="17CZDXA7RJX4T3.eps" descr="id:21474993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82082" y="2000240"/>
            <a:ext cx="247614" cy="393505"/>
          </a:xfrm>
          <a:prstGeom prst="rect">
            <a:avLst/>
          </a:prstGeom>
        </p:spPr>
      </p:pic>
      <p:pic>
        <p:nvPicPr>
          <p:cNvPr id="6" name="17CZDXA7RJX4T4.eps" descr="id:21474993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453718" y="1857364"/>
            <a:ext cx="334532" cy="612280"/>
          </a:xfrm>
          <a:prstGeom prst="rect">
            <a:avLst/>
          </a:prstGeom>
        </p:spPr>
      </p:pic>
      <p:pic>
        <p:nvPicPr>
          <p:cNvPr id="7" name="17CZDXA7RJX4T5.eps" descr="id:214749937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238744" y="2357430"/>
            <a:ext cx="307892" cy="735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中华民族有一种美德叫</a:t>
            </a:r>
            <a:r>
              <a:rPr lang="en-US" dirty="0" smtClean="0"/>
              <a:t>“</a:t>
            </a:r>
            <a:r>
              <a:rPr lang="zh-CN" altLang="en-US" dirty="0" smtClean="0"/>
              <a:t>孝</a:t>
            </a:r>
            <a:r>
              <a:rPr lang="en-US" dirty="0" smtClean="0"/>
              <a:t>”,</a:t>
            </a:r>
            <a:r>
              <a:rPr lang="zh-CN" altLang="en-US" dirty="0" smtClean="0"/>
              <a:t>古人有云</a:t>
            </a:r>
            <a:r>
              <a:rPr lang="en-US" dirty="0" smtClean="0"/>
              <a:t>“</a:t>
            </a:r>
            <a:r>
              <a:rPr lang="zh-CN" altLang="en-US" dirty="0" smtClean="0"/>
              <a:t>百善孝为先</a:t>
            </a:r>
            <a:r>
              <a:rPr lang="en-US" dirty="0" smtClean="0"/>
              <a:t>”,</a:t>
            </a:r>
            <a:r>
              <a:rPr lang="zh-CN" altLang="en-US" dirty="0" smtClean="0"/>
              <a:t>一切事情从孝开始做起。羊有跪乳之恩</a:t>
            </a:r>
            <a:r>
              <a:rPr lang="en-US" dirty="0" smtClean="0"/>
              <a:t>,</a:t>
            </a:r>
            <a:r>
              <a:rPr lang="zh-CN" altLang="en-US" dirty="0" smtClean="0"/>
              <a:t>鸟有反哺之情</a:t>
            </a:r>
            <a:r>
              <a:rPr lang="en-US" dirty="0" smtClean="0"/>
              <a:t>,</a:t>
            </a:r>
            <a:r>
              <a:rPr lang="zh-CN" altLang="en-US" dirty="0" smtClean="0"/>
              <a:t>大地乃万物之源</a:t>
            </a:r>
            <a:r>
              <a:rPr lang="en-US" dirty="0" smtClean="0"/>
              <a:t>,</a:t>
            </a:r>
            <a:r>
              <a:rPr lang="zh-CN" altLang="en-US" dirty="0" smtClean="0"/>
              <a:t>父母是我们的生命之本。</a:t>
            </a:r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,</a:t>
            </a:r>
            <a:r>
              <a:rPr lang="zh-CN" altLang="en-US" dirty="0" smtClean="0"/>
              <a:t>从我做起</a:t>
            </a:r>
            <a:r>
              <a:rPr lang="en-US" dirty="0" smtClean="0"/>
              <a:t>”,</a:t>
            </a:r>
            <a:r>
              <a:rPr lang="zh-CN" altLang="en-US" dirty="0" smtClean="0"/>
              <a:t>从今天开始</a:t>
            </a:r>
            <a:r>
              <a:rPr lang="en-US" dirty="0" smtClean="0"/>
              <a:t>,</a:t>
            </a:r>
            <a:r>
              <a:rPr lang="zh-CN" altLang="en-US" dirty="0" smtClean="0"/>
              <a:t>我们要策划、组织一次</a:t>
            </a:r>
            <a:r>
              <a:rPr lang="en-US" dirty="0" smtClean="0"/>
              <a:t>“</a:t>
            </a:r>
            <a:r>
              <a:rPr lang="zh-CN" altLang="en-US" dirty="0" smtClean="0"/>
              <a:t>孝亲敬老月</a:t>
            </a:r>
            <a:r>
              <a:rPr lang="en-US" dirty="0" smtClean="0"/>
              <a:t>”</a:t>
            </a:r>
            <a:r>
              <a:rPr lang="zh-CN" altLang="en-US" dirty="0" smtClean="0"/>
              <a:t>活动。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你能默写出哪些表现</a:t>
            </a:r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”</a:t>
            </a:r>
            <a:r>
              <a:rPr lang="zh-CN" altLang="en-US" dirty="0" smtClean="0"/>
              <a:t>主题的名句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1643050"/>
            <a:ext cx="10072758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哀哀父母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生我劬劳。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诗经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感恩即灵魂上的健康。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尼采</a:t>
            </a: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没有感恩就没有真正的美德。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卢梭</a:t>
            </a: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孝子之至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莫大乎尊亲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尊亲之至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莫大乎以天下养。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孟子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用生动形象的语言描写身边的一位老人。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23968" y="1785926"/>
            <a:ext cx="992988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那是一位年过半百的老人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一张饱经风霜的脸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两只深陷的眼睛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深邃明亮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看上去很有神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头发斑白却很整齐。他穿着一身整洁的中山装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静静地坐在椅子上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没有别人注意他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他也不注意别人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只是面对烈士陵园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凝视着那巍峨的人民英雄纪念碑。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你知道哪些</a:t>
            </a:r>
            <a:r>
              <a:rPr lang="en-US" dirty="0" smtClean="0"/>
              <a:t>“</a:t>
            </a:r>
            <a:r>
              <a:rPr lang="zh-CN" altLang="en-US" dirty="0" smtClean="0"/>
              <a:t>孝亲敬老</a:t>
            </a:r>
            <a:r>
              <a:rPr lang="en-US" dirty="0" smtClean="0"/>
              <a:t>”</a:t>
            </a:r>
            <a:r>
              <a:rPr lang="zh-CN" altLang="en-US" dirty="0" smtClean="0"/>
              <a:t>的故事</a:t>
            </a:r>
            <a:r>
              <a:rPr lang="en-US" dirty="0" smtClean="0"/>
              <a:t>?</a:t>
            </a:r>
            <a:r>
              <a:rPr lang="zh-CN" altLang="en-US" dirty="0" smtClean="0"/>
              <a:t>试着讲述其中的一个。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166778" y="1000108"/>
            <a:ext cx="1028707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大梁有个叫韩伯愈的人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本性纯正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孝敬父母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是一位有名的孝子。他的母亲对他管教很严格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稍微有点过失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就举杖挥打。有一天伯愈在挨打时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竟然伤心哭泣。他母亲觉得奇怪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问道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往常打你时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你都能接受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今天为什么哭泣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?”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伯愈回答道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往常打我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我觉得疼痛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知道母亲还有力气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身体健康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但是今天感觉不到疼痛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知道母亲身体衰退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体力微弱。所以伤心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禁不住流下了泪水。并不是不甘心忍受。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这说明他非常孝敬母亲。有诗颂曰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体念母亲情至忱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母棰轻重甚关心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一朝知母力衰退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顿起心酸泪湿襟。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时间都去哪儿了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中有这样的歌词</a:t>
            </a:r>
            <a:r>
              <a:rPr lang="en-US" dirty="0" smtClean="0"/>
              <a:t>:“</a:t>
            </a:r>
            <a:r>
              <a:rPr lang="zh-CN" altLang="en-US" dirty="0" smtClean="0"/>
              <a:t>门前老树长新芽</a:t>
            </a:r>
            <a:r>
              <a:rPr lang="en-US" dirty="0" smtClean="0"/>
              <a:t>,</a:t>
            </a:r>
            <a:r>
              <a:rPr lang="zh-CN" altLang="en-US" dirty="0" smtClean="0"/>
              <a:t>院里枯木又开花。半生存了好多话</a:t>
            </a:r>
            <a:r>
              <a:rPr lang="en-US" dirty="0" smtClean="0"/>
              <a:t>,</a:t>
            </a:r>
            <a:r>
              <a:rPr lang="zh-CN" altLang="en-US" dirty="0" smtClean="0"/>
              <a:t>藏进了满头白发。记忆中的小脚丫</a:t>
            </a:r>
            <a:r>
              <a:rPr lang="en-US" dirty="0" smtClean="0"/>
              <a:t>,</a:t>
            </a:r>
            <a:r>
              <a:rPr lang="zh-CN" altLang="en-US" dirty="0" smtClean="0"/>
              <a:t>肉嘟嘟的小嘴巴。一生把爱交给他</a:t>
            </a:r>
            <a:r>
              <a:rPr lang="en-US" dirty="0" smtClean="0"/>
              <a:t>,</a:t>
            </a:r>
            <a:r>
              <a:rPr lang="zh-CN" altLang="en-US" dirty="0" smtClean="0"/>
              <a:t>只为那一声爸妈。</a:t>
            </a:r>
            <a:r>
              <a:rPr lang="en-US" dirty="0" smtClean="0"/>
              <a:t>”</a:t>
            </a:r>
            <a:r>
              <a:rPr lang="zh-CN" altLang="en-US" dirty="0" smtClean="0"/>
              <a:t>听到这儿</a:t>
            </a:r>
            <a:r>
              <a:rPr lang="en-US" dirty="0" smtClean="0"/>
              <a:t>,</a:t>
            </a:r>
            <a:r>
              <a:rPr lang="zh-CN" altLang="en-US" dirty="0" smtClean="0"/>
              <a:t>你有什么感触</a:t>
            </a:r>
            <a:r>
              <a:rPr lang="en-US" dirty="0" smtClean="0"/>
              <a:t>?</a:t>
            </a:r>
            <a:r>
              <a:rPr lang="zh-CN" altLang="en-US" dirty="0" smtClean="0"/>
              <a:t>请结合自己的生活实际谈一谈。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3786190"/>
            <a:ext cx="10429948" cy="714380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爸爸妈妈把我从一个肉嘟嘟的小人儿养育成一个茁壮成长的少年</a:t>
            </a:r>
            <a:r>
              <a:rPr lang="en-US" dirty="0" smtClean="0"/>
              <a:t>,</a:t>
            </a:r>
            <a:r>
              <a:rPr lang="zh-CN" altLang="en-US" dirty="0" smtClean="0"/>
              <a:t>其中付出了许多艰辛。岁月改变了他们的容颜</a:t>
            </a:r>
            <a:r>
              <a:rPr lang="en-US" dirty="0" smtClean="0"/>
              <a:t>,</a:t>
            </a:r>
            <a:r>
              <a:rPr lang="zh-CN" altLang="en-US" dirty="0" smtClean="0"/>
              <a:t>亲情在时间里凝结</a:t>
            </a:r>
            <a:r>
              <a:rPr lang="en-US" dirty="0" smtClean="0"/>
              <a:t>,</a:t>
            </a:r>
            <a:r>
              <a:rPr lang="zh-CN" altLang="en-US" dirty="0" smtClean="0"/>
              <a:t>时间在亲情中流淌。他们把一生的爱都给了我</a:t>
            </a:r>
            <a:r>
              <a:rPr lang="en-US" dirty="0" smtClean="0"/>
              <a:t>,</a:t>
            </a:r>
            <a:r>
              <a:rPr lang="zh-CN" altLang="en-US" dirty="0" smtClean="0"/>
              <a:t>我要用一世的情来回报他们。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4157</TotalTime>
  <Words>2495</Words>
  <Application>Microsoft Office PowerPoint</Application>
  <PresentationFormat>自定义</PresentationFormat>
  <Paragraphs>131</Paragraphs>
  <Slides>31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637</cp:revision>
  <dcterms:created xsi:type="dcterms:W3CDTF">2017-02-11T06:33:00Z</dcterms:created>
  <dcterms:modified xsi:type="dcterms:W3CDTF">2019-12-14T09:45:06Z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