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3"/>
  </p:notesMasterIdLst>
  <p:handoutMasterIdLst>
    <p:handoutMasterId r:id="rId24"/>
  </p:handoutMasterIdLst>
  <p:sldIdLst>
    <p:sldId id="371" r:id="rId3"/>
    <p:sldId id="429" r:id="rId4"/>
    <p:sldId id="444" r:id="rId5"/>
    <p:sldId id="428" r:id="rId6"/>
    <p:sldId id="445" r:id="rId7"/>
    <p:sldId id="479" r:id="rId8"/>
    <p:sldId id="443" r:id="rId9"/>
    <p:sldId id="455" r:id="rId10"/>
    <p:sldId id="397" r:id="rId11"/>
    <p:sldId id="457" r:id="rId12"/>
    <p:sldId id="458" r:id="rId13"/>
    <p:sldId id="459" r:id="rId14"/>
    <p:sldId id="478" r:id="rId15"/>
    <p:sldId id="461" r:id="rId16"/>
    <p:sldId id="462" r:id="rId17"/>
    <p:sldId id="469" r:id="rId18"/>
    <p:sldId id="470" r:id="rId19"/>
    <p:sldId id="453" r:id="rId20"/>
    <p:sldId id="476" r:id="rId21"/>
    <p:sldId id="395" r:id="rId2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201" autoAdjust="0"/>
    <p:restoredTop sz="94660"/>
  </p:normalViewPr>
  <p:slideViewPr>
    <p:cSldViewPr>
      <p:cViewPr>
        <p:scale>
          <a:sx n="40" d="100"/>
          <a:sy n="40" d="100"/>
        </p:scale>
        <p:origin x="-288" y="-414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第二单元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6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95934" y="4000504"/>
            <a:ext cx="28392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6.</a:t>
            </a:r>
            <a:r>
              <a:rPr lang="zh-CN" altLang="en-US" sz="3600" dirty="0" smtClean="0"/>
              <a:t>老　山　界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310050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2单元.eps" descr="id:214749610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95340" y="1357298"/>
            <a:ext cx="10215634" cy="181728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861566" y="4640057"/>
            <a:ext cx="23775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第 一 课 时</a:t>
            </a:r>
            <a:endParaRPr lang="zh-CN" alt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52398" y="1071546"/>
            <a:ext cx="11215766" cy="857256"/>
          </a:xfrm>
        </p:spPr>
        <p:txBody>
          <a:bodyPr/>
          <a:lstStyle/>
          <a:p>
            <a:r>
              <a:rPr lang="zh-CN" altLang="en-US" dirty="0" smtClean="0"/>
              <a:t>记叙一件事</a:t>
            </a:r>
            <a:r>
              <a:rPr lang="en-US" dirty="0" smtClean="0"/>
              <a:t>,</a:t>
            </a:r>
            <a:r>
              <a:rPr lang="zh-CN" altLang="en-US" dirty="0" smtClean="0"/>
              <a:t>一般按照交代起因、记叙经过、说明结果的结构来安排。本文也是这样安排的。第一部分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1</a:t>
            </a:r>
            <a:r>
              <a:rPr lang="zh-CN" altLang="en-US" dirty="0" smtClean="0"/>
              <a:t>段</a:t>
            </a:r>
            <a:r>
              <a:rPr lang="en-US" dirty="0" smtClean="0"/>
              <a:t>)</a:t>
            </a:r>
            <a:r>
              <a:rPr lang="zh-CN" altLang="en-US" dirty="0" smtClean="0"/>
              <a:t>交代决定翻越老山界</a:t>
            </a:r>
            <a:r>
              <a:rPr lang="en-US" dirty="0" smtClean="0"/>
              <a:t>;</a:t>
            </a:r>
            <a:r>
              <a:rPr lang="zh-CN" altLang="en-US" dirty="0" smtClean="0"/>
              <a:t>第二部分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2~32</a:t>
            </a:r>
            <a:r>
              <a:rPr lang="zh-CN" altLang="en-US" dirty="0" smtClean="0"/>
              <a:t>段</a:t>
            </a:r>
            <a:r>
              <a:rPr lang="en-US" dirty="0" smtClean="0"/>
              <a:t>)</a:t>
            </a:r>
            <a:r>
              <a:rPr lang="zh-CN" altLang="en-US" dirty="0" smtClean="0"/>
              <a:t>记叙翻越老山界的经过</a:t>
            </a:r>
            <a:r>
              <a:rPr lang="en-US" dirty="0" smtClean="0"/>
              <a:t>;</a:t>
            </a:r>
            <a:r>
              <a:rPr lang="zh-CN" altLang="en-US" dirty="0" smtClean="0"/>
              <a:t>第三部分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33</a:t>
            </a:r>
            <a:r>
              <a:rPr lang="zh-CN" altLang="en-US" dirty="0" smtClean="0"/>
              <a:t>段</a:t>
            </a:r>
            <a:r>
              <a:rPr lang="en-US" dirty="0" smtClean="0"/>
              <a:t>)</a:t>
            </a:r>
            <a:r>
              <a:rPr lang="zh-CN" altLang="en-US" dirty="0" smtClean="0"/>
              <a:t>说明老山界比起长征中的其他困难来说</a:t>
            </a:r>
            <a:r>
              <a:rPr lang="en-US" dirty="0" smtClean="0"/>
              <a:t>“</a:t>
            </a:r>
            <a:r>
              <a:rPr lang="zh-CN" altLang="en-US" dirty="0" smtClean="0"/>
              <a:t>小得很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二、问题</a:t>
            </a:r>
            <a:r>
              <a:rPr lang="en-US" dirty="0" smtClean="0"/>
              <a:t>:</a:t>
            </a:r>
            <a:r>
              <a:rPr lang="zh-CN" altLang="en-US" dirty="0" smtClean="0"/>
              <a:t>写文章得有条有理、叙述清楚。作者写红军翻越老山界以什么为顺序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写红军翻越老山界是以时间变化、地点转移为顺序的。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在文中画出表明时间推移、地点转换的词语</a:t>
            </a:r>
            <a:r>
              <a:rPr lang="en-US" dirty="0" smtClean="0"/>
              <a:t>,</a:t>
            </a:r>
            <a:r>
              <a:rPr lang="zh-CN" altLang="en-US" dirty="0" smtClean="0"/>
              <a:t>根据这些词语</a:t>
            </a:r>
            <a:r>
              <a:rPr lang="en-US" dirty="0" smtClean="0"/>
              <a:t>,</a:t>
            </a:r>
            <a:r>
              <a:rPr lang="zh-CN" altLang="en-US" dirty="0" smtClean="0"/>
              <a:t>理清红军翻越老山界的大致情节。</a:t>
            </a:r>
            <a:endParaRPr lang="en-US" altLang="zh-CN" dirty="0" smtClean="0"/>
          </a:p>
          <a:p>
            <a:r>
              <a:rPr lang="zh-CN" altLang="en-US" dirty="0" smtClean="0"/>
              <a:t>时间</a:t>
            </a:r>
            <a:r>
              <a:rPr lang="en-US" dirty="0" smtClean="0"/>
              <a:t>:</a:t>
            </a:r>
            <a:r>
              <a:rPr lang="zh-CN" altLang="en-US" dirty="0" smtClean="0"/>
              <a:t>第一天</a:t>
            </a:r>
            <a:r>
              <a:rPr lang="en-US" dirty="0" smtClean="0"/>
              <a:t>——</a:t>
            </a:r>
            <a:r>
              <a:rPr lang="zh-CN" altLang="en-US" dirty="0" smtClean="0"/>
              <a:t>下午、天黑、夜里、半夜</a:t>
            </a:r>
          </a:p>
          <a:p>
            <a:r>
              <a:rPr lang="zh-CN" altLang="en-US" dirty="0" smtClean="0"/>
              <a:t>第二天</a:t>
            </a:r>
            <a:r>
              <a:rPr lang="en-US" dirty="0" smtClean="0"/>
              <a:t>——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、下午两点多钟</a:t>
            </a:r>
          </a:p>
          <a:p>
            <a:r>
              <a:rPr lang="zh-CN" altLang="en-US" dirty="0" smtClean="0"/>
              <a:t>地点</a:t>
            </a:r>
            <a:r>
              <a:rPr lang="en-US" dirty="0" smtClean="0"/>
              <a:t>:</a:t>
            </a:r>
            <a:r>
              <a:rPr lang="zh-CN" altLang="en-US" u="sng" dirty="0" smtClean="0"/>
              <a:t>　        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 　</a:t>
            </a:r>
            <a:r>
              <a:rPr lang="zh-CN" altLang="en-US" dirty="0" smtClean="0"/>
              <a:t>、半山腰、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、山顶</a:t>
            </a:r>
          </a:p>
          <a:p>
            <a:r>
              <a:rPr lang="zh-CN" altLang="en-US" dirty="0" smtClean="0"/>
              <a:t>情节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en-US" dirty="0" smtClean="0"/>
              <a:t>——</a:t>
            </a:r>
            <a:r>
              <a:rPr lang="zh-CN" altLang="en-US" dirty="0" smtClean="0"/>
              <a:t>山腰露宿</a:t>
            </a:r>
            <a:r>
              <a:rPr lang="en-US" dirty="0" smtClean="0"/>
              <a:t>——</a:t>
            </a:r>
            <a:r>
              <a:rPr lang="zh-CN" altLang="en-US" dirty="0" smtClean="0"/>
              <a:t>攀越山顶</a:t>
            </a:r>
            <a:r>
              <a:rPr lang="en-US" dirty="0" smtClean="0"/>
              <a:t>——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984" y="3000372"/>
            <a:ext cx="1785950" cy="642942"/>
          </a:xfrm>
        </p:spPr>
        <p:txBody>
          <a:bodyPr/>
          <a:lstStyle/>
          <a:p>
            <a:pPr indent="0"/>
            <a:r>
              <a:rPr lang="zh-CN" altLang="en-US" dirty="0" smtClean="0"/>
              <a:t>黎明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2452662" y="3643314"/>
            <a:ext cx="178595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瑶民家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4238612" y="3643314"/>
            <a:ext cx="107157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山脚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6881818" y="3643314"/>
            <a:ext cx="157163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山路上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8524892" y="3643314"/>
            <a:ext cx="157163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雷公岩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2738414" y="4286256"/>
            <a:ext cx="314327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与瑶民攀谈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881026" y="4929198"/>
            <a:ext cx="214314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下山的情形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8" grpId="0" build="p"/>
      <p:bldP spid="9" grpId="0" build="p"/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四、活动</a:t>
            </a:r>
            <a:r>
              <a:rPr lang="en-US" dirty="0" smtClean="0"/>
              <a:t>:</a:t>
            </a:r>
            <a:r>
              <a:rPr lang="zh-CN" altLang="en-US" dirty="0" smtClean="0"/>
              <a:t>老山界是红军</a:t>
            </a:r>
            <a:r>
              <a:rPr lang="en-US" dirty="0" smtClean="0"/>
              <a:t>“</a:t>
            </a:r>
            <a:r>
              <a:rPr lang="zh-CN" altLang="en-US" dirty="0" smtClean="0"/>
              <a:t>长征中所过的第一座难走的山</a:t>
            </a:r>
            <a:r>
              <a:rPr lang="en-US" dirty="0" smtClean="0"/>
              <a:t>”,</a:t>
            </a:r>
            <a:r>
              <a:rPr lang="zh-CN" altLang="en-US" dirty="0" smtClean="0"/>
              <a:t>结合文章内容说说</a:t>
            </a:r>
            <a:r>
              <a:rPr lang="en-US" dirty="0" smtClean="0"/>
              <a:t>“</a:t>
            </a:r>
            <a:r>
              <a:rPr lang="zh-CN" altLang="en-US" dirty="0" smtClean="0"/>
              <a:t>难</a:t>
            </a:r>
            <a:r>
              <a:rPr lang="en-US" dirty="0" smtClean="0"/>
              <a:t>”</a:t>
            </a:r>
            <a:r>
              <a:rPr lang="zh-CN" altLang="en-US" dirty="0" smtClean="0"/>
              <a:t>在哪里。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你可以用这样的句式来说</a:t>
            </a:r>
            <a:r>
              <a:rPr lang="en-US" dirty="0" smtClean="0"/>
              <a:t>:</a:t>
            </a:r>
            <a:r>
              <a:rPr lang="zh-CN" altLang="en-US" dirty="0" smtClean="0"/>
              <a:t>我从</a:t>
            </a:r>
            <a:r>
              <a:rPr lang="en-US" dirty="0" smtClean="0"/>
              <a:t>……(</a:t>
            </a:r>
            <a:r>
              <a:rPr lang="zh-CN" altLang="en-US" dirty="0" smtClean="0"/>
              <a:t>文中的词语或句子</a:t>
            </a:r>
            <a:r>
              <a:rPr lang="en-US" dirty="0" smtClean="0"/>
              <a:t>)</a:t>
            </a:r>
            <a:r>
              <a:rPr lang="zh-CN" altLang="en-US" dirty="0" smtClean="0"/>
              <a:t>中可以感受到工农红军过老山界时</a:t>
            </a:r>
            <a:r>
              <a:rPr lang="en-US" dirty="0" smtClean="0"/>
              <a:t>……</a:t>
            </a:r>
            <a:r>
              <a:rPr lang="zh-CN" altLang="en-US" dirty="0" smtClean="0"/>
              <a:t>的艰难</a:t>
            </a:r>
            <a:r>
              <a:rPr lang="en-US" dirty="0" smtClean="0"/>
              <a:t>,</a:t>
            </a:r>
            <a:r>
              <a:rPr lang="zh-CN" altLang="en-US" dirty="0" smtClean="0"/>
              <a:t>因为</a:t>
            </a:r>
            <a:r>
              <a:rPr lang="en-US" dirty="0" smtClean="0"/>
              <a:t>……</a:t>
            </a:r>
            <a:endParaRPr lang="zh-CN" altLang="en-US" dirty="0" smtClean="0"/>
          </a:p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我从</a:t>
            </a:r>
            <a:r>
              <a:rPr lang="en-US" dirty="0" smtClean="0"/>
              <a:t>“</a:t>
            </a:r>
            <a:r>
              <a:rPr lang="zh-CN" altLang="en-US" dirty="0" smtClean="0"/>
              <a:t>路只有一尺来宽</a:t>
            </a:r>
            <a:r>
              <a:rPr lang="en-US" dirty="0" smtClean="0"/>
              <a:t>,</a:t>
            </a:r>
            <a:r>
              <a:rPr lang="zh-CN" altLang="en-US" dirty="0" smtClean="0"/>
              <a:t>半夜里一个翻身不就骨碌下去了吗</a:t>
            </a:r>
            <a:r>
              <a:rPr lang="en-US" dirty="0" smtClean="0"/>
              <a:t>?</a:t>
            </a:r>
            <a:r>
              <a:rPr lang="zh-CN" altLang="en-US" dirty="0" smtClean="0"/>
              <a:t>而且路上的石头又非常不平</a:t>
            </a:r>
            <a:r>
              <a:rPr lang="en-US" dirty="0" smtClean="0"/>
              <a:t>,</a:t>
            </a:r>
            <a:r>
              <a:rPr lang="zh-CN" altLang="en-US" dirty="0" smtClean="0"/>
              <a:t>睡一晚准会疼死人</a:t>
            </a:r>
            <a:r>
              <a:rPr lang="en-US" dirty="0" smtClean="0"/>
              <a:t>”</a:t>
            </a:r>
            <a:r>
              <a:rPr lang="zh-CN" altLang="en-US" dirty="0" smtClean="0"/>
              <a:t>中可以感受到工农红军过老山界时睡觉的艰难</a:t>
            </a:r>
            <a:r>
              <a:rPr lang="en-US" dirty="0" smtClean="0"/>
              <a:t>,</a:t>
            </a:r>
            <a:r>
              <a:rPr lang="zh-CN" altLang="en-US" dirty="0" smtClean="0"/>
              <a:t>因为这个句子中先交代山路的宽度</a:t>
            </a:r>
            <a:r>
              <a:rPr lang="en-US" dirty="0" smtClean="0"/>
              <a:t>——</a:t>
            </a:r>
            <a:r>
              <a:rPr lang="zh-CN" altLang="en-US" dirty="0" smtClean="0"/>
              <a:t>一尺来宽</a:t>
            </a:r>
            <a:r>
              <a:rPr lang="en-US" dirty="0" smtClean="0"/>
              <a:t>,</a:t>
            </a:r>
            <a:r>
              <a:rPr lang="zh-CN" altLang="en-US" dirty="0" smtClean="0"/>
              <a:t>前面的副词</a:t>
            </a:r>
            <a:r>
              <a:rPr lang="en-US" dirty="0" smtClean="0"/>
              <a:t>“</a:t>
            </a:r>
            <a:r>
              <a:rPr lang="zh-CN" altLang="en-US" dirty="0" smtClean="0"/>
              <a:t>只有</a:t>
            </a:r>
            <a:r>
              <a:rPr lang="en-US" dirty="0" smtClean="0"/>
              <a:t>”</a:t>
            </a:r>
            <a:r>
              <a:rPr lang="zh-CN" altLang="en-US" dirty="0" smtClean="0"/>
              <a:t>起强调作用</a:t>
            </a:r>
            <a:r>
              <a:rPr lang="en-US" dirty="0" smtClean="0"/>
              <a:t>;</a:t>
            </a:r>
            <a:r>
              <a:rPr lang="zh-CN" altLang="en-US" dirty="0" smtClean="0"/>
              <a:t>然后用反问句</a:t>
            </a:r>
            <a:r>
              <a:rPr lang="en-US" dirty="0" smtClean="0"/>
              <a:t>,</a:t>
            </a:r>
            <a:r>
              <a:rPr lang="zh-CN" altLang="en-US" dirty="0" smtClean="0"/>
              <a:t>更突出了这里的危险</a:t>
            </a:r>
            <a:r>
              <a:rPr lang="en-US" dirty="0" smtClean="0"/>
              <a:t>;</a:t>
            </a:r>
            <a:r>
              <a:rPr lang="zh-CN" altLang="en-US" dirty="0" smtClean="0"/>
              <a:t>接着用</a:t>
            </a:r>
            <a:r>
              <a:rPr lang="en-US" dirty="0" smtClean="0"/>
              <a:t>“</a:t>
            </a:r>
            <a:r>
              <a:rPr lang="zh-CN" altLang="en-US" dirty="0" smtClean="0"/>
              <a:t>而且</a:t>
            </a:r>
            <a:r>
              <a:rPr lang="en-US" dirty="0" smtClean="0"/>
              <a:t>”</a:t>
            </a:r>
            <a:r>
              <a:rPr lang="zh-CN" altLang="en-US" dirty="0" smtClean="0"/>
              <a:t>引出下一层艰难</a:t>
            </a:r>
            <a:r>
              <a:rPr lang="en-US" dirty="0" smtClean="0"/>
              <a:t>:</a:t>
            </a:r>
            <a:r>
              <a:rPr lang="zh-CN" altLang="en-US" dirty="0" smtClean="0"/>
              <a:t>睡一晚会疼死。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课文写红军翻越老山界</a:t>
            </a:r>
            <a:r>
              <a:rPr lang="en-US" dirty="0" smtClean="0"/>
              <a:t>,</a:t>
            </a:r>
            <a:r>
              <a:rPr lang="zh-CN" altLang="en-US" dirty="0" smtClean="0"/>
              <a:t>为什么一开始用了不少笔墨写有关瑶民大嫂的事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瑶民原来受反动军阀的欺压</a:t>
            </a:r>
            <a:r>
              <a:rPr lang="en-US" dirty="0" smtClean="0"/>
              <a:t>,</a:t>
            </a:r>
            <a:r>
              <a:rPr lang="zh-CN" altLang="en-US" dirty="0" smtClean="0"/>
              <a:t>怕透了反动军队</a:t>
            </a:r>
            <a:r>
              <a:rPr lang="en-US" dirty="0" smtClean="0"/>
              <a:t>,</a:t>
            </a:r>
            <a:r>
              <a:rPr lang="zh-CN" altLang="en-US" dirty="0" smtClean="0"/>
              <a:t>听说有部队过境</a:t>
            </a:r>
            <a:r>
              <a:rPr lang="en-US" dirty="0" smtClean="0"/>
              <a:t>,</a:t>
            </a:r>
            <a:r>
              <a:rPr lang="zh-CN" altLang="en-US" dirty="0" smtClean="0"/>
              <a:t>男人</a:t>
            </a:r>
            <a:r>
              <a:rPr lang="en-US" dirty="0" smtClean="0"/>
              <a:t>“</a:t>
            </a:r>
            <a:r>
              <a:rPr lang="zh-CN" altLang="en-US" dirty="0" smtClean="0"/>
              <a:t>按照习惯</a:t>
            </a:r>
            <a:r>
              <a:rPr lang="en-US" dirty="0" smtClean="0"/>
              <a:t>”</a:t>
            </a:r>
            <a:r>
              <a:rPr lang="zh-CN" altLang="en-US" dirty="0" smtClean="0"/>
              <a:t>躲藏起来</a:t>
            </a:r>
            <a:r>
              <a:rPr lang="en-US" dirty="0" smtClean="0"/>
              <a:t>,</a:t>
            </a:r>
            <a:r>
              <a:rPr lang="zh-CN" altLang="en-US" dirty="0" smtClean="0"/>
              <a:t>因此</a:t>
            </a:r>
            <a:r>
              <a:rPr lang="en-US" dirty="0" smtClean="0"/>
              <a:t>,</a:t>
            </a:r>
            <a:r>
              <a:rPr lang="zh-CN" altLang="en-US" dirty="0" smtClean="0"/>
              <a:t>红军只遇到了大嫂母女俩。一开始</a:t>
            </a:r>
            <a:r>
              <a:rPr lang="en-US" dirty="0" smtClean="0"/>
              <a:t>,</a:t>
            </a:r>
            <a:r>
              <a:rPr lang="zh-CN" altLang="en-US" dirty="0" smtClean="0"/>
              <a:t>瑶民大嫂看到红军</a:t>
            </a:r>
            <a:r>
              <a:rPr lang="en-US" dirty="0" smtClean="0"/>
              <a:t>,</a:t>
            </a:r>
            <a:r>
              <a:rPr lang="zh-CN" altLang="en-US" dirty="0" smtClean="0"/>
              <a:t>非常惊惶。经过攀谈</a:t>
            </a:r>
            <a:r>
              <a:rPr lang="en-US" dirty="0" smtClean="0"/>
              <a:t>,</a:t>
            </a:r>
            <a:r>
              <a:rPr lang="zh-CN" altLang="en-US" dirty="0" smtClean="0"/>
              <a:t>她才知道红军是穷人的队伍。在向红军战士诉苦时</a:t>
            </a:r>
            <a:r>
              <a:rPr lang="en-US" dirty="0" smtClean="0"/>
              <a:t>,</a:t>
            </a:r>
            <a:r>
              <a:rPr lang="zh-CN" altLang="en-US" dirty="0" smtClean="0"/>
              <a:t>她哭了。当红军把整袋子米送给她时</a:t>
            </a:r>
            <a:r>
              <a:rPr lang="en-US" dirty="0" smtClean="0"/>
              <a:t>,</a:t>
            </a:r>
            <a:r>
              <a:rPr lang="zh-CN" altLang="en-US" dirty="0" smtClean="0"/>
              <a:t>她</a:t>
            </a:r>
            <a:r>
              <a:rPr lang="en-US" dirty="0" smtClean="0"/>
              <a:t>“</a:t>
            </a:r>
            <a:r>
              <a:rPr lang="zh-CN" altLang="en-US" dirty="0" smtClean="0"/>
              <a:t>欢喜地接受了</a:t>
            </a:r>
            <a:r>
              <a:rPr lang="en-US" dirty="0" smtClean="0"/>
              <a:t>”</a:t>
            </a:r>
            <a:r>
              <a:rPr lang="zh-CN" altLang="en-US" dirty="0" smtClean="0"/>
              <a:t>。她的思想感情经历了一个从害怕队伍到被谈话打动</a:t>
            </a:r>
            <a:r>
              <a:rPr lang="en-US" dirty="0" smtClean="0"/>
              <a:t>,</a:t>
            </a:r>
            <a:r>
              <a:rPr lang="zh-CN" altLang="en-US" dirty="0" smtClean="0"/>
              <a:t>再到因红军战士的关心而感到高兴的过程</a:t>
            </a:r>
            <a:r>
              <a:rPr lang="en-US" dirty="0" smtClean="0"/>
              <a:t>,</a:t>
            </a:r>
            <a:r>
              <a:rPr lang="zh-CN" altLang="en-US" dirty="0" smtClean="0"/>
              <a:t>这个过程显示了红军是为人民谋幸福的军队</a:t>
            </a:r>
            <a:r>
              <a:rPr lang="en-US" dirty="0" smtClean="0"/>
              <a:t>,</a:t>
            </a:r>
            <a:r>
              <a:rPr lang="zh-CN" altLang="en-US" dirty="0" smtClean="0"/>
              <a:t>说明红军不仅是战斗队</a:t>
            </a:r>
            <a:r>
              <a:rPr lang="en-US" dirty="0" smtClean="0"/>
              <a:t>,</a:t>
            </a:r>
            <a:r>
              <a:rPr lang="zh-CN" altLang="en-US" dirty="0" smtClean="0"/>
              <a:t>也是宣传队和播种机。从侧面丰富了课文的中心意思。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2524100" y="2571744"/>
            <a:ext cx="7000924" cy="3373426"/>
            <a:chOff x="2524100" y="2571744"/>
            <a:chExt cx="7000924" cy="3373426"/>
          </a:xfrm>
        </p:grpSpPr>
        <p:pic>
          <p:nvPicPr>
            <p:cNvPr id="8" name="19DXACZYWRJBXD6KT2.eps" descr="id:214749639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524100" y="2643182"/>
              <a:ext cx="7000924" cy="3301988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4524364" y="5000636"/>
              <a:ext cx="785818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1" name="矩形 10"/>
            <p:cNvSpPr/>
            <p:nvPr/>
          </p:nvSpPr>
          <p:spPr>
            <a:xfrm>
              <a:off x="5881686" y="5205426"/>
              <a:ext cx="785818" cy="2238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4" name="矩形 13"/>
            <p:cNvSpPr/>
            <p:nvPr/>
          </p:nvSpPr>
          <p:spPr>
            <a:xfrm>
              <a:off x="6667504" y="2571744"/>
              <a:ext cx="1428760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6310314" y="2357430"/>
            <a:ext cx="2286016" cy="642942"/>
          </a:xfrm>
        </p:spPr>
        <p:txBody>
          <a:bodyPr/>
          <a:lstStyle/>
          <a:p>
            <a:r>
              <a:rPr lang="zh-CN" altLang="en-US" dirty="0" smtClean="0"/>
              <a:t>下午两点多</a:t>
            </a:r>
            <a:endParaRPr lang="zh-CN" altLang="en-US" dirty="0"/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5810248" y="4857760"/>
            <a:ext cx="171451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细节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占位符 3"/>
          <p:cNvSpPr txBox="1">
            <a:spLocks/>
          </p:cNvSpPr>
          <p:nvPr/>
        </p:nvSpPr>
        <p:spPr>
          <a:xfrm>
            <a:off x="4524364" y="4714884"/>
            <a:ext cx="107157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天黑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build="p"/>
      <p:bldP spid="10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积累文中的生字和词语。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学习作者按时间变化和地点转移的顺序安排材料的构思方式。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赏析精彩的句段</a:t>
            </a:r>
            <a:r>
              <a:rPr lang="en-US" dirty="0" smtClean="0"/>
              <a:t>,</a:t>
            </a:r>
            <a:r>
              <a:rPr lang="zh-CN" altLang="en-US" dirty="0" smtClean="0"/>
              <a:t>学习生动的语言描写。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感受我工农红军克服困难、英勇顽强的斗志和革命乐观主义精神。</a:t>
            </a:r>
          </a:p>
          <a:p>
            <a:endParaRPr lang="zh-CN" altLang="en-US" dirty="0" smtClean="0"/>
          </a:p>
          <a:p>
            <a:r>
              <a:rPr lang="zh-CN" altLang="en-US" dirty="0" smtClean="0"/>
              <a:t>　　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95274" y="5643578"/>
            <a:ext cx="11001452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zh-CN" altLang="en-US" dirty="0" smtClean="0"/>
              <a:t>了解课文按时间变化和地点转移的顺序安排材料的特点。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老山界</a:t>
            </a:r>
            <a:r>
              <a:rPr lang="en-US" dirty="0" smtClean="0"/>
              <a:t>,</a:t>
            </a:r>
            <a:r>
              <a:rPr lang="zh-CN" altLang="en-US" dirty="0" smtClean="0"/>
              <a:t>位于贵州省黔东南境内</a:t>
            </a:r>
            <a:r>
              <a:rPr lang="en-US" dirty="0" smtClean="0"/>
              <a:t>,</a:t>
            </a:r>
            <a:r>
              <a:rPr lang="zh-CN" altLang="en-US" dirty="0" smtClean="0"/>
              <a:t>属雷公山山脉尾系</a:t>
            </a:r>
            <a:r>
              <a:rPr lang="en-US" dirty="0" smtClean="0"/>
              <a:t>,</a:t>
            </a:r>
            <a:r>
              <a:rPr lang="zh-CN" altLang="en-US" dirty="0" smtClean="0"/>
              <a:t>起源于雷山</a:t>
            </a:r>
            <a:r>
              <a:rPr lang="en-US" dirty="0" smtClean="0"/>
              <a:t>,</a:t>
            </a:r>
            <a:r>
              <a:rPr lang="zh-CN" altLang="en-US" dirty="0" smtClean="0"/>
              <a:t>经雷山、榕江延绵入剑河县境南偏西</a:t>
            </a:r>
            <a:r>
              <a:rPr lang="en-US" dirty="0" smtClean="0"/>
              <a:t>,</a:t>
            </a:r>
            <a:r>
              <a:rPr lang="zh-CN" altLang="en-US" dirty="0" smtClean="0"/>
              <a:t>与黎平县交界。老山界因原始森林茂密而得名</a:t>
            </a:r>
            <a:r>
              <a:rPr lang="en-US" dirty="0" smtClean="0"/>
              <a:t>,</a:t>
            </a:r>
            <a:r>
              <a:rPr lang="zh-CN" altLang="en-US" dirty="0" smtClean="0"/>
              <a:t>其植被垂直分布明显</a:t>
            </a:r>
            <a:r>
              <a:rPr lang="en-US" dirty="0" smtClean="0"/>
              <a:t>,</a:t>
            </a:r>
            <a:r>
              <a:rPr lang="zh-CN" altLang="en-US" dirty="0" smtClean="0"/>
              <a:t>山下以针叶林为主</a:t>
            </a:r>
            <a:r>
              <a:rPr lang="en-US" dirty="0" smtClean="0"/>
              <a:t>,</a:t>
            </a:r>
            <a:r>
              <a:rPr lang="zh-CN" altLang="en-US" dirty="0" smtClean="0"/>
              <a:t>半山以阔叶林和冷竹居多</a:t>
            </a:r>
            <a:r>
              <a:rPr lang="en-US" dirty="0" smtClean="0"/>
              <a:t>,</a:t>
            </a:r>
            <a:r>
              <a:rPr lang="zh-CN" altLang="en-US" dirty="0" smtClean="0"/>
              <a:t>海拔</a:t>
            </a:r>
            <a:r>
              <a:rPr lang="en-US" dirty="0" smtClean="0"/>
              <a:t>1400</a:t>
            </a:r>
            <a:r>
              <a:rPr lang="zh-CN" altLang="en-US" dirty="0" smtClean="0"/>
              <a:t>米以上地区为灌丛、草甸。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144328" cy="4357718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蓝图已绘就</a:t>
            </a:r>
            <a:r>
              <a:rPr lang="en-US" dirty="0" smtClean="0"/>
              <a:t>,</a:t>
            </a:r>
            <a:r>
              <a:rPr lang="zh-CN" altLang="en-US" dirty="0" smtClean="0"/>
              <a:t>奋进正当时。前进道路上</a:t>
            </a:r>
            <a:r>
              <a:rPr lang="en-US" dirty="0" smtClean="0"/>
              <a:t>,</a:t>
            </a:r>
            <a:r>
              <a:rPr lang="zh-CN" altLang="en-US" dirty="0" smtClean="0"/>
              <a:t>我们要大力弘扬伟大长征精神</a:t>
            </a:r>
            <a:r>
              <a:rPr lang="en-US" dirty="0" smtClean="0"/>
              <a:t>,</a:t>
            </a:r>
            <a:r>
              <a:rPr lang="zh-CN" altLang="en-US" dirty="0" smtClean="0"/>
              <a:t>激励和鼓舞全党全军全国各族人民特别是青年一代发奋图强、奋发有为</a:t>
            </a:r>
            <a:r>
              <a:rPr lang="en-US" dirty="0" smtClean="0"/>
              <a:t>,</a:t>
            </a:r>
            <a:r>
              <a:rPr lang="zh-CN" altLang="en-US" dirty="0" smtClean="0"/>
              <a:t>继续把革命前辈开创的伟大事业推向前进</a:t>
            </a:r>
            <a:r>
              <a:rPr lang="en-US" dirty="0" smtClean="0"/>
              <a:t>!”</a:t>
            </a:r>
            <a:r>
              <a:rPr lang="zh-CN" altLang="en-US" dirty="0" smtClean="0"/>
              <a:t>这是习近平总书记在纪念红军长征胜利</a:t>
            </a:r>
            <a:r>
              <a:rPr lang="en-US" dirty="0" smtClean="0"/>
              <a:t>80</a:t>
            </a:r>
            <a:r>
              <a:rPr lang="zh-CN" altLang="en-US" dirty="0" smtClean="0"/>
              <a:t>周年大会上做的重要讲话。今天</a:t>
            </a:r>
            <a:r>
              <a:rPr lang="en-US" dirty="0" smtClean="0"/>
              <a:t>,</a:t>
            </a:r>
            <a:r>
              <a:rPr lang="zh-CN" altLang="en-US" dirty="0" smtClean="0"/>
              <a:t>我们就来学习长征路上的一个小故事</a:t>
            </a:r>
            <a:r>
              <a:rPr lang="en-US" dirty="0" smtClean="0"/>
              <a:t>——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老山界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老山界是红军翻越的</a:t>
            </a:r>
            <a:r>
              <a:rPr lang="en-US" dirty="0" smtClean="0"/>
              <a:t>“</a:t>
            </a:r>
            <a:r>
              <a:rPr lang="zh-CN" altLang="en-US" dirty="0" smtClean="0"/>
              <a:t>长征中所过的第一座难走的山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644130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走近作者。</a:t>
            </a:r>
            <a:endParaRPr lang="en-US" altLang="zh-CN" dirty="0" smtClean="0"/>
          </a:p>
          <a:p>
            <a:r>
              <a:rPr lang="zh-CN" altLang="en-US" dirty="0" smtClean="0"/>
              <a:t>陆定一</a:t>
            </a:r>
            <a:r>
              <a:rPr lang="en-US" dirty="0" smtClean="0"/>
              <a:t>(1906—1996),</a:t>
            </a:r>
            <a:r>
              <a:rPr lang="zh-CN" altLang="en-US" dirty="0" smtClean="0"/>
              <a:t>中国无产阶级革命家。</a:t>
            </a:r>
            <a:r>
              <a:rPr lang="en-US" dirty="0" smtClean="0"/>
              <a:t>1925</a:t>
            </a:r>
            <a:r>
              <a:rPr lang="zh-CN" altLang="en-US" dirty="0" smtClean="0"/>
              <a:t>年加入中国共产党</a:t>
            </a:r>
            <a:r>
              <a:rPr lang="en-US" dirty="0" smtClean="0"/>
              <a:t>,1926</a:t>
            </a:r>
            <a:r>
              <a:rPr lang="zh-CN" altLang="en-US" dirty="0" smtClean="0"/>
              <a:t>年毕业于交通大学</a:t>
            </a:r>
            <a:r>
              <a:rPr lang="en-US" dirty="0" smtClean="0"/>
              <a:t>,1927</a:t>
            </a:r>
            <a:r>
              <a:rPr lang="zh-CN" altLang="en-US" dirty="0" smtClean="0"/>
              <a:t>年起担任共青团中央宣传部长、共青团驻少共国际代表。长征时</a:t>
            </a:r>
            <a:r>
              <a:rPr lang="en-US" dirty="0" smtClean="0"/>
              <a:t>,</a:t>
            </a:r>
            <a:r>
              <a:rPr lang="zh-CN" altLang="en-US" dirty="0" smtClean="0"/>
              <a:t>在红军第一方面军</a:t>
            </a:r>
            <a:r>
              <a:rPr lang="en-US" dirty="0" smtClean="0"/>
              <a:t>“</a:t>
            </a:r>
            <a:r>
              <a:rPr lang="zh-CN" altLang="en-US" dirty="0" smtClean="0"/>
              <a:t>红章</a:t>
            </a:r>
            <a:r>
              <a:rPr lang="en-US" dirty="0" smtClean="0"/>
              <a:t>”</a:t>
            </a:r>
            <a:r>
              <a:rPr lang="zh-CN" altLang="en-US" dirty="0" smtClean="0"/>
              <a:t>纵队政治宣传部工作</a:t>
            </a:r>
            <a:r>
              <a:rPr lang="en-US" dirty="0" smtClean="0"/>
              <a:t>,</a:t>
            </a:r>
            <a:r>
              <a:rPr lang="zh-CN" altLang="en-US" dirty="0" smtClean="0"/>
              <a:t>后任红军总政治部宣传部长。新中国成立后</a:t>
            </a:r>
            <a:r>
              <a:rPr lang="en-US" dirty="0" smtClean="0"/>
              <a:t>,</a:t>
            </a:r>
            <a:r>
              <a:rPr lang="zh-CN" altLang="en-US" dirty="0" smtClean="0"/>
              <a:t>历任中共中央宣传部部长、国务院副总理、中央书记处书记、文化部部长、全国政协副主席。</a:t>
            </a:r>
            <a:endParaRPr lang="zh-CN" altLang="en-US" dirty="0"/>
          </a:p>
        </p:txBody>
      </p:sp>
      <p:pic>
        <p:nvPicPr>
          <p:cNvPr id="18" name="陆定一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96594" y="2357430"/>
            <a:ext cx="1466468" cy="1925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查找本课的写作背景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r>
              <a:rPr lang="zh-CN" altLang="en-US" dirty="0" smtClean="0"/>
              <a:t>红军长征</a:t>
            </a:r>
            <a:r>
              <a:rPr lang="en-US" dirty="0" smtClean="0"/>
              <a:t>,</a:t>
            </a:r>
            <a:r>
              <a:rPr lang="zh-CN" altLang="en-US" dirty="0" smtClean="0"/>
              <a:t>从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开始</a:t>
            </a:r>
            <a:r>
              <a:rPr lang="en-US" dirty="0" smtClean="0"/>
              <a:t>,</a:t>
            </a:r>
            <a:r>
              <a:rPr lang="zh-CN" altLang="en-US" dirty="0" smtClean="0"/>
              <a:t>到</a:t>
            </a:r>
            <a:r>
              <a:rPr lang="zh-CN" altLang="en-US" u="sng" dirty="0" smtClean="0"/>
              <a:t>　     　</a:t>
            </a:r>
            <a:r>
              <a:rPr lang="zh-CN" altLang="en-US" dirty="0" smtClean="0"/>
              <a:t>结束</a:t>
            </a:r>
            <a:r>
              <a:rPr lang="en-US" dirty="0" smtClean="0"/>
              <a:t>,</a:t>
            </a:r>
            <a:r>
              <a:rPr lang="zh-CN" altLang="en-US" dirty="0" smtClean="0"/>
              <a:t>是为了突破国民党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”,</a:t>
            </a:r>
            <a:r>
              <a:rPr lang="zh-CN" altLang="en-US" dirty="0" smtClean="0"/>
              <a:t>争取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而进行的</a:t>
            </a:r>
            <a:r>
              <a:rPr lang="zh-CN" altLang="en-US" u="sng" dirty="0" smtClean="0"/>
              <a:t>　           　    </a:t>
            </a:r>
            <a:r>
              <a:rPr lang="zh-CN" altLang="en-US" dirty="0" smtClean="0"/>
              <a:t>。</a:t>
            </a: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667108" y="1785926"/>
            <a:ext cx="2357454" cy="642942"/>
          </a:xfrm>
        </p:spPr>
        <p:txBody>
          <a:bodyPr/>
          <a:lstStyle/>
          <a:p>
            <a:pPr indent="0"/>
            <a:r>
              <a:rPr lang="en-US" dirty="0" smtClean="0"/>
              <a:t>1934</a:t>
            </a:r>
            <a:r>
              <a:rPr lang="zh-CN" altLang="en-US" dirty="0" smtClean="0"/>
              <a:t>年</a:t>
            </a:r>
            <a:r>
              <a:rPr lang="en-US" dirty="0" smtClean="0"/>
              <a:t>10</a:t>
            </a:r>
            <a:r>
              <a:rPr lang="zh-CN" altLang="en-US" dirty="0" smtClean="0"/>
              <a:t>月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6953256" y="1785926"/>
            <a:ext cx="235745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1936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年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952596" y="2357430"/>
            <a:ext cx="107157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围剿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4310050" y="2357430"/>
            <a:ext cx="171451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北上抗日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7453322" y="2357430"/>
            <a:ext cx="221457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战略大转移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给下列加点的字注音或根据拼音写汉字。</a:t>
            </a:r>
            <a:endParaRPr lang="en-US" altLang="zh-CN" dirty="0" smtClean="0"/>
          </a:p>
          <a:p>
            <a:r>
              <a:rPr lang="zh-CN" altLang="en-US" dirty="0" smtClean="0"/>
              <a:t>攀谈</a:t>
            </a:r>
            <a:r>
              <a:rPr lang="en-US" dirty="0" smtClean="0"/>
              <a:t>(		)			</a:t>
            </a:r>
            <a:r>
              <a:rPr lang="zh-CN" altLang="en-US" dirty="0" smtClean="0"/>
              <a:t>苛捐杂税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峭壁</a:t>
            </a:r>
            <a:r>
              <a:rPr lang="en-US" dirty="0" smtClean="0"/>
              <a:t>(		)			</a:t>
            </a:r>
            <a:r>
              <a:rPr lang="zh-CN" altLang="en-US" dirty="0" smtClean="0"/>
              <a:t>骨碌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蜷缩</a:t>
            </a:r>
            <a:r>
              <a:rPr lang="en-US" dirty="0" smtClean="0"/>
              <a:t>(		)			</a:t>
            </a:r>
            <a:r>
              <a:rPr lang="zh-CN" altLang="en-US" dirty="0" smtClean="0"/>
              <a:t>矗立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en-US" dirty="0" err="1" smtClean="0"/>
              <a:t>jīng</a:t>
            </a:r>
            <a:r>
              <a:rPr lang="en-US" dirty="0" smtClean="0"/>
              <a:t> </a:t>
            </a:r>
            <a:r>
              <a:rPr lang="en-US" dirty="0" err="1" smtClean="0"/>
              <a:t>huáng</a:t>
            </a:r>
            <a:r>
              <a:rPr lang="en-US" dirty="0" smtClean="0"/>
              <a:t>(		)		 </a:t>
            </a:r>
            <a:r>
              <a:rPr lang="en-US" dirty="0" err="1" smtClean="0"/>
              <a:t>jǐng</a:t>
            </a:r>
            <a:r>
              <a:rPr lang="en-US" dirty="0" smtClean="0"/>
              <a:t> </a:t>
            </a:r>
            <a:r>
              <a:rPr lang="en-US" dirty="0" err="1" smtClean="0"/>
              <a:t>zhì</a:t>
            </a:r>
            <a:r>
              <a:rPr lang="en-US" dirty="0" smtClean="0"/>
              <a:t>(	        )</a:t>
            </a:r>
            <a:endParaRPr lang="zh-CN" altLang="en-US" dirty="0" smtClean="0"/>
          </a:p>
          <a:p>
            <a:r>
              <a:rPr lang="en-US" dirty="0" err="1" smtClean="0"/>
              <a:t>guàn</a:t>
            </a:r>
            <a:r>
              <a:rPr lang="en-US" dirty="0" smtClean="0"/>
              <a:t> </a:t>
            </a:r>
            <a:r>
              <a:rPr lang="en-US" dirty="0" err="1" smtClean="0"/>
              <a:t>shū</a:t>
            </a:r>
            <a:r>
              <a:rPr lang="en-US" dirty="0" smtClean="0"/>
              <a:t>(		)		 </a:t>
            </a:r>
            <a:r>
              <a:rPr lang="en-US" dirty="0" err="1" smtClean="0"/>
              <a:t>lí</a:t>
            </a:r>
            <a:r>
              <a:rPr lang="en-US" dirty="0" smtClean="0"/>
              <a:t> </a:t>
            </a:r>
            <a:r>
              <a:rPr lang="en-US" dirty="0" err="1" smtClean="0"/>
              <a:t>míng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595538" y="1785926"/>
            <a:ext cx="928694" cy="714380"/>
          </a:xfrm>
        </p:spPr>
        <p:txBody>
          <a:bodyPr/>
          <a:lstStyle/>
          <a:p>
            <a:pPr indent="0"/>
            <a:r>
              <a:rPr lang="en-US" dirty="0" err="1" smtClean="0"/>
              <a:t>pān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3643338" y="3714752"/>
            <a:ext cx="109534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惊惶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666976" y="2357430"/>
            <a:ext cx="1285884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qiào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595538" y="3000372"/>
            <a:ext cx="142876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Segoe UI Light" pitchFamily="34" charset="0"/>
              </a:rPr>
              <a:t>quán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Segoe UI Light" pitchFamily="34" charset="0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7524760" y="2357430"/>
            <a:ext cx="109534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gū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8310578" y="1785926"/>
            <a:ext cx="100013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kē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3643338" y="4357694"/>
            <a:ext cx="109534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灌输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7429552" y="3000372"/>
            <a:ext cx="109534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chù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7953388" y="3714776"/>
            <a:ext cx="1000132" cy="6429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景致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7953388" y="4357718"/>
            <a:ext cx="1000132" cy="85723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黎明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666844" y="221455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453190" y="221229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6453190" y="2855237"/>
            <a:ext cx="5631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1666844" y="350043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1746602" y="285523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1738282" y="414112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2809852" y="414338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6453190" y="350043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6524628" y="414112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7310446" y="414112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1738282" y="478632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2809852" y="478858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6381752" y="478632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7167570" y="478632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阅读课文</a:t>
            </a:r>
            <a:r>
              <a:rPr lang="en-US" dirty="0" smtClean="0"/>
              <a:t>,</a:t>
            </a:r>
            <a:r>
              <a:rPr lang="zh-CN" altLang="en-US" dirty="0" smtClean="0"/>
              <a:t>思考</a:t>
            </a:r>
            <a:r>
              <a:rPr lang="en-US" dirty="0" smtClean="0"/>
              <a:t>:</a:t>
            </a:r>
            <a:r>
              <a:rPr lang="zh-CN" altLang="en-US" dirty="0" smtClean="0"/>
              <a:t>红军翻越老山界用了多长时间</a:t>
            </a:r>
            <a:r>
              <a:rPr lang="en-US" dirty="0" smtClean="0"/>
              <a:t>?</a:t>
            </a:r>
            <a:r>
              <a:rPr lang="zh-CN" altLang="en-US" dirty="0" smtClean="0"/>
              <a:t>老山界给你留下最深的印象是什么</a:t>
            </a:r>
            <a:r>
              <a:rPr lang="en-US" dirty="0" smtClean="0"/>
              <a:t>?</a:t>
            </a:r>
            <a:r>
              <a:rPr lang="zh-CN" altLang="en-US" dirty="0" smtClean="0"/>
              <a:t>用简洁的词语概括。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09588" y="2428868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红军翻越老山界用了一天半的时间。老山界给我留下的印象是陡峭、险峻、高大</a:t>
            </a:r>
            <a:r>
              <a:rPr lang="en-US" dirty="0" smtClean="0"/>
              <a:t>(</a:t>
            </a:r>
            <a:r>
              <a:rPr lang="zh-CN" altLang="en-US" dirty="0" smtClean="0"/>
              <a:t>或</a:t>
            </a:r>
            <a:r>
              <a:rPr lang="en-US" dirty="0" smtClean="0"/>
              <a:t>“</a:t>
            </a:r>
            <a:r>
              <a:rPr lang="zh-CN" altLang="en-US" dirty="0" smtClean="0"/>
              <a:t>陡、窄、险</a:t>
            </a:r>
            <a:r>
              <a:rPr lang="en-US" dirty="0" smtClean="0"/>
              <a:t>”</a:t>
            </a:r>
            <a:r>
              <a:rPr lang="zh-CN" altLang="en-US" dirty="0" smtClean="0"/>
              <a:t>等</a:t>
            </a:r>
            <a:r>
              <a:rPr lang="en-US" dirty="0" smtClean="0"/>
              <a:t>)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记叙一件事</a:t>
            </a:r>
            <a:r>
              <a:rPr lang="en-US" dirty="0" smtClean="0"/>
              <a:t>,</a:t>
            </a:r>
            <a:r>
              <a:rPr lang="zh-CN" altLang="en-US" dirty="0" smtClean="0"/>
              <a:t>一般来说文章结构会如何安排</a:t>
            </a:r>
            <a:r>
              <a:rPr lang="en-US" dirty="0" smtClean="0"/>
              <a:t>?</a:t>
            </a:r>
            <a:r>
              <a:rPr lang="zh-CN" altLang="en-US" dirty="0" smtClean="0"/>
              <a:t>本文是不是也是这样安排的呢</a:t>
            </a:r>
            <a:r>
              <a:rPr lang="en-US" dirty="0" smtClean="0"/>
              <a:t>?</a:t>
            </a:r>
            <a:r>
              <a:rPr lang="zh-CN" altLang="en-US" dirty="0" smtClean="0"/>
              <a:t>请简要概括部分内容。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2677</TotalTime>
  <Words>1113</Words>
  <Application>Microsoft Office PowerPoint</Application>
  <PresentationFormat>自定义</PresentationFormat>
  <Paragraphs>98</Paragraphs>
  <Slides>20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615</cp:revision>
  <dcterms:created xsi:type="dcterms:W3CDTF">2017-02-11T06:33:00Z</dcterms:created>
  <dcterms:modified xsi:type="dcterms:W3CDTF">2019-12-13T03:47:45Z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