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9"/>
  </p:notesMasterIdLst>
  <p:handoutMasterIdLst>
    <p:handoutMasterId r:id="rId30"/>
  </p:handoutMasterIdLst>
  <p:sldIdLst>
    <p:sldId id="371" r:id="rId3"/>
    <p:sldId id="429" r:id="rId4"/>
    <p:sldId id="444" r:id="rId5"/>
    <p:sldId id="428" r:id="rId6"/>
    <p:sldId id="445" r:id="rId7"/>
    <p:sldId id="483" r:id="rId8"/>
    <p:sldId id="484" r:id="rId9"/>
    <p:sldId id="397" r:id="rId10"/>
    <p:sldId id="485" r:id="rId11"/>
    <p:sldId id="458" r:id="rId12"/>
    <p:sldId id="486" r:id="rId13"/>
    <p:sldId id="461" r:id="rId14"/>
    <p:sldId id="465" r:id="rId15"/>
    <p:sldId id="466" r:id="rId16"/>
    <p:sldId id="467" r:id="rId17"/>
    <p:sldId id="480" r:id="rId18"/>
    <p:sldId id="481" r:id="rId19"/>
    <p:sldId id="469" r:id="rId20"/>
    <p:sldId id="470" r:id="rId21"/>
    <p:sldId id="471" r:id="rId22"/>
    <p:sldId id="472" r:id="rId23"/>
    <p:sldId id="487" r:id="rId24"/>
    <p:sldId id="488" r:id="rId25"/>
    <p:sldId id="489" r:id="rId26"/>
    <p:sldId id="476" r:id="rId27"/>
    <p:sldId id="395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4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9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52992" y="4000504"/>
            <a:ext cx="42242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9.</a:t>
            </a:r>
            <a:r>
              <a:rPr lang="zh-CN" altLang="en-US" sz="3600" dirty="0" smtClean="0"/>
              <a:t>阿长与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山海经</a:t>
            </a:r>
            <a:r>
              <a:rPr lang="en-US" altLang="zh-CN" sz="3600" dirty="0" smtClean="0"/>
              <a:t>》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667108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3单元.eps" descr="id:21474970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2464" y="1714488"/>
            <a:ext cx="10215634" cy="181728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738810" y="4643446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</a:t>
            </a:r>
            <a:r>
              <a:rPr lang="zh-CN" altLang="en-US" sz="3600" dirty="0" smtClean="0"/>
              <a:t>二 </a:t>
            </a:r>
            <a:r>
              <a:rPr lang="zh-CN" altLang="en-US" sz="3600" dirty="0" smtClean="0"/>
              <a:t>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仁厚黑暗的地母呵</a:t>
            </a:r>
            <a:r>
              <a:rPr lang="en-US" dirty="0" smtClean="0"/>
              <a:t>,</a:t>
            </a:r>
            <a:r>
              <a:rPr lang="zh-CN" altLang="en-US" dirty="0" smtClean="0"/>
              <a:t>愿在你怀里永安她的魂灵</a:t>
            </a:r>
            <a:r>
              <a:rPr lang="en-US" dirty="0" smtClean="0"/>
              <a:t>!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仁厚黑暗的地母</a:t>
            </a:r>
            <a:r>
              <a:rPr lang="en-US" dirty="0" smtClean="0"/>
              <a:t>”</a:t>
            </a:r>
            <a:r>
              <a:rPr lang="zh-CN" altLang="en-US" dirty="0" smtClean="0"/>
              <a:t>是什么</a:t>
            </a:r>
            <a:r>
              <a:rPr lang="en-US" dirty="0" smtClean="0"/>
              <a:t>?</a:t>
            </a:r>
            <a:r>
              <a:rPr lang="zh-CN" altLang="en-US" dirty="0" smtClean="0"/>
              <a:t>地母就是地神。中国有</a:t>
            </a:r>
            <a:r>
              <a:rPr lang="en-US" dirty="0" smtClean="0"/>
              <a:t>“</a:t>
            </a:r>
            <a:r>
              <a:rPr lang="zh-CN" altLang="en-US" dirty="0" smtClean="0"/>
              <a:t>天神至尊</a:t>
            </a:r>
            <a:r>
              <a:rPr lang="en-US" dirty="0" smtClean="0"/>
              <a:t>,</a:t>
            </a:r>
            <a:r>
              <a:rPr lang="zh-CN" altLang="en-US" dirty="0" smtClean="0"/>
              <a:t>地神多福</a:t>
            </a:r>
            <a:r>
              <a:rPr lang="en-US" dirty="0" smtClean="0"/>
              <a:t>”</a:t>
            </a:r>
            <a:r>
              <a:rPr lang="zh-CN" altLang="en-US" dirty="0" smtClean="0"/>
              <a:t>的说法。地神是黑暗而又仁厚的</a:t>
            </a:r>
            <a:r>
              <a:rPr lang="en-US" dirty="0" smtClean="0"/>
              <a:t>,</a:t>
            </a:r>
            <a:r>
              <a:rPr lang="zh-CN" altLang="en-US" dirty="0" smtClean="0"/>
              <a:t>阿长埋在地下</a:t>
            </a:r>
            <a:r>
              <a:rPr lang="en-US" dirty="0" smtClean="0"/>
              <a:t>,</a:t>
            </a:r>
            <a:r>
              <a:rPr lang="zh-CN" altLang="en-US" dirty="0" smtClean="0"/>
              <a:t>鲁迅先生祈祷地神赐福于她</a:t>
            </a:r>
            <a:r>
              <a:rPr lang="en-US" dirty="0" smtClean="0"/>
              <a:t>,</a:t>
            </a:r>
            <a:r>
              <a:rPr lang="zh-CN" altLang="en-US" dirty="0" smtClean="0"/>
              <a:t>让她的魂灵得以永安。</a:t>
            </a:r>
          </a:p>
          <a:p>
            <a:r>
              <a:rPr lang="zh-CN" altLang="en-US" dirty="0" smtClean="0"/>
              <a:t>这句话抒发了作者对长妈妈真挚的情感</a:t>
            </a:r>
            <a:r>
              <a:rPr lang="en-US" dirty="0" smtClean="0"/>
              <a:t>,</a:t>
            </a:r>
            <a:r>
              <a:rPr lang="zh-CN" altLang="en-US" dirty="0" smtClean="0"/>
              <a:t>表现了作者对长妈妈的怀念之情</a:t>
            </a:r>
            <a:r>
              <a:rPr lang="en-US" dirty="0" smtClean="0"/>
              <a:t>,</a:t>
            </a:r>
            <a:r>
              <a:rPr lang="zh-CN" altLang="en-US" dirty="0" smtClean="0"/>
              <a:t>升华了主题。在作者的人生历程中</a:t>
            </a:r>
            <a:r>
              <a:rPr lang="en-US" dirty="0" smtClean="0"/>
              <a:t>,</a:t>
            </a:r>
            <a:r>
              <a:rPr lang="zh-CN" altLang="en-US" dirty="0" smtClean="0"/>
              <a:t>长妈妈曾起过那样重要的作用</a:t>
            </a:r>
            <a:r>
              <a:rPr lang="en-US" dirty="0" smtClean="0"/>
              <a:t>,</a:t>
            </a:r>
            <a:r>
              <a:rPr lang="zh-CN" altLang="en-US" dirty="0" smtClean="0"/>
              <a:t>但他竟不知道她的姓名和经历</a:t>
            </a:r>
            <a:r>
              <a:rPr lang="en-US" dirty="0" smtClean="0"/>
              <a:t>,</a:t>
            </a:r>
            <a:r>
              <a:rPr lang="zh-CN" altLang="en-US" dirty="0" smtClean="0"/>
              <a:t>这是多么叫人内疚的事情</a:t>
            </a:r>
            <a:r>
              <a:rPr lang="en-US" dirty="0" smtClean="0"/>
              <a:t>!</a:t>
            </a:r>
            <a:r>
              <a:rPr lang="zh-CN" altLang="en-US" dirty="0" smtClean="0"/>
              <a:t>他所能做的</a:t>
            </a:r>
            <a:r>
              <a:rPr lang="en-US" dirty="0" smtClean="0"/>
              <a:t>,</a:t>
            </a:r>
            <a:r>
              <a:rPr lang="zh-CN" altLang="en-US" dirty="0" smtClean="0"/>
              <a:t>只有祈祷仁厚的地母</a:t>
            </a:r>
            <a:r>
              <a:rPr lang="en-US" dirty="0" smtClean="0"/>
              <a:t>,</a:t>
            </a:r>
            <a:r>
              <a:rPr lang="zh-CN" altLang="en-US" dirty="0" smtClean="0"/>
              <a:t>让她的灵魂得以安息。作者对长妈妈的深沉感情在这里表现得深切感人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赏析写法。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文中写了哪些人对待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要买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这件事的态度</a:t>
            </a:r>
            <a:r>
              <a:rPr lang="en-US" dirty="0" smtClean="0"/>
              <a:t>?</a:t>
            </a:r>
            <a:r>
              <a:rPr lang="zh-CN" altLang="en-US" dirty="0" smtClean="0"/>
              <a:t>用了什么样的表现手法</a:t>
            </a:r>
            <a:r>
              <a:rPr lang="en-US" dirty="0" smtClean="0"/>
              <a:t>?</a:t>
            </a:r>
            <a:r>
              <a:rPr lang="zh-CN" altLang="en-US" dirty="0" smtClean="0"/>
              <a:t>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文中写到远房叔祖的疏懒</a:t>
            </a:r>
            <a:r>
              <a:rPr lang="en-US" dirty="0" smtClean="0"/>
              <a:t>,</a:t>
            </a:r>
            <a:r>
              <a:rPr lang="zh-CN" altLang="en-US" dirty="0" smtClean="0"/>
              <a:t>别人又不肯真实地回答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”,</a:t>
            </a:r>
            <a:r>
              <a:rPr lang="zh-CN" altLang="en-US" dirty="0" smtClean="0"/>
              <a:t>而长妈妈主动来问</a:t>
            </a:r>
            <a:r>
              <a:rPr lang="en-US" dirty="0" smtClean="0"/>
              <a:t>,“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知道她并非学者</a:t>
            </a:r>
            <a:r>
              <a:rPr lang="en-US" dirty="0" smtClean="0"/>
              <a:t>,</a:t>
            </a:r>
            <a:r>
              <a:rPr lang="zh-CN" altLang="en-US" dirty="0" smtClean="0"/>
              <a:t>说了也无益</a:t>
            </a:r>
            <a:r>
              <a:rPr lang="en-US" dirty="0" smtClean="0"/>
              <a:t>,</a:t>
            </a:r>
            <a:r>
              <a:rPr lang="zh-CN" altLang="en-US" dirty="0" smtClean="0"/>
              <a:t>但既然来问</a:t>
            </a:r>
            <a:r>
              <a:rPr lang="en-US" dirty="0" smtClean="0"/>
              <a:t>,</a:t>
            </a:r>
            <a:r>
              <a:rPr lang="zh-CN" altLang="en-US" dirty="0" smtClean="0"/>
              <a:t>也就都对她说了</a:t>
            </a:r>
            <a:r>
              <a:rPr lang="en-US" dirty="0" smtClean="0"/>
              <a:t>,</a:t>
            </a:r>
            <a:r>
              <a:rPr lang="zh-CN" altLang="en-US" dirty="0" smtClean="0"/>
              <a:t>但并不抱什么希望</a:t>
            </a:r>
            <a:r>
              <a:rPr lang="en-US" dirty="0" smtClean="0"/>
              <a:t>,</a:t>
            </a:r>
            <a:r>
              <a:rPr lang="zh-CN" altLang="en-US" dirty="0" smtClean="0"/>
              <a:t>没有料到长妈妈竟然会帮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。这里用了对比的写法</a:t>
            </a:r>
            <a:r>
              <a:rPr lang="en-US" dirty="0" smtClean="0"/>
              <a:t>,</a:t>
            </a:r>
            <a:r>
              <a:rPr lang="zh-CN" altLang="en-US" dirty="0" smtClean="0"/>
              <a:t>突出了长妈妈的热心、善良和对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细致入微的关爱之情。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本文之妙</a:t>
            </a:r>
            <a:r>
              <a:rPr lang="en-US" dirty="0" smtClean="0"/>
              <a:t>,</a:t>
            </a:r>
            <a:r>
              <a:rPr lang="zh-CN" altLang="en-US" dirty="0" smtClean="0"/>
              <a:t>妙在谋篇布局</a:t>
            </a:r>
            <a:r>
              <a:rPr lang="en-US" dirty="0" smtClean="0"/>
              <a:t>,</a:t>
            </a:r>
            <a:r>
              <a:rPr lang="zh-CN" altLang="en-US" dirty="0" smtClean="0"/>
              <a:t>先抑后扬</a:t>
            </a:r>
            <a:r>
              <a:rPr lang="en-US" dirty="0" smtClean="0"/>
              <a:t>,</a:t>
            </a:r>
            <a:r>
              <a:rPr lang="zh-CN" altLang="en-US" dirty="0" smtClean="0"/>
              <a:t>抑中有扬。试做简要分析。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1072890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作者在文章的前半部分着重写了对阿长的</a:t>
            </a:r>
            <a:r>
              <a:rPr lang="en-US" dirty="0" smtClean="0"/>
              <a:t>“</a:t>
            </a:r>
            <a:r>
              <a:rPr lang="zh-CN" altLang="en-US" dirty="0" smtClean="0"/>
              <a:t>憎恶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讨厌</a:t>
            </a:r>
            <a:r>
              <a:rPr lang="en-US" dirty="0" smtClean="0"/>
              <a:t>”,</a:t>
            </a:r>
            <a:r>
              <a:rPr lang="zh-CN" altLang="en-US" dirty="0" smtClean="0"/>
              <a:t>谋杀了作者特别喜爱的隐鼠的是阿长</a:t>
            </a:r>
            <a:r>
              <a:rPr lang="en-US" dirty="0" smtClean="0"/>
              <a:t>;</a:t>
            </a:r>
            <a:r>
              <a:rPr lang="zh-CN" altLang="en-US" dirty="0" smtClean="0"/>
              <a:t>挤得作者</a:t>
            </a:r>
            <a:r>
              <a:rPr lang="en-US" dirty="0" smtClean="0"/>
              <a:t>“</a:t>
            </a:r>
            <a:r>
              <a:rPr lang="zh-CN" altLang="en-US" dirty="0" smtClean="0"/>
              <a:t>没有余地翻身</a:t>
            </a:r>
            <a:r>
              <a:rPr lang="en-US" dirty="0" smtClean="0"/>
              <a:t>,</a:t>
            </a:r>
            <a:r>
              <a:rPr lang="zh-CN" altLang="en-US" dirty="0" smtClean="0"/>
              <a:t>久睡在一角的席子上</a:t>
            </a:r>
            <a:r>
              <a:rPr lang="en-US" dirty="0" smtClean="0"/>
              <a:t>,</a:t>
            </a:r>
            <a:r>
              <a:rPr lang="zh-CN" altLang="en-US" dirty="0" smtClean="0"/>
              <a:t>又已经烤得那么热</a:t>
            </a:r>
            <a:r>
              <a:rPr lang="en-US" dirty="0" smtClean="0"/>
              <a:t>”</a:t>
            </a:r>
            <a:r>
              <a:rPr lang="zh-CN" altLang="en-US" dirty="0" smtClean="0"/>
              <a:t>却</a:t>
            </a:r>
            <a:r>
              <a:rPr lang="en-US" dirty="0" smtClean="0"/>
              <a:t>“</a:t>
            </a:r>
            <a:r>
              <a:rPr lang="zh-CN" altLang="en-US" dirty="0" smtClean="0"/>
              <a:t>实在是无法可想</a:t>
            </a:r>
            <a:r>
              <a:rPr lang="en-US" dirty="0" smtClean="0"/>
              <a:t>”</a:t>
            </a:r>
            <a:r>
              <a:rPr lang="zh-CN" altLang="en-US" dirty="0" smtClean="0"/>
              <a:t>的也是阿长</a:t>
            </a:r>
            <a:r>
              <a:rPr lang="en-US" dirty="0" smtClean="0"/>
              <a:t>;</a:t>
            </a:r>
            <a:r>
              <a:rPr lang="zh-CN" altLang="en-US" dirty="0" smtClean="0"/>
              <a:t>阿长所讲的</a:t>
            </a:r>
            <a:r>
              <a:rPr lang="en-US" dirty="0" smtClean="0"/>
              <a:t>“</a:t>
            </a:r>
            <a:r>
              <a:rPr lang="zh-CN" altLang="en-US" dirty="0" smtClean="0"/>
              <a:t>长毛</a:t>
            </a:r>
            <a:r>
              <a:rPr lang="en-US" dirty="0" smtClean="0"/>
              <a:t>”</a:t>
            </a:r>
            <a:r>
              <a:rPr lang="zh-CN" altLang="en-US" dirty="0" smtClean="0"/>
              <a:t>的故事以及对自己那让外面的大炮放不出来的作用的讲述</a:t>
            </a:r>
            <a:r>
              <a:rPr lang="en-US" dirty="0" smtClean="0"/>
              <a:t>,</a:t>
            </a:r>
            <a:r>
              <a:rPr lang="zh-CN" altLang="en-US" dirty="0" smtClean="0"/>
              <a:t>是那么的可笑与荒谬。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后半部分则着重写作者对阿长佩服和充满敬意的原因</a:t>
            </a:r>
            <a:r>
              <a:rPr lang="en-US" dirty="0" smtClean="0"/>
              <a:t>,</a:t>
            </a:r>
            <a:r>
              <a:rPr lang="zh-CN" altLang="en-US" dirty="0" smtClean="0"/>
              <a:t>主要是阿长给他买到了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文章通过先抑后扬、前后呼应的写法</a:t>
            </a:r>
            <a:r>
              <a:rPr lang="en-US" dirty="0" smtClean="0"/>
              <a:t>,</a:t>
            </a:r>
            <a:r>
              <a:rPr lang="zh-CN" altLang="en-US" dirty="0" smtClean="0"/>
              <a:t>为读者展现出一个有点粗俗、迷信、守旧</a:t>
            </a:r>
            <a:r>
              <a:rPr lang="en-US" dirty="0" smtClean="0"/>
              <a:t>,</a:t>
            </a:r>
            <a:r>
              <a:rPr lang="zh-CN" altLang="en-US" dirty="0" smtClean="0"/>
              <a:t>但却善良、热心、忠厚、真诚的阿长</a:t>
            </a:r>
            <a:r>
              <a:rPr lang="en-US" dirty="0" smtClean="0"/>
              <a:t>,</a:t>
            </a:r>
            <a:r>
              <a:rPr lang="zh-CN" altLang="en-US" dirty="0" smtClean="0"/>
              <a:t>也使人物形象更加真实、丰满。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想象创新。</a:t>
            </a:r>
          </a:p>
          <a:p>
            <a:r>
              <a:rPr lang="zh-CN" altLang="en-US" dirty="0" smtClean="0"/>
              <a:t>假设阿长现在还健在</a:t>
            </a:r>
            <a:r>
              <a:rPr lang="en-US" dirty="0" smtClean="0"/>
              <a:t>,</a:t>
            </a:r>
            <a:r>
              <a:rPr lang="zh-CN" altLang="en-US" dirty="0" smtClean="0"/>
              <a:t>能识字</a:t>
            </a:r>
            <a:r>
              <a:rPr lang="en-US" dirty="0" smtClean="0"/>
              <a:t>,</a:t>
            </a:r>
            <a:r>
              <a:rPr lang="zh-CN" altLang="en-US" dirty="0" smtClean="0"/>
              <a:t>她读了鲁迅先生的这篇文章</a:t>
            </a:r>
            <a:r>
              <a:rPr lang="en-US" dirty="0" smtClean="0"/>
              <a:t>,</a:t>
            </a:r>
            <a:r>
              <a:rPr lang="zh-CN" altLang="en-US" dirty="0" smtClean="0"/>
              <a:t>会对鲁迅先生说什么</a:t>
            </a:r>
            <a:r>
              <a:rPr lang="en-US" dirty="0" smtClean="0"/>
              <a:t>?</a:t>
            </a:r>
            <a:r>
              <a:rPr lang="zh-CN" altLang="en-US" dirty="0" smtClean="0"/>
              <a:t>请你紧扣课文内容与人物性格特征</a:t>
            </a:r>
            <a:r>
              <a:rPr lang="en-US" dirty="0" smtClean="0"/>
              <a:t>,</a:t>
            </a:r>
            <a:r>
              <a:rPr lang="zh-CN" altLang="en-US" dirty="0" smtClean="0"/>
              <a:t>展开合理的想象</a:t>
            </a:r>
            <a:r>
              <a:rPr lang="en-US" dirty="0" smtClean="0"/>
              <a:t>,</a:t>
            </a:r>
            <a:r>
              <a:rPr lang="zh-CN" altLang="en-US" dirty="0" smtClean="0"/>
              <a:t>赋予人物新的时代特色</a:t>
            </a:r>
            <a:r>
              <a:rPr lang="en-US" dirty="0" smtClean="0"/>
              <a:t>,</a:t>
            </a:r>
            <a:r>
              <a:rPr lang="zh-CN" altLang="en-US" dirty="0" smtClean="0"/>
              <a:t>代长妈妈说些话。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哥儿啊</a:t>
            </a:r>
            <a:r>
              <a:rPr lang="en-US" dirty="0" smtClean="0"/>
              <a:t>,</a:t>
            </a:r>
            <a:r>
              <a:rPr lang="zh-CN" altLang="en-US" dirty="0" smtClean="0"/>
              <a:t>经你一写</a:t>
            </a:r>
            <a:r>
              <a:rPr lang="en-US" dirty="0" smtClean="0"/>
              <a:t>,</a:t>
            </a:r>
            <a:r>
              <a:rPr lang="zh-CN" altLang="en-US" dirty="0" smtClean="0"/>
              <a:t>我现在也成了名人了</a:t>
            </a:r>
            <a:r>
              <a:rPr lang="en-US" dirty="0" smtClean="0"/>
              <a:t>,</a:t>
            </a:r>
            <a:r>
              <a:rPr lang="zh-CN" altLang="en-US" dirty="0" smtClean="0"/>
              <a:t>可是你说我无名无姓</a:t>
            </a:r>
            <a:r>
              <a:rPr lang="en-US" dirty="0" smtClean="0"/>
              <a:t>,</a:t>
            </a:r>
            <a:r>
              <a:rPr lang="zh-CN" altLang="en-US" dirty="0" smtClean="0"/>
              <a:t>生得黄胖而矮倒也罢了</a:t>
            </a:r>
            <a:r>
              <a:rPr lang="en-US" dirty="0" smtClean="0"/>
              <a:t>,</a:t>
            </a:r>
            <a:r>
              <a:rPr lang="zh-CN" altLang="en-US" dirty="0" smtClean="0"/>
              <a:t>怎么连颈上的灸疮疤也写进去了呢</a:t>
            </a:r>
            <a:r>
              <a:rPr lang="en-US" dirty="0" smtClean="0"/>
              <a:t>?</a:t>
            </a:r>
            <a:r>
              <a:rPr lang="zh-CN" altLang="en-US" dirty="0" smtClean="0"/>
              <a:t>说我规矩多、烦琐、迷信也罢了</a:t>
            </a:r>
            <a:r>
              <a:rPr lang="en-US" dirty="0" smtClean="0"/>
              <a:t>,</a:t>
            </a:r>
            <a:r>
              <a:rPr lang="zh-CN" altLang="en-US" dirty="0" smtClean="0"/>
              <a:t>那时谁不迷信啊</a:t>
            </a:r>
            <a:r>
              <a:rPr lang="en-US" dirty="0" smtClean="0"/>
              <a:t>?</a:t>
            </a:r>
            <a:r>
              <a:rPr lang="zh-CN" altLang="en-US" dirty="0" smtClean="0"/>
              <a:t>可是你怎么连我睡相不好这种私事都写进去了呢</a:t>
            </a:r>
            <a:r>
              <a:rPr lang="en-US" dirty="0" smtClean="0"/>
              <a:t>?</a:t>
            </a:r>
            <a:r>
              <a:rPr lang="zh-CN" altLang="en-US" dirty="0" smtClean="0"/>
              <a:t>特别是给你讲</a:t>
            </a:r>
            <a:r>
              <a:rPr lang="en-US" dirty="0" smtClean="0"/>
              <a:t>“</a:t>
            </a:r>
            <a:r>
              <a:rPr lang="zh-CN" altLang="en-US" dirty="0" smtClean="0"/>
              <a:t>长毛</a:t>
            </a:r>
            <a:r>
              <a:rPr lang="en-US" dirty="0" smtClean="0"/>
              <a:t>”</a:t>
            </a:r>
            <a:r>
              <a:rPr lang="zh-CN" altLang="en-US" dirty="0" smtClean="0"/>
              <a:t>故事时</a:t>
            </a:r>
            <a:r>
              <a:rPr lang="en-US" dirty="0" smtClean="0"/>
              <a:t>,</a:t>
            </a:r>
            <a:r>
              <a:rPr lang="zh-CN" altLang="en-US" dirty="0" smtClean="0"/>
              <a:t>讲</a:t>
            </a:r>
            <a:r>
              <a:rPr lang="en-US" dirty="0" smtClean="0"/>
              <a:t>“</a:t>
            </a:r>
            <a:r>
              <a:rPr lang="zh-CN" altLang="en-US" dirty="0" smtClean="0"/>
              <a:t>长毛</a:t>
            </a:r>
            <a:r>
              <a:rPr lang="en-US" dirty="0" smtClean="0"/>
              <a:t>”</a:t>
            </a:r>
            <a:r>
              <a:rPr lang="zh-CN" altLang="en-US" dirty="0" smtClean="0"/>
              <a:t>将我们掳去后</a:t>
            </a:r>
            <a:r>
              <a:rPr lang="en-US" dirty="0" smtClean="0"/>
              <a:t>,</a:t>
            </a:r>
            <a:r>
              <a:rPr lang="zh-CN" altLang="en-US" dirty="0" smtClean="0"/>
              <a:t>让我们脱下裤子站在墙头</a:t>
            </a:r>
            <a:r>
              <a:rPr lang="en-US" dirty="0" smtClean="0"/>
              <a:t>,</a:t>
            </a:r>
            <a:r>
              <a:rPr lang="zh-CN" altLang="en-US" dirty="0" smtClean="0"/>
              <a:t>大炮就放不出来</a:t>
            </a:r>
            <a:r>
              <a:rPr lang="en-US" dirty="0" smtClean="0"/>
              <a:t>,</a:t>
            </a:r>
            <a:r>
              <a:rPr lang="zh-CN" altLang="en-US" dirty="0" smtClean="0"/>
              <a:t>你也照实写下来了</a:t>
            </a:r>
            <a:r>
              <a:rPr lang="en-US" dirty="0" smtClean="0"/>
              <a:t>,</a:t>
            </a:r>
            <a:r>
              <a:rPr lang="zh-CN" altLang="en-US" dirty="0" smtClean="0"/>
              <a:t>你不怕人笑话</a:t>
            </a:r>
            <a:r>
              <a:rPr lang="en-US" dirty="0" smtClean="0"/>
              <a:t>,</a:t>
            </a:r>
            <a:r>
              <a:rPr lang="zh-CN" altLang="en-US" dirty="0" smtClean="0"/>
              <a:t>我还怕人笑话呢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本文的题目是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阿长与</a:t>
            </a:r>
            <a:r>
              <a:rPr lang="en-US" dirty="0" smtClean="0"/>
              <a:t>&lt;</a:t>
            </a:r>
            <a:r>
              <a:rPr lang="zh-CN" altLang="en-US" dirty="0" smtClean="0"/>
              <a:t>山海经</a:t>
            </a:r>
            <a:r>
              <a:rPr lang="en-US" dirty="0" smtClean="0"/>
              <a:t>&gt;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但为什么文中却写了几件似乎和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无直接联系的事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记叙文的中心是作者通过记叙人和事体现出来的对生活的一定看法。中心思想贯穿文章始终</a:t>
            </a:r>
            <a:r>
              <a:rPr lang="en-US" dirty="0" smtClean="0"/>
              <a:t>,</a:t>
            </a:r>
            <a:r>
              <a:rPr lang="zh-CN" altLang="en-US" dirty="0" smtClean="0"/>
              <a:t>是文章的灵魂。作者是根据中心思想来选择和安排材料的。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整体把握内容</a:t>
            </a:r>
            <a:r>
              <a:rPr lang="en-US" dirty="0" smtClean="0"/>
              <a:t>,</a:t>
            </a:r>
            <a:r>
              <a:rPr lang="zh-CN" altLang="en-US" dirty="0" smtClean="0"/>
              <a:t>学习选取典型事例、详略得当表现人物的手法。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理解作者思想情感的变化</a:t>
            </a:r>
            <a:r>
              <a:rPr lang="en-US" dirty="0" smtClean="0"/>
              <a:t>,</a:t>
            </a:r>
            <a:r>
              <a:rPr lang="zh-CN" altLang="en-US" dirty="0" smtClean="0"/>
              <a:t>学习欲扬先抑的写作手法。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体会语句的深层含意</a:t>
            </a:r>
            <a:r>
              <a:rPr lang="en-US" dirty="0" smtClean="0"/>
              <a:t>,</a:t>
            </a:r>
            <a:r>
              <a:rPr lang="zh-CN" altLang="en-US" dirty="0" smtClean="0"/>
              <a:t>品味其中所蕴含的思想感情</a:t>
            </a:r>
            <a:r>
              <a:rPr lang="en-US" dirty="0" smtClean="0"/>
              <a:t>,</a:t>
            </a:r>
            <a:r>
              <a:rPr lang="zh-CN" altLang="en-US" dirty="0" smtClean="0"/>
              <a:t>把握文章主旨。</a:t>
            </a:r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5072074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1.</a:t>
            </a:r>
            <a:r>
              <a:rPr lang="zh-CN" altLang="en-US" dirty="0" smtClean="0"/>
              <a:t>学习围绕人物特点选择典型材料的写法。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品味语言特点</a:t>
            </a:r>
            <a:r>
              <a:rPr lang="en-US" dirty="0" smtClean="0"/>
              <a:t>,</a:t>
            </a:r>
            <a:r>
              <a:rPr lang="zh-CN" altLang="en-US" dirty="0" smtClean="0"/>
              <a:t>从描写人物的方法的角度欣赏文章。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文章开头写阿长名字由来的目的是什么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阿长之所以有这个名字</a:t>
            </a:r>
            <a:r>
              <a:rPr lang="en-US" dirty="0" smtClean="0"/>
              <a:t>,</a:t>
            </a:r>
            <a:r>
              <a:rPr lang="zh-CN" altLang="en-US" dirty="0" smtClean="0"/>
              <a:t>只是因为她的前任叫这个名字</a:t>
            </a:r>
            <a:r>
              <a:rPr lang="en-US" dirty="0" smtClean="0"/>
              <a:t>,</a:t>
            </a:r>
            <a:r>
              <a:rPr lang="zh-CN" altLang="en-US" dirty="0" smtClean="0"/>
              <a:t>而大家又叫惯了</a:t>
            </a:r>
            <a:r>
              <a:rPr lang="en-US" dirty="0" smtClean="0"/>
              <a:t>,</a:t>
            </a:r>
            <a:r>
              <a:rPr lang="zh-CN" altLang="en-US" dirty="0" smtClean="0"/>
              <a:t>并非是她真的叫这个名字。久而久之</a:t>
            </a:r>
            <a:r>
              <a:rPr lang="en-US" dirty="0" smtClean="0"/>
              <a:t>,</a:t>
            </a:r>
            <a:r>
              <a:rPr lang="zh-CN" altLang="en-US" dirty="0" smtClean="0"/>
              <a:t>她的真名倒无人记得了。作者这样写</a:t>
            </a:r>
            <a:r>
              <a:rPr lang="en-US" dirty="0" smtClean="0"/>
              <a:t>,</a:t>
            </a:r>
            <a:r>
              <a:rPr lang="zh-CN" altLang="en-US" dirty="0" smtClean="0"/>
              <a:t>形象地刻画出阿长是一个不被人重视、地位低下的劳动人民形象。此外</a:t>
            </a:r>
            <a:r>
              <a:rPr lang="en-US" dirty="0" smtClean="0"/>
              <a:t>,</a:t>
            </a:r>
            <a:r>
              <a:rPr lang="zh-CN" altLang="en-US" dirty="0" smtClean="0"/>
              <a:t>以名字的由来开头</a:t>
            </a:r>
            <a:r>
              <a:rPr lang="en-US" dirty="0" smtClean="0"/>
              <a:t>,</a:t>
            </a:r>
            <a:r>
              <a:rPr lang="zh-CN" altLang="en-US" dirty="0" smtClean="0"/>
              <a:t>还能起到使读者对阿长有个总的印象</a:t>
            </a:r>
            <a:r>
              <a:rPr lang="en-US" dirty="0" smtClean="0"/>
              <a:t>,</a:t>
            </a:r>
            <a:r>
              <a:rPr lang="zh-CN" altLang="en-US" dirty="0" smtClean="0"/>
              <a:t>从而很自然地引入下文的作用。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课文题目为什么称长妈妈为</a:t>
            </a:r>
            <a:r>
              <a:rPr lang="en-US" dirty="0" smtClean="0"/>
              <a:t>“</a:t>
            </a:r>
            <a:r>
              <a:rPr lang="zh-CN" altLang="en-US" dirty="0" smtClean="0"/>
              <a:t>阿长</a:t>
            </a:r>
            <a:r>
              <a:rPr lang="en-US" dirty="0" smtClean="0"/>
              <a:t>”?</a:t>
            </a:r>
            <a:r>
              <a:rPr lang="zh-CN" altLang="en-US" dirty="0" smtClean="0"/>
              <a:t>题目如果换成</a:t>
            </a:r>
            <a:r>
              <a:rPr lang="en-US" dirty="0" smtClean="0"/>
              <a:t>“</a:t>
            </a:r>
            <a:r>
              <a:rPr lang="zh-CN" altLang="en-US" dirty="0" smtClean="0"/>
              <a:t>长妈妈与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en-US" dirty="0" smtClean="0"/>
              <a:t>”,</a:t>
            </a:r>
            <a:r>
              <a:rPr lang="zh-CN" altLang="en-US" dirty="0" smtClean="0"/>
              <a:t>不是更能表达敬意吗</a:t>
            </a:r>
            <a:r>
              <a:rPr lang="en-US" dirty="0" smtClean="0"/>
              <a:t>?</a:t>
            </a:r>
            <a:r>
              <a:rPr lang="zh-CN" altLang="en-US" dirty="0" smtClean="0"/>
              <a:t>说说你的理解。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不同的称呼</a:t>
            </a:r>
            <a:r>
              <a:rPr lang="en-US" dirty="0" smtClean="0"/>
              <a:t>,</a:t>
            </a:r>
            <a:r>
              <a:rPr lang="zh-CN" altLang="en-US" dirty="0" smtClean="0"/>
              <a:t>标志着不同的身份、品味。文章前部分所写的人物情状</a:t>
            </a:r>
            <a:r>
              <a:rPr lang="en-US" dirty="0" smtClean="0"/>
              <a:t>,</a:t>
            </a:r>
            <a:r>
              <a:rPr lang="zh-CN" altLang="en-US" dirty="0" smtClean="0"/>
              <a:t>多用抑笔</a:t>
            </a:r>
            <a:r>
              <a:rPr lang="en-US" dirty="0" smtClean="0"/>
              <a:t>,</a:t>
            </a:r>
            <a:r>
              <a:rPr lang="zh-CN" altLang="en-US" dirty="0" smtClean="0"/>
              <a:t>又是</a:t>
            </a:r>
            <a:r>
              <a:rPr lang="en-US" dirty="0" smtClean="0"/>
              <a:t>“</a:t>
            </a:r>
            <a:r>
              <a:rPr lang="zh-CN" altLang="en-US" dirty="0" smtClean="0"/>
              <a:t>不大佩服她</a:t>
            </a:r>
            <a:r>
              <a:rPr lang="en-US" dirty="0" smtClean="0"/>
              <a:t>”,</a:t>
            </a:r>
            <a:r>
              <a:rPr lang="zh-CN" altLang="en-US" dirty="0" smtClean="0"/>
              <a:t>又是</a:t>
            </a:r>
            <a:r>
              <a:rPr lang="en-US" dirty="0" smtClean="0"/>
              <a:t>“</a:t>
            </a:r>
            <a:r>
              <a:rPr lang="zh-CN" altLang="en-US" dirty="0" smtClean="0"/>
              <a:t>讨厌</a:t>
            </a:r>
            <a:r>
              <a:rPr lang="en-US" dirty="0" smtClean="0"/>
              <a:t>”,</a:t>
            </a:r>
            <a:r>
              <a:rPr lang="zh-CN" altLang="en-US" dirty="0" smtClean="0"/>
              <a:t>又是</a:t>
            </a:r>
            <a:r>
              <a:rPr lang="en-US" dirty="0" smtClean="0"/>
              <a:t>“</a:t>
            </a:r>
            <a:r>
              <a:rPr lang="zh-CN" altLang="en-US" dirty="0" smtClean="0"/>
              <a:t>不耐烦</a:t>
            </a:r>
            <a:r>
              <a:rPr lang="en-US" dirty="0" smtClean="0"/>
              <a:t>”,</a:t>
            </a:r>
            <a:r>
              <a:rPr lang="zh-CN" altLang="en-US" dirty="0" smtClean="0"/>
              <a:t>又是</a:t>
            </a:r>
            <a:r>
              <a:rPr lang="en-US" dirty="0" smtClean="0"/>
              <a:t>“</a:t>
            </a:r>
            <a:r>
              <a:rPr lang="zh-CN" altLang="en-US" dirty="0" smtClean="0"/>
              <a:t>麻烦</a:t>
            </a:r>
            <a:r>
              <a:rPr lang="en-US" dirty="0" smtClean="0"/>
              <a:t>”,</a:t>
            </a:r>
            <a:r>
              <a:rPr lang="zh-CN" altLang="en-US" dirty="0" smtClean="0"/>
              <a:t>倘若用</a:t>
            </a:r>
            <a:r>
              <a:rPr lang="en-US" dirty="0" smtClean="0"/>
              <a:t>“</a:t>
            </a:r>
            <a:r>
              <a:rPr lang="zh-CN" altLang="en-US" dirty="0" smtClean="0"/>
              <a:t>长妈妈</a:t>
            </a:r>
            <a:r>
              <a:rPr lang="en-US" dirty="0" smtClean="0"/>
              <a:t>”</a:t>
            </a:r>
            <a:r>
              <a:rPr lang="zh-CN" altLang="en-US" dirty="0" smtClean="0"/>
              <a:t>这一称呼</a:t>
            </a:r>
            <a:r>
              <a:rPr lang="en-US" dirty="0" smtClean="0"/>
              <a:t>,</a:t>
            </a:r>
            <a:r>
              <a:rPr lang="zh-CN" altLang="en-US" dirty="0" smtClean="0"/>
              <a:t>名实不符</a:t>
            </a:r>
            <a:r>
              <a:rPr lang="en-US" dirty="0" smtClean="0"/>
              <a:t>,</a:t>
            </a:r>
            <a:r>
              <a:rPr lang="zh-CN" altLang="en-US" dirty="0" smtClean="0"/>
              <a:t>用</a:t>
            </a:r>
            <a:r>
              <a:rPr lang="en-US" dirty="0" smtClean="0"/>
              <a:t>“</a:t>
            </a:r>
            <a:r>
              <a:rPr lang="zh-CN" altLang="en-US" dirty="0" smtClean="0"/>
              <a:t>阿长</a:t>
            </a:r>
            <a:r>
              <a:rPr lang="en-US" dirty="0" smtClean="0"/>
              <a:t>”</a:t>
            </a:r>
            <a:r>
              <a:rPr lang="zh-CN" altLang="en-US" dirty="0" smtClean="0"/>
              <a:t>名副其实。所以</a:t>
            </a:r>
            <a:r>
              <a:rPr lang="en-US" dirty="0" smtClean="0"/>
              <a:t>,</a:t>
            </a:r>
            <a:r>
              <a:rPr lang="zh-CN" altLang="en-US" dirty="0" smtClean="0"/>
              <a:t>文题其实标示文章的一半是抑笔。再则</a:t>
            </a:r>
            <a:r>
              <a:rPr lang="en-US" dirty="0" smtClean="0"/>
              <a:t>,</a:t>
            </a:r>
            <a:r>
              <a:rPr lang="zh-CN" altLang="en-US" dirty="0" smtClean="0"/>
              <a:t>将阿长与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连接</a:t>
            </a:r>
            <a:r>
              <a:rPr lang="en-US" dirty="0" smtClean="0"/>
              <a:t>,</a:t>
            </a:r>
            <a:r>
              <a:rPr lang="zh-CN" altLang="en-US" dirty="0" smtClean="0"/>
              <a:t>又是一个看似矛盾的联系</a:t>
            </a:r>
            <a:r>
              <a:rPr lang="en-US" dirty="0" smtClean="0"/>
              <a:t>,</a:t>
            </a:r>
            <a:r>
              <a:rPr lang="zh-CN" altLang="en-US" dirty="0" smtClean="0"/>
              <a:t>一个文盲妇女与一本古典名著是怎样联系起来的</a:t>
            </a:r>
            <a:r>
              <a:rPr lang="en-US" dirty="0" smtClean="0"/>
              <a:t>?</a:t>
            </a:r>
            <a:r>
              <a:rPr lang="zh-CN" altLang="en-US" dirty="0" smtClean="0"/>
              <a:t>有什么联系</a:t>
            </a:r>
            <a:r>
              <a:rPr lang="en-US" dirty="0" smtClean="0"/>
              <a:t>?</a:t>
            </a:r>
            <a:r>
              <a:rPr lang="zh-CN" altLang="en-US" dirty="0" smtClean="0"/>
              <a:t>令人好奇。再则</a:t>
            </a:r>
            <a:r>
              <a:rPr lang="en-US" dirty="0" smtClean="0"/>
              <a:t>,</a:t>
            </a:r>
            <a:r>
              <a:rPr lang="zh-CN" altLang="en-US" dirty="0" smtClean="0"/>
              <a:t>题目用的是作者</a:t>
            </a:r>
            <a:r>
              <a:rPr lang="en-US" dirty="0" smtClean="0"/>
              <a:t>46</a:t>
            </a:r>
            <a:r>
              <a:rPr lang="zh-CN" altLang="en-US" dirty="0" smtClean="0"/>
              <a:t>岁写作时的口气</a:t>
            </a:r>
            <a:r>
              <a:rPr lang="en-US" dirty="0" smtClean="0"/>
              <a:t>,</a:t>
            </a:r>
            <a:r>
              <a:rPr lang="zh-CN" altLang="en-US" dirty="0" smtClean="0"/>
              <a:t>宜用</a:t>
            </a:r>
            <a:r>
              <a:rPr lang="en-US" dirty="0" smtClean="0"/>
              <a:t>“</a:t>
            </a:r>
            <a:r>
              <a:rPr lang="zh-CN" altLang="en-US" dirty="0" smtClean="0"/>
              <a:t>阿长</a:t>
            </a:r>
            <a:r>
              <a:rPr lang="en-US" dirty="0" smtClean="0"/>
              <a:t>”</a:t>
            </a:r>
            <a:r>
              <a:rPr lang="zh-CN" altLang="en-US" dirty="0" smtClean="0"/>
              <a:t>称呼</a:t>
            </a:r>
            <a:r>
              <a:rPr lang="en-US" dirty="0" smtClean="0"/>
              <a:t>,</a:t>
            </a:r>
            <a:r>
              <a:rPr lang="zh-CN" altLang="en-US" dirty="0" smtClean="0"/>
              <a:t>而</a:t>
            </a:r>
            <a:r>
              <a:rPr lang="en-US" dirty="0" smtClean="0"/>
              <a:t>“</a:t>
            </a:r>
            <a:r>
              <a:rPr lang="zh-CN" altLang="en-US" dirty="0" smtClean="0"/>
              <a:t>阿</a:t>
            </a:r>
            <a:r>
              <a:rPr lang="en-US" dirty="0" smtClean="0"/>
              <a:t>”</a:t>
            </a:r>
            <a:r>
              <a:rPr lang="zh-CN" altLang="en-US" dirty="0" smtClean="0"/>
              <a:t>字又有亲昵的意味。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24496" y="5284746"/>
            <a:ext cx="642942" cy="430270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切切察察</a:t>
            </a:r>
            <a:r>
              <a:rPr lang="en-US" dirty="0" smtClean="0"/>
              <a:t>”</a:t>
            </a:r>
            <a:r>
              <a:rPr lang="zh-CN" altLang="en-US" dirty="0" smtClean="0"/>
              <a:t>的毛病　</a:t>
            </a:r>
            <a:r>
              <a:rPr lang="zh-CN" altLang="en-US" dirty="0" smtClean="0"/>
              <a:t>      </a:t>
            </a:r>
            <a:r>
              <a:rPr lang="en-US" dirty="0" smtClean="0"/>
              <a:t> 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大</a:t>
            </a:r>
            <a:r>
              <a:rPr lang="en-US" dirty="0" smtClean="0"/>
              <a:t>”</a:t>
            </a:r>
            <a:r>
              <a:rPr lang="zh-CN" altLang="en-US" dirty="0" smtClean="0"/>
              <a:t>字的睡相</a:t>
            </a:r>
            <a:r>
              <a:rPr lang="en-US" dirty="0" smtClean="0"/>
              <a:t>	 </a:t>
            </a:r>
            <a:r>
              <a:rPr lang="en-US" dirty="0" smtClean="0"/>
              <a:t>	     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烦琐的规矩</a:t>
            </a:r>
            <a:r>
              <a:rPr lang="en-US" dirty="0" smtClean="0"/>
              <a:t>	</a:t>
            </a:r>
            <a:r>
              <a:rPr lang="en-US" dirty="0" smtClean="0"/>
              <a:t>		      </a:t>
            </a:r>
            <a:r>
              <a:rPr lang="zh-CN" altLang="en-US" dirty="0" smtClean="0"/>
              <a:t>不耐烦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长毛</a:t>
            </a:r>
            <a:r>
              <a:rPr lang="en-US" dirty="0" smtClean="0"/>
              <a:t>”</a:t>
            </a:r>
            <a:r>
              <a:rPr lang="zh-CN" altLang="en-US" dirty="0" smtClean="0"/>
              <a:t>的故事</a:t>
            </a:r>
            <a:r>
              <a:rPr lang="en-US" dirty="0" smtClean="0"/>
              <a:t>	 </a:t>
            </a:r>
            <a:r>
              <a:rPr lang="en-US" dirty="0" smtClean="0"/>
              <a:t>	      </a:t>
            </a:r>
            <a:r>
              <a:rPr lang="zh-CN" altLang="en-US" dirty="0" smtClean="0"/>
              <a:t>空前</a:t>
            </a:r>
            <a:r>
              <a:rPr lang="zh-CN" altLang="en-US" dirty="0" smtClean="0"/>
              <a:t>的敬意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谋害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的隐鼠</a:t>
            </a:r>
            <a:r>
              <a:rPr lang="en-US" dirty="0" smtClean="0"/>
              <a:t>	 </a:t>
            </a:r>
            <a:r>
              <a:rPr lang="en-US" dirty="0" smtClean="0"/>
              <a:t> 	      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买来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en-US" dirty="0" smtClean="0"/>
              <a:t>     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详略得当先抑后扬</a:t>
            </a:r>
            <a:r>
              <a:rPr lang="en-US" dirty="0" smtClean="0"/>
              <a:t>	 </a:t>
            </a:r>
            <a:r>
              <a:rPr lang="zh-CN" altLang="en-US" dirty="0" smtClean="0"/>
              <a:t>怀念、崇敬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阿长的优点</a:t>
            </a:r>
            <a:r>
              <a:rPr lang="en-US" dirty="0" smtClean="0"/>
              <a:t>:</a:t>
            </a:r>
            <a:r>
              <a:rPr lang="zh-CN" altLang="en-US" dirty="0" smtClean="0"/>
              <a:t>善良、纯朴、热心、关心孩子</a:t>
            </a:r>
          </a:p>
          <a:p>
            <a:pPr>
              <a:lnSpc>
                <a:spcPct val="130000"/>
              </a:lnSpc>
            </a:pP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810248" y="2143116"/>
            <a:ext cx="400052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不大佩服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讨厌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4430" y="2500306"/>
            <a:ext cx="763040" cy="430270"/>
          </a:xfrm>
          <a:prstGeom prst="rect">
            <a:avLst/>
          </a:prstGeom>
        </p:spPr>
      </p:pic>
      <p:sp>
        <p:nvSpPr>
          <p:cNvPr id="8" name="文本占位符 2"/>
          <p:cNvSpPr txBox="1">
            <a:spLocks/>
          </p:cNvSpPr>
          <p:nvPr/>
        </p:nvSpPr>
        <p:spPr>
          <a:xfrm>
            <a:off x="5881686" y="2786058"/>
            <a:ext cx="400052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令人厌烦 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024562" y="4500570"/>
            <a:ext cx="400052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憎恶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024562" y="5000636"/>
            <a:ext cx="400052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产生新的敬意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24430" y="3000372"/>
            <a:ext cx="763040" cy="430270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8744" y="4714884"/>
            <a:ext cx="763040" cy="430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  <p:bldP spid="9" grpId="0" build="p"/>
      <p:bldP spid="1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阿长</a:t>
            </a:r>
            <a:r>
              <a:rPr lang="en-US" dirty="0" smtClean="0"/>
              <a:t>(?—1899),</a:t>
            </a:r>
            <a:r>
              <a:rPr lang="zh-CN" altLang="en-US" dirty="0" smtClean="0"/>
              <a:t>鲁迅称她为长妈妈</a:t>
            </a:r>
            <a:r>
              <a:rPr lang="en-US" dirty="0" smtClean="0"/>
              <a:t>,</a:t>
            </a:r>
            <a:r>
              <a:rPr lang="zh-CN" altLang="en-US" dirty="0" smtClean="0"/>
              <a:t>浙江绍兴东浦人。她是鲁迅儿时的保姆。</a:t>
            </a:r>
            <a:r>
              <a:rPr lang="en-US" dirty="0" smtClean="0"/>
              <a:t>“</a:t>
            </a:r>
            <a:r>
              <a:rPr lang="zh-CN" altLang="en-US" dirty="0" smtClean="0"/>
              <a:t>长妈妈只是众多旧式女人中的一个</a:t>
            </a:r>
            <a:r>
              <a:rPr lang="en-US" dirty="0" smtClean="0"/>
              <a:t>,</a:t>
            </a:r>
            <a:r>
              <a:rPr lang="zh-CN" altLang="en-US" dirty="0" smtClean="0"/>
              <a:t>做了一辈子的老妈子</a:t>
            </a:r>
            <a:r>
              <a:rPr lang="en-US" dirty="0" smtClean="0"/>
              <a:t>,</a:t>
            </a:r>
            <a:r>
              <a:rPr lang="zh-CN" altLang="en-US" dirty="0" smtClean="0"/>
              <a:t>平时也不回家去</a:t>
            </a:r>
            <a:r>
              <a:rPr lang="en-US" dirty="0" smtClean="0"/>
              <a:t>,</a:t>
            </a:r>
            <a:r>
              <a:rPr lang="zh-CN" altLang="en-US" dirty="0" smtClean="0"/>
              <a:t>直至临死。</a:t>
            </a:r>
            <a:r>
              <a:rPr lang="en-US" dirty="0" smtClean="0"/>
              <a:t>”</a:t>
            </a:r>
            <a:r>
              <a:rPr lang="zh-CN" altLang="en-US" dirty="0" smtClean="0"/>
              <a:t>其实</a:t>
            </a:r>
            <a:r>
              <a:rPr lang="en-US" dirty="0" smtClean="0"/>
              <a:t>,</a:t>
            </a:r>
            <a:r>
              <a:rPr lang="zh-CN" altLang="en-US" dirty="0" smtClean="0"/>
              <a:t>这个来自东浦的长妈妈身材矮小</a:t>
            </a:r>
            <a:r>
              <a:rPr lang="en-US" dirty="0" smtClean="0"/>
              <a:t>,</a:t>
            </a:r>
            <a:r>
              <a:rPr lang="zh-CN" altLang="en-US" dirty="0" smtClean="0"/>
              <a:t>周家原先的保姆个子高大</a:t>
            </a:r>
            <a:r>
              <a:rPr lang="en-US" dirty="0" smtClean="0"/>
              <a:t>,</a:t>
            </a:r>
            <a:r>
              <a:rPr lang="zh-CN" altLang="en-US" dirty="0" smtClean="0"/>
              <a:t>按周家工友的说法</a:t>
            </a:r>
            <a:r>
              <a:rPr lang="en-US" dirty="0" smtClean="0"/>
              <a:t>:</a:t>
            </a:r>
            <a:r>
              <a:rPr lang="zh-CN" altLang="en-US" dirty="0" smtClean="0"/>
              <a:t>这个才是真正的</a:t>
            </a:r>
            <a:r>
              <a:rPr lang="en-US" dirty="0" smtClean="0"/>
              <a:t>“</a:t>
            </a:r>
            <a:r>
              <a:rPr lang="zh-CN" altLang="en-US" dirty="0" smtClean="0"/>
              <a:t>长妈妈</a:t>
            </a:r>
            <a:r>
              <a:rPr lang="en-US" dirty="0" smtClean="0"/>
              <a:t>”,</a:t>
            </a:r>
            <a:r>
              <a:rPr lang="zh-CN" altLang="en-US" dirty="0" smtClean="0"/>
              <a:t>只是听惯了</a:t>
            </a:r>
            <a:r>
              <a:rPr lang="en-US" dirty="0" smtClean="0"/>
              <a:t>,</a:t>
            </a:r>
            <a:r>
              <a:rPr lang="zh-CN" altLang="en-US" dirty="0" smtClean="0"/>
              <a:t>也把东浦的那位叫作</a:t>
            </a:r>
            <a:r>
              <a:rPr lang="en-US" dirty="0" smtClean="0"/>
              <a:t>“</a:t>
            </a:r>
            <a:r>
              <a:rPr lang="zh-CN" altLang="en-US" dirty="0" smtClean="0"/>
              <a:t>长妈妈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4357718"/>
          </a:xfrm>
        </p:spPr>
        <p:txBody>
          <a:bodyPr/>
          <a:lstStyle/>
          <a:p>
            <a:r>
              <a:rPr lang="zh-CN" altLang="en-US" dirty="0" smtClean="0"/>
              <a:t>回顾之前所学内容</a:t>
            </a:r>
            <a:r>
              <a:rPr lang="en-US" dirty="0" smtClean="0"/>
              <a:t>,</a:t>
            </a:r>
            <a:r>
              <a:rPr lang="zh-CN" altLang="en-US" dirty="0" smtClean="0"/>
              <a:t>在思考中导入新课。上节课</a:t>
            </a:r>
            <a:r>
              <a:rPr lang="en-US" dirty="0" smtClean="0"/>
              <a:t>,</a:t>
            </a:r>
            <a:r>
              <a:rPr lang="zh-CN" altLang="en-US" dirty="0" smtClean="0"/>
              <a:t>我们分析了阿长这个人物形象</a:t>
            </a:r>
            <a:r>
              <a:rPr lang="en-US" dirty="0" smtClean="0"/>
              <a:t>,</a:t>
            </a:r>
            <a:r>
              <a:rPr lang="zh-CN" altLang="en-US" dirty="0" smtClean="0"/>
              <a:t>请简要概述故事及人物形象特征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07275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阿长的名字是怎么来的</a:t>
            </a:r>
            <a:r>
              <a:rPr lang="en-US" dirty="0" smtClean="0"/>
              <a:t>?</a:t>
            </a:r>
            <a:r>
              <a:rPr lang="zh-CN" altLang="en-US" dirty="0" smtClean="0"/>
              <a:t>反映了当时怎样的社会现象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309654" y="1643050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周家先前的一个女工是真阿长</a:t>
            </a:r>
            <a:r>
              <a:rPr lang="en-US" dirty="0" smtClean="0"/>
              <a:t>,</a:t>
            </a:r>
            <a:r>
              <a:rPr lang="zh-CN" altLang="en-US" dirty="0" smtClean="0"/>
              <a:t>便把现在的这个也叫作阿长。这反映了当时人们社会地位的不平等</a:t>
            </a:r>
            <a:r>
              <a:rPr lang="en-US" dirty="0" smtClean="0"/>
              <a:t>,</a:t>
            </a:r>
            <a:r>
              <a:rPr lang="zh-CN" altLang="en-US" dirty="0" smtClean="0"/>
              <a:t>地位低的人不被人重视</a:t>
            </a:r>
            <a:r>
              <a:rPr lang="en-US" dirty="0" smtClean="0"/>
              <a:t>,</a:t>
            </a:r>
            <a:r>
              <a:rPr lang="zh-CN" altLang="en-US" dirty="0" smtClean="0"/>
              <a:t>甚至连名字都没有。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07275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当阿长说</a:t>
            </a:r>
            <a:r>
              <a:rPr lang="en-US" dirty="0" smtClean="0"/>
              <a:t>“</a:t>
            </a:r>
            <a:r>
              <a:rPr lang="zh-CN" altLang="en-US" dirty="0" smtClean="0"/>
              <a:t>哥儿</a:t>
            </a:r>
            <a:r>
              <a:rPr lang="en-US" dirty="0" smtClean="0"/>
              <a:t>,</a:t>
            </a:r>
            <a:r>
              <a:rPr lang="zh-CN" altLang="en-US" dirty="0" smtClean="0"/>
              <a:t>有画儿的</a:t>
            </a:r>
            <a:r>
              <a:rPr lang="en-US" dirty="0" smtClean="0"/>
              <a:t>‘</a:t>
            </a:r>
            <a:r>
              <a:rPr lang="zh-CN" altLang="en-US" dirty="0" smtClean="0"/>
              <a:t>三哼经</a:t>
            </a:r>
            <a:r>
              <a:rPr lang="en-US" dirty="0" smtClean="0"/>
              <a:t>’,</a:t>
            </a:r>
            <a:r>
              <a:rPr lang="zh-CN" altLang="en-US" dirty="0" smtClean="0"/>
              <a:t>我给你买来了</a:t>
            </a:r>
            <a:r>
              <a:rPr lang="en-US" dirty="0" smtClean="0"/>
              <a:t>”</a:t>
            </a:r>
            <a:r>
              <a:rPr lang="zh-CN" altLang="en-US" dirty="0" smtClean="0"/>
              <a:t>时</a:t>
            </a:r>
            <a:r>
              <a:rPr lang="en-US" dirty="0" smtClean="0"/>
              <a:t>,“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是什么反应</a:t>
            </a:r>
            <a:r>
              <a:rPr lang="en-US" dirty="0" smtClean="0"/>
              <a:t>?</a:t>
            </a:r>
            <a:r>
              <a:rPr lang="zh-CN" altLang="en-US" dirty="0" smtClean="0"/>
              <a:t>表现出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怎样的心情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095340" y="2571744"/>
            <a:ext cx="10001320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我似乎遇着了一个霹雳</a:t>
            </a:r>
            <a:r>
              <a:rPr lang="en-US" dirty="0" smtClean="0"/>
              <a:t>,</a:t>
            </a:r>
            <a:r>
              <a:rPr lang="zh-CN" altLang="en-US" dirty="0" smtClean="0"/>
              <a:t>全体都震悚起来</a:t>
            </a:r>
            <a:r>
              <a:rPr lang="en-US" dirty="0" smtClean="0"/>
              <a:t>;</a:t>
            </a:r>
            <a:r>
              <a:rPr lang="zh-CN" altLang="en-US" dirty="0" smtClean="0"/>
              <a:t>赶紧去接过来</a:t>
            </a:r>
            <a:r>
              <a:rPr lang="en-US" dirty="0" smtClean="0"/>
              <a:t>,</a:t>
            </a:r>
            <a:r>
              <a:rPr lang="zh-CN" altLang="en-US" dirty="0" smtClean="0"/>
              <a:t>打开纸包。</a:t>
            </a:r>
            <a:r>
              <a:rPr lang="en-US" dirty="0" smtClean="0"/>
              <a:t>”</a:t>
            </a:r>
            <a:r>
              <a:rPr lang="zh-CN" altLang="en-US" dirty="0" smtClean="0"/>
              <a:t>这说明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听到这句话以后很震惊</a:t>
            </a:r>
            <a:r>
              <a:rPr lang="en-US" dirty="0" smtClean="0"/>
              <a:t>,</a:t>
            </a:r>
            <a:r>
              <a:rPr lang="zh-CN" altLang="en-US" dirty="0" smtClean="0"/>
              <a:t>很感动</a:t>
            </a:r>
            <a:r>
              <a:rPr lang="en-US" dirty="0" smtClean="0"/>
              <a:t>,</a:t>
            </a:r>
            <a:r>
              <a:rPr lang="zh-CN" altLang="en-US" dirty="0" smtClean="0"/>
              <a:t>表现了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极度惊喜、兴奋的心情。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072758" cy="1857388"/>
          </a:xfrm>
        </p:spPr>
        <p:txBody>
          <a:bodyPr/>
          <a:lstStyle/>
          <a:p>
            <a:r>
              <a:rPr lang="en-US" dirty="0" smtClean="0"/>
              <a:t>3.“</a:t>
            </a:r>
            <a:r>
              <a:rPr lang="zh-CN" altLang="en-US" dirty="0" smtClean="0"/>
              <a:t>这四本书</a:t>
            </a:r>
            <a:r>
              <a:rPr lang="en-US" dirty="0" smtClean="0"/>
              <a:t>,</a:t>
            </a:r>
            <a:r>
              <a:rPr lang="zh-CN" altLang="en-US" dirty="0" smtClean="0"/>
              <a:t>乃是我最初得到</a:t>
            </a:r>
            <a:r>
              <a:rPr lang="en-US" dirty="0" smtClean="0"/>
              <a:t>,</a:t>
            </a:r>
            <a:r>
              <a:rPr lang="zh-CN" altLang="en-US" dirty="0" smtClean="0"/>
              <a:t>最为心爱的宝书。</a:t>
            </a:r>
            <a:r>
              <a:rPr lang="en-US" dirty="0" smtClean="0"/>
              <a:t>”</a:t>
            </a:r>
            <a:r>
              <a:rPr lang="zh-CN" altLang="en-US" dirty="0" smtClean="0"/>
              <a:t>作者为什么这么说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095340" y="2571744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这四本书虽然很粗拙</a:t>
            </a:r>
            <a:r>
              <a:rPr lang="en-US" dirty="0" smtClean="0"/>
              <a:t>,</a:t>
            </a:r>
            <a:r>
              <a:rPr lang="zh-CN" altLang="en-US" dirty="0" smtClean="0"/>
              <a:t>却是由一个谁也想不到的人给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买来的</a:t>
            </a:r>
            <a:r>
              <a:rPr lang="en-US" dirty="0" smtClean="0"/>
              <a:t>,</a:t>
            </a:r>
            <a:r>
              <a:rPr lang="zh-CN" altLang="en-US" dirty="0" smtClean="0"/>
              <a:t>当时给了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非常大的震动</a:t>
            </a:r>
            <a:r>
              <a:rPr lang="en-US" dirty="0" smtClean="0"/>
              <a:t>,</a:t>
            </a:r>
            <a:r>
              <a:rPr lang="zh-CN" altLang="en-US" dirty="0" smtClean="0"/>
              <a:t>让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产生了无限的感激之情和</a:t>
            </a:r>
            <a:r>
              <a:rPr lang="en-US" dirty="0" smtClean="0"/>
              <a:t>“</a:t>
            </a:r>
            <a:r>
              <a:rPr lang="zh-CN" altLang="en-US" dirty="0" smtClean="0"/>
              <a:t>新的敬意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品析语句。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这又使我发生新的敬意了</a:t>
            </a:r>
            <a:r>
              <a:rPr lang="en-US" dirty="0" smtClean="0"/>
              <a:t>,</a:t>
            </a:r>
            <a:r>
              <a:rPr lang="zh-CN" altLang="en-US" dirty="0" smtClean="0"/>
              <a:t>别人不肯做</a:t>
            </a:r>
            <a:r>
              <a:rPr lang="en-US" dirty="0" smtClean="0"/>
              <a:t>,</a:t>
            </a:r>
            <a:r>
              <a:rPr lang="zh-CN" altLang="en-US" dirty="0" smtClean="0"/>
              <a:t>或不能做的事</a:t>
            </a:r>
            <a:r>
              <a:rPr lang="en-US" dirty="0" smtClean="0"/>
              <a:t>,</a:t>
            </a:r>
            <a:r>
              <a:rPr lang="zh-CN" altLang="en-US" dirty="0" smtClean="0"/>
              <a:t>她却能够做成功。她确有伟大的神力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这件事</a:t>
            </a:r>
            <a:r>
              <a:rPr lang="en-US" dirty="0" smtClean="0"/>
              <a:t>“</a:t>
            </a:r>
            <a:r>
              <a:rPr lang="zh-CN" altLang="en-US" dirty="0" smtClean="0"/>
              <a:t>别人不肯做</a:t>
            </a:r>
            <a:r>
              <a:rPr lang="en-US" dirty="0" smtClean="0"/>
              <a:t>”,</a:t>
            </a:r>
            <a:r>
              <a:rPr lang="zh-CN" altLang="en-US" dirty="0" smtClean="0"/>
              <a:t>谁也没有阿长那样知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心</a:t>
            </a:r>
            <a:r>
              <a:rPr lang="en-US" dirty="0" smtClean="0"/>
              <a:t>,</a:t>
            </a:r>
            <a:r>
              <a:rPr lang="zh-CN" altLang="en-US" dirty="0" smtClean="0"/>
              <a:t>谁也没有阿长那么热心</a:t>
            </a:r>
            <a:r>
              <a:rPr lang="en-US" dirty="0" smtClean="0"/>
              <a:t>;</a:t>
            </a:r>
            <a:r>
              <a:rPr lang="zh-CN" altLang="en-US" dirty="0" smtClean="0"/>
              <a:t>别人也</a:t>
            </a:r>
            <a:r>
              <a:rPr lang="en-US" dirty="0" smtClean="0"/>
              <a:t>“</a:t>
            </a:r>
            <a:r>
              <a:rPr lang="zh-CN" altLang="en-US" dirty="0" smtClean="0"/>
              <a:t>不能做</a:t>
            </a:r>
            <a:r>
              <a:rPr lang="en-US" dirty="0" smtClean="0"/>
              <a:t>”,</a:t>
            </a:r>
            <a:r>
              <a:rPr lang="zh-CN" altLang="en-US" dirty="0" smtClean="0"/>
              <a:t>有画的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很难找</a:t>
            </a:r>
            <a:r>
              <a:rPr lang="en-US" dirty="0" smtClean="0"/>
              <a:t>,</a:t>
            </a:r>
            <a:r>
              <a:rPr lang="zh-CN" altLang="en-US" dirty="0" smtClean="0"/>
              <a:t>要跑多少路</a:t>
            </a:r>
            <a:r>
              <a:rPr lang="en-US" dirty="0" smtClean="0"/>
              <a:t>,</a:t>
            </a:r>
            <a:r>
              <a:rPr lang="zh-CN" altLang="en-US" dirty="0" smtClean="0"/>
              <a:t>打听多少地方才能找到</a:t>
            </a:r>
            <a:r>
              <a:rPr lang="en-US" dirty="0" smtClean="0"/>
              <a:t>,</a:t>
            </a:r>
            <a:r>
              <a:rPr lang="zh-CN" altLang="en-US" dirty="0" smtClean="0"/>
              <a:t>谁能像阿长这样为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操心费事</a:t>
            </a:r>
            <a:r>
              <a:rPr lang="en-US" dirty="0" smtClean="0"/>
              <a:t>?</a:t>
            </a:r>
            <a:r>
              <a:rPr lang="zh-CN" altLang="en-US" dirty="0" smtClean="0"/>
              <a:t>况且阿长不识字</a:t>
            </a:r>
            <a:r>
              <a:rPr lang="en-US" dirty="0" smtClean="0"/>
              <a:t>,</a:t>
            </a:r>
            <a:r>
              <a:rPr lang="zh-CN" altLang="en-US" dirty="0" smtClean="0"/>
              <a:t>居然买来了。所以说</a:t>
            </a:r>
            <a:r>
              <a:rPr lang="en-US" dirty="0" smtClean="0"/>
              <a:t>,</a:t>
            </a:r>
            <a:r>
              <a:rPr lang="zh-CN" altLang="en-US" dirty="0" smtClean="0"/>
              <a:t>阿长</a:t>
            </a:r>
            <a:r>
              <a:rPr lang="en-US" dirty="0" smtClean="0"/>
              <a:t>“</a:t>
            </a:r>
            <a:r>
              <a:rPr lang="zh-CN" altLang="en-US" dirty="0" smtClean="0"/>
              <a:t>确有伟大的神力</a:t>
            </a:r>
            <a:r>
              <a:rPr lang="en-US" dirty="0" smtClean="0"/>
              <a:t>”</a:t>
            </a:r>
            <a:r>
              <a:rPr lang="zh-CN" altLang="en-US" dirty="0" smtClean="0"/>
              <a:t>。而正是这个偶然的事件</a:t>
            </a:r>
            <a:r>
              <a:rPr lang="en-US" dirty="0" smtClean="0"/>
              <a:t>,</a:t>
            </a:r>
            <a:r>
              <a:rPr lang="zh-CN" altLang="en-US" dirty="0" smtClean="0"/>
              <a:t>不仅满足了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的愿望</a:t>
            </a:r>
            <a:r>
              <a:rPr lang="en-US" dirty="0" smtClean="0"/>
              <a:t>,</a:t>
            </a:r>
            <a:r>
              <a:rPr lang="zh-CN" altLang="en-US" dirty="0" smtClean="0"/>
              <a:t>同时也激发了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阅读的热情</a:t>
            </a:r>
            <a:r>
              <a:rPr lang="en-US" dirty="0" smtClean="0"/>
              <a:t>,</a:t>
            </a:r>
            <a:r>
              <a:rPr lang="zh-CN" altLang="en-US" dirty="0" smtClean="0"/>
              <a:t>特别是作为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少年时的一部文艺启蒙书</a:t>
            </a:r>
            <a:r>
              <a:rPr lang="en-US" dirty="0" smtClean="0"/>
              <a:t>,</a:t>
            </a:r>
            <a:r>
              <a:rPr lang="zh-CN" altLang="en-US" dirty="0" smtClean="0"/>
              <a:t>对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以后的创作产生了深刻的影响。这正是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对长妈妈念念不忘</a:t>
            </a:r>
            <a:r>
              <a:rPr lang="en-US" dirty="0" smtClean="0"/>
              <a:t>,</a:t>
            </a:r>
            <a:r>
              <a:rPr lang="zh-CN" altLang="en-US" dirty="0" smtClean="0"/>
              <a:t>几次在作品中写到她</a:t>
            </a:r>
            <a:r>
              <a:rPr lang="en-US" dirty="0" smtClean="0"/>
              <a:t>,</a:t>
            </a:r>
            <a:r>
              <a:rPr lang="zh-CN" altLang="en-US" dirty="0" smtClean="0"/>
              <a:t>对她充满感激、怀念、敬意的原因所在。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2551</TotalTime>
  <Words>1860</Words>
  <Application>Microsoft Office PowerPoint</Application>
  <PresentationFormat>自定义</PresentationFormat>
  <Paragraphs>74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600</cp:revision>
  <dcterms:created xsi:type="dcterms:W3CDTF">2017-02-11T06:33:00Z</dcterms:created>
  <dcterms:modified xsi:type="dcterms:W3CDTF">2019-12-13T05:31:18Z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