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371" r:id="rId3"/>
    <p:sldId id="429" r:id="rId4"/>
    <p:sldId id="444" r:id="rId5"/>
    <p:sldId id="541" r:id="rId6"/>
    <p:sldId id="445" r:id="rId7"/>
    <p:sldId id="537" r:id="rId8"/>
    <p:sldId id="538" r:id="rId9"/>
    <p:sldId id="397" r:id="rId10"/>
    <p:sldId id="511" r:id="rId11"/>
    <p:sldId id="521" r:id="rId12"/>
    <p:sldId id="494" r:id="rId13"/>
    <p:sldId id="495" r:id="rId14"/>
    <p:sldId id="542" r:id="rId15"/>
    <p:sldId id="543" r:id="rId16"/>
    <p:sldId id="544" r:id="rId17"/>
    <p:sldId id="545" r:id="rId18"/>
    <p:sldId id="546" r:id="rId19"/>
    <p:sldId id="547" r:id="rId20"/>
    <p:sldId id="540" r:id="rId21"/>
    <p:sldId id="476" r:id="rId22"/>
    <p:sldId id="395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24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2608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24.</a:t>
            </a:r>
            <a:r>
              <a:rPr lang="zh-CN" altLang="en-US" sz="3600" dirty="0" smtClean="0"/>
              <a:t>河中石兽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6单元.eps" descr="id:21475007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52530" y="1571612"/>
            <a:ext cx="9637906" cy="17145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779055" y="492580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第二课时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000108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因为寺僧只考虑了流水的作用</a:t>
            </a:r>
            <a:r>
              <a:rPr lang="en-US" dirty="0" smtClean="0"/>
              <a:t>,</a:t>
            </a:r>
            <a:r>
              <a:rPr lang="zh-CN" altLang="en-US" dirty="0" smtClean="0"/>
              <a:t>没有考虑石兽、泥沙的关系。 讲学家考虑了石兽和泥沙的关系</a:t>
            </a:r>
            <a:r>
              <a:rPr lang="en-US" dirty="0" smtClean="0"/>
              <a:t>,</a:t>
            </a:r>
            <a:r>
              <a:rPr lang="zh-CN" altLang="en-US" dirty="0" smtClean="0"/>
              <a:t>忽略了流水的作用。 而老河兵既有理论又有实践</a:t>
            </a:r>
            <a:r>
              <a:rPr lang="en-US" dirty="0" smtClean="0"/>
              <a:t>,</a:t>
            </a:r>
            <a:r>
              <a:rPr lang="zh-CN" altLang="en-US" dirty="0" smtClean="0"/>
              <a:t>准确把握了三者的性质及相互关系。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品析课文的语言。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品析下列句子中的</a:t>
            </a:r>
            <a:r>
              <a:rPr lang="en-US" dirty="0" smtClean="0"/>
              <a:t>“</a:t>
            </a:r>
            <a:r>
              <a:rPr lang="zh-CN" altLang="en-US" dirty="0" smtClean="0"/>
              <a:t>笑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一讲学家设帐寺中</a:t>
            </a:r>
            <a:r>
              <a:rPr lang="en-US" dirty="0" smtClean="0"/>
              <a:t>,</a:t>
            </a:r>
            <a:r>
              <a:rPr lang="zh-CN" altLang="en-US" dirty="0" smtClean="0"/>
              <a:t>闻之笑曰</a:t>
            </a:r>
            <a:r>
              <a:rPr lang="en-US" dirty="0" smtClean="0"/>
              <a:t>……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00108"/>
            <a:ext cx="11144328" cy="2071702"/>
          </a:xfrm>
        </p:spPr>
        <p:txBody>
          <a:bodyPr/>
          <a:lstStyle/>
          <a:p>
            <a:r>
              <a:rPr lang="zh-CN" altLang="en-US" dirty="0" smtClean="0"/>
              <a:t>讲学家笑寺僧</a:t>
            </a:r>
            <a:r>
              <a:rPr lang="en-US" dirty="0" smtClean="0"/>
              <a:t>,</a:t>
            </a:r>
            <a:r>
              <a:rPr lang="zh-CN" altLang="en-US" dirty="0" smtClean="0"/>
              <a:t>包含了一种嘲讽和一种自信</a:t>
            </a:r>
            <a:r>
              <a:rPr lang="en-US" dirty="0" smtClean="0"/>
              <a:t>,</a:t>
            </a:r>
            <a:r>
              <a:rPr lang="zh-CN" altLang="en-US" dirty="0" smtClean="0"/>
              <a:t>写出了讲学家自恃博学的心态。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一老河兵闻之</a:t>
            </a:r>
            <a:r>
              <a:rPr lang="en-US" dirty="0" smtClean="0"/>
              <a:t>,</a:t>
            </a:r>
            <a:r>
              <a:rPr lang="zh-CN" altLang="en-US" dirty="0" smtClean="0"/>
              <a:t>又笑曰</a:t>
            </a:r>
            <a:r>
              <a:rPr lang="en-US" dirty="0" smtClean="0"/>
              <a:t>……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00108"/>
            <a:ext cx="11144328" cy="2071702"/>
          </a:xfrm>
        </p:spPr>
        <p:txBody>
          <a:bodyPr/>
          <a:lstStyle/>
          <a:p>
            <a:r>
              <a:rPr lang="zh-CN" altLang="en-US" dirty="0" smtClean="0"/>
              <a:t>老河兵的</a:t>
            </a:r>
            <a:r>
              <a:rPr lang="en-US" dirty="0" smtClean="0"/>
              <a:t>“</a:t>
            </a:r>
            <a:r>
              <a:rPr lang="zh-CN" altLang="en-US" dirty="0" smtClean="0"/>
              <a:t>笑</a:t>
            </a:r>
            <a:r>
              <a:rPr lang="en-US" dirty="0" smtClean="0"/>
              <a:t>”</a:t>
            </a:r>
            <a:r>
              <a:rPr lang="zh-CN" altLang="en-US" dirty="0" smtClean="0"/>
              <a:t>更多的是对讲学家自恃博学的一种否定</a:t>
            </a:r>
            <a:r>
              <a:rPr lang="en-US" dirty="0" smtClean="0"/>
              <a:t>,</a:t>
            </a:r>
            <a:r>
              <a:rPr lang="zh-CN" altLang="en-US" dirty="0" smtClean="0"/>
              <a:t>也表现了老河兵的自信和胸有成竹。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作者是如何妙用层层铺垫的手法来传情达意的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00108"/>
            <a:ext cx="11144328" cy="2071702"/>
          </a:xfrm>
        </p:spPr>
        <p:txBody>
          <a:bodyPr/>
          <a:lstStyle/>
          <a:p>
            <a:r>
              <a:rPr lang="zh-CN" altLang="en-US" dirty="0" smtClean="0"/>
              <a:t>最先以寺僧的做法为讲学家的看法做铺垫</a:t>
            </a:r>
            <a:r>
              <a:rPr lang="en-US" dirty="0" smtClean="0"/>
              <a:t>,</a:t>
            </a:r>
            <a:r>
              <a:rPr lang="zh-CN" altLang="en-US" dirty="0" smtClean="0"/>
              <a:t>以突出讲学家的看法</a:t>
            </a:r>
            <a:r>
              <a:rPr lang="en-US" dirty="0" smtClean="0"/>
              <a:t>“</a:t>
            </a:r>
            <a:r>
              <a:rPr lang="zh-CN" altLang="en-US" dirty="0" smtClean="0"/>
              <a:t>众服为确论</a:t>
            </a:r>
            <a:r>
              <a:rPr lang="en-US" dirty="0" smtClean="0"/>
              <a:t>”,</a:t>
            </a:r>
            <a:r>
              <a:rPr lang="zh-CN" altLang="en-US" dirty="0" smtClean="0"/>
              <a:t>并且通过讲学家对寺僧的评价</a:t>
            </a:r>
            <a:r>
              <a:rPr lang="en-US" dirty="0" smtClean="0"/>
              <a:t>“</a:t>
            </a:r>
            <a:r>
              <a:rPr lang="zh-CN" altLang="en-US" dirty="0" smtClean="0"/>
              <a:t>颠</a:t>
            </a:r>
            <a:r>
              <a:rPr lang="en-US" dirty="0" smtClean="0"/>
              <a:t>”,</a:t>
            </a:r>
            <a:r>
              <a:rPr lang="zh-CN" altLang="en-US" dirty="0" smtClean="0"/>
              <a:t>写出了讲学家的看法和自信。最后写老河兵一番话</a:t>
            </a:r>
            <a:r>
              <a:rPr lang="en-US" dirty="0" smtClean="0"/>
              <a:t>,</a:t>
            </a:r>
            <a:r>
              <a:rPr lang="zh-CN" altLang="en-US" dirty="0" smtClean="0"/>
              <a:t>加上其结果</a:t>
            </a:r>
            <a:r>
              <a:rPr lang="en-US" dirty="0" smtClean="0"/>
              <a:t>,</a:t>
            </a:r>
            <a:r>
              <a:rPr lang="zh-CN" altLang="en-US" dirty="0" smtClean="0"/>
              <a:t>巧妙地表现了自信的讲学家</a:t>
            </a:r>
            <a:r>
              <a:rPr lang="en-US" dirty="0" smtClean="0"/>
              <a:t>“</a:t>
            </a:r>
            <a:r>
              <a:rPr lang="zh-CN" altLang="en-US" dirty="0" smtClean="0"/>
              <a:t>不更颠乎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朗诵文章</a:t>
            </a:r>
            <a:r>
              <a:rPr lang="en-US" dirty="0" smtClean="0"/>
              <a:t>,</a:t>
            </a:r>
            <a:r>
              <a:rPr lang="zh-CN" altLang="en-US" dirty="0" smtClean="0"/>
              <a:t>说说课文运用了哪几种语言表达方式</a:t>
            </a:r>
            <a:r>
              <a:rPr lang="en-US" dirty="0" smtClean="0"/>
              <a:t>,</a:t>
            </a:r>
            <a:r>
              <a:rPr lang="zh-CN" altLang="en-US" dirty="0" smtClean="0"/>
              <a:t>结尾句的议论有何作用。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142984"/>
            <a:ext cx="11144328" cy="2071702"/>
          </a:xfrm>
        </p:spPr>
        <p:txBody>
          <a:bodyPr/>
          <a:lstStyle/>
          <a:p>
            <a:r>
              <a:rPr lang="zh-CN" altLang="en-US" dirty="0" smtClean="0"/>
              <a:t>记叙、描写、议论。结尾句的议论揭示了文章的主旨</a:t>
            </a:r>
            <a:r>
              <a:rPr lang="en-US" dirty="0" smtClean="0"/>
              <a:t>:</a:t>
            </a:r>
            <a:r>
              <a:rPr lang="zh-CN" altLang="en-US" dirty="0" smtClean="0"/>
              <a:t>任何事物都不可</a:t>
            </a:r>
            <a:r>
              <a:rPr lang="en-US" dirty="0" smtClean="0"/>
              <a:t>“</a:t>
            </a:r>
            <a:r>
              <a:rPr lang="zh-CN" altLang="en-US" dirty="0" smtClean="0"/>
              <a:t>只知其然而不知其所以然</a:t>
            </a:r>
            <a:r>
              <a:rPr lang="en-US" dirty="0" smtClean="0"/>
              <a:t>”,</a:t>
            </a:r>
            <a:r>
              <a:rPr lang="zh-CN" altLang="en-US" dirty="0" smtClean="0"/>
              <a:t>更不可主观臆断</a:t>
            </a:r>
            <a:r>
              <a:rPr lang="en-US" dirty="0" smtClean="0"/>
              <a:t>,</a:t>
            </a:r>
            <a:r>
              <a:rPr lang="zh-CN" altLang="en-US" dirty="0" smtClean="0"/>
              <a:t>而应以事实为根据。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227138" y="2767013"/>
          <a:ext cx="7580312" cy="3778250"/>
        </p:xfrm>
        <a:graphic>
          <a:graphicData uri="http://schemas.openxmlformats.org/presentationml/2006/ole">
            <p:oleObj spid="_x0000_s1029" name="文档" r:id="rId3" imgW="7896395" imgH="395604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</p:spPr>
        <p:txBody>
          <a:bodyPr/>
          <a:lstStyle/>
          <a:p>
            <a:r>
              <a:rPr lang="zh-CN" altLang="en-US" dirty="0" smtClean="0"/>
              <a:t>背诵课文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8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667240" y="3357562"/>
            <a:ext cx="1071570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不周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738414" y="3929066"/>
            <a:ext cx="3143272" cy="78581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空谈理论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主观臆断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952992" y="4500570"/>
            <a:ext cx="1071570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全面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7810512" y="3857628"/>
            <a:ext cx="1071570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真知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452398" y="2285992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◉重点</a:t>
            </a:r>
            <a:r>
              <a:rPr lang="en-US" dirty="0" smtClean="0"/>
              <a:t>: </a:t>
            </a:r>
          </a:p>
          <a:p>
            <a:r>
              <a:rPr lang="zh-CN" altLang="en-US" dirty="0" smtClean="0"/>
              <a:t>学习本文大叙事加小议论的写作方法。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715700" cy="18573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笔记小说泛指一切用文言文写的志怪、传奇、杂录、琐闻、传记、随笔之类的著作。我国古代的笔记小说</a:t>
            </a:r>
            <a:r>
              <a:rPr lang="en-US" dirty="0" smtClean="0"/>
              <a:t>,</a:t>
            </a:r>
            <a:r>
              <a:rPr lang="zh-CN" altLang="en-US" dirty="0" smtClean="0"/>
              <a:t>截至清末</a:t>
            </a:r>
            <a:r>
              <a:rPr lang="en-US" dirty="0" smtClean="0"/>
              <a:t>,</a:t>
            </a:r>
            <a:r>
              <a:rPr lang="zh-CN" altLang="en-US" dirty="0" smtClean="0"/>
              <a:t>不下于</a:t>
            </a:r>
            <a:r>
              <a:rPr lang="en-US" dirty="0" smtClean="0"/>
              <a:t>3000</a:t>
            </a:r>
            <a:r>
              <a:rPr lang="zh-CN" altLang="en-US" dirty="0" smtClean="0"/>
              <a:t>种</a:t>
            </a:r>
            <a:r>
              <a:rPr lang="en-US" dirty="0" smtClean="0"/>
              <a:t>,</a:t>
            </a:r>
            <a:r>
              <a:rPr lang="zh-CN" altLang="en-US" dirty="0" smtClean="0"/>
              <a:t>具有极高的史料价值</a:t>
            </a:r>
            <a:r>
              <a:rPr lang="en-US" dirty="0" smtClean="0"/>
              <a:t>,</a:t>
            </a:r>
            <a:r>
              <a:rPr lang="zh-CN" altLang="en-US" dirty="0" smtClean="0"/>
              <a:t>是一笔巨大的文化遗产。笔记小说是一种带有散文化倾向的小说创作形式</a:t>
            </a:r>
            <a:r>
              <a:rPr lang="en-US" dirty="0" smtClean="0"/>
              <a:t>,</a:t>
            </a:r>
            <a:r>
              <a:rPr lang="zh-CN" altLang="en-US" dirty="0" smtClean="0"/>
              <a:t>它的特点就是兼有</a:t>
            </a:r>
            <a:r>
              <a:rPr lang="en-US" dirty="0" smtClean="0"/>
              <a:t>“</a:t>
            </a:r>
            <a:r>
              <a:rPr lang="zh-CN" altLang="en-US" dirty="0" smtClean="0"/>
              <a:t>笔记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小说</a:t>
            </a:r>
            <a:r>
              <a:rPr lang="en-US" dirty="0" smtClean="0"/>
              <a:t>”</a:t>
            </a:r>
            <a:r>
              <a:rPr lang="zh-CN" altLang="en-US" dirty="0" smtClean="0"/>
              <a:t>特征。</a:t>
            </a:r>
            <a:r>
              <a:rPr lang="en-US" dirty="0" smtClean="0"/>
              <a:t>“</a:t>
            </a:r>
            <a:r>
              <a:rPr lang="zh-CN" altLang="en-US" dirty="0" smtClean="0"/>
              <a:t>笔记</a:t>
            </a:r>
            <a:r>
              <a:rPr lang="en-US" dirty="0" smtClean="0"/>
              <a:t>”</a:t>
            </a:r>
            <a:r>
              <a:rPr lang="zh-CN" altLang="en-US" dirty="0" smtClean="0"/>
              <a:t>使其在记叙上获得了一种散文化的记叙空间</a:t>
            </a:r>
            <a:r>
              <a:rPr lang="en-US" dirty="0" smtClean="0"/>
              <a:t>,</a:t>
            </a:r>
            <a:r>
              <a:rPr lang="zh-CN" altLang="en-US" dirty="0" smtClean="0"/>
              <a:t>在这一空间里</a:t>
            </a:r>
            <a:r>
              <a:rPr lang="en-US" dirty="0" smtClean="0"/>
              <a:t>,</a:t>
            </a:r>
            <a:r>
              <a:rPr lang="zh-CN" altLang="en-US" dirty="0" smtClean="0"/>
              <a:t>作者可以叙述</a:t>
            </a:r>
            <a:r>
              <a:rPr lang="en-US" dirty="0" smtClean="0"/>
              <a:t>,</a:t>
            </a:r>
            <a:r>
              <a:rPr lang="zh-CN" altLang="en-US" dirty="0" smtClean="0"/>
              <a:t>也可以表达别人和自己的观点</a:t>
            </a:r>
            <a:r>
              <a:rPr lang="en-US" dirty="0" smtClean="0"/>
              <a:t>;</a:t>
            </a:r>
            <a:r>
              <a:rPr lang="zh-CN" altLang="en-US" dirty="0" smtClean="0"/>
              <a:t>而</a:t>
            </a:r>
            <a:r>
              <a:rPr lang="en-US" dirty="0" smtClean="0"/>
              <a:t>“</a:t>
            </a:r>
            <a:r>
              <a:rPr lang="zh-CN" altLang="en-US" dirty="0" smtClean="0"/>
              <a:t>小说</a:t>
            </a:r>
            <a:r>
              <a:rPr lang="en-US" dirty="0" smtClean="0"/>
              <a:t>”</a:t>
            </a:r>
            <a:r>
              <a:rPr lang="zh-CN" altLang="en-US" dirty="0" smtClean="0"/>
              <a:t>则是一种带有故事性的叙述和创作。由于</a:t>
            </a:r>
            <a:r>
              <a:rPr lang="en-US" dirty="0" smtClean="0"/>
              <a:t>“</a:t>
            </a:r>
            <a:r>
              <a:rPr lang="zh-CN" altLang="en-US" dirty="0" smtClean="0"/>
              <a:t>笔记</a:t>
            </a:r>
            <a:r>
              <a:rPr lang="en-US" dirty="0" smtClean="0"/>
              <a:t>”</a:t>
            </a:r>
            <a:r>
              <a:rPr lang="zh-CN" altLang="en-US" dirty="0" smtClean="0"/>
              <a:t>本身获得的自由空间</a:t>
            </a:r>
            <a:r>
              <a:rPr lang="en-US" dirty="0" smtClean="0"/>
              <a:t>,</a:t>
            </a:r>
            <a:r>
              <a:rPr lang="zh-CN" altLang="en-US" dirty="0" smtClean="0"/>
              <a:t>又可以使</a:t>
            </a:r>
            <a:r>
              <a:rPr lang="en-US" dirty="0" smtClean="0"/>
              <a:t>“</a:t>
            </a:r>
            <a:r>
              <a:rPr lang="zh-CN" altLang="en-US" dirty="0" smtClean="0"/>
              <a:t>小说</a:t>
            </a:r>
            <a:r>
              <a:rPr lang="en-US" dirty="0" smtClean="0"/>
              <a:t>”</a:t>
            </a:r>
            <a:r>
              <a:rPr lang="zh-CN" altLang="en-US" dirty="0" smtClean="0"/>
              <a:t>创作与散文化的</a:t>
            </a:r>
            <a:r>
              <a:rPr lang="en-US" dirty="0" smtClean="0"/>
              <a:t>“</a:t>
            </a:r>
            <a:r>
              <a:rPr lang="zh-CN" altLang="en-US" dirty="0" smtClean="0"/>
              <a:t>笔记</a:t>
            </a:r>
            <a:r>
              <a:rPr lang="en-US" dirty="0" smtClean="0"/>
              <a:t>”</a:t>
            </a:r>
            <a:r>
              <a:rPr lang="zh-CN" altLang="en-US" dirty="0" smtClean="0"/>
              <a:t>叙述相互交叉</a:t>
            </a:r>
            <a:r>
              <a:rPr lang="en-US" dirty="0" smtClean="0"/>
              <a:t>,</a:t>
            </a:r>
            <a:r>
              <a:rPr lang="zh-CN" altLang="en-US" dirty="0" smtClean="0"/>
              <a:t>使其优势十分明显。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上节课我们初步学习了纪昀的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河中石兽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了解了它的大致内容</a:t>
            </a:r>
            <a:r>
              <a:rPr lang="en-US" dirty="0" smtClean="0"/>
              <a:t>,</a:t>
            </a:r>
            <a:r>
              <a:rPr lang="zh-CN" altLang="en-US" dirty="0" smtClean="0"/>
              <a:t>下面我们将再一次走进课文</a:t>
            </a:r>
            <a:r>
              <a:rPr lang="en-US" dirty="0" smtClean="0"/>
              <a:t>,</a:t>
            </a:r>
            <a:r>
              <a:rPr lang="zh-CN" altLang="en-US" dirty="0" smtClean="0"/>
              <a:t>进一步探究它的风采。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501386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根据课文填空。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尔辈不能究物理。是非木杮</a:t>
            </a:r>
            <a:r>
              <a:rPr lang="en-US" dirty="0" smtClean="0"/>
              <a:t>, 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 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en-US" dirty="0" smtClean="0"/>
              <a:t>(</a:t>
            </a:r>
            <a:r>
              <a:rPr lang="en-US" dirty="0" smtClean="0"/>
              <a:t>2)</a:t>
            </a:r>
            <a:r>
              <a:rPr lang="zh-CN" altLang="en-US" dirty="0" smtClean="0"/>
              <a:t>求之下流</a:t>
            </a:r>
            <a:r>
              <a:rPr lang="en-US" dirty="0" smtClean="0"/>
              <a:t>,</a:t>
            </a:r>
            <a:r>
              <a:rPr lang="zh-CN" altLang="en-US" dirty="0" smtClean="0"/>
              <a:t>固颠</a:t>
            </a:r>
            <a:r>
              <a:rPr lang="en-US" dirty="0" smtClean="0"/>
              <a:t>;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不更颠乎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河中石兽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的主旨句</a:t>
            </a:r>
            <a:r>
              <a:rPr lang="zh-CN" altLang="en-US" dirty="0" smtClean="0"/>
              <a:t>是</a:t>
            </a:r>
            <a:r>
              <a:rPr lang="en-US" altLang="zh-CN" dirty="0" smtClean="0"/>
              <a:t>_____________________________</a:t>
            </a:r>
          </a:p>
          <a:p>
            <a:r>
              <a:rPr lang="en-US" altLang="zh-CN" dirty="0" smtClean="0"/>
              <a:t>________________________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667504" y="1714488"/>
            <a:ext cx="350046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岂能为暴涨携之去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6167438" y="2928934"/>
            <a:ext cx="514353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然则天下之事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但知其一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不知其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667240" y="2285992"/>
            <a:ext cx="171451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求之地中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666844" y="3571876"/>
            <a:ext cx="421484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二者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多矣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可据理臆断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欤？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501386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下列加点的实词解释有误的一项是</a:t>
            </a:r>
            <a:r>
              <a:rPr lang="en-US" dirty="0" smtClean="0"/>
              <a:t>(     )</a:t>
            </a:r>
            <a:endParaRPr lang="zh-CN" altLang="en-US" dirty="0" smtClean="0"/>
          </a:p>
          <a:p>
            <a:r>
              <a:rPr lang="en-US" dirty="0" smtClean="0"/>
              <a:t> A.</a:t>
            </a:r>
            <a:r>
              <a:rPr lang="zh-CN" altLang="en-US" dirty="0" smtClean="0"/>
              <a:t>阅十余岁</a:t>
            </a:r>
            <a:r>
              <a:rPr lang="en-US" dirty="0" smtClean="0"/>
              <a:t>(</a:t>
            </a:r>
            <a:r>
              <a:rPr lang="zh-CN" altLang="en-US" dirty="0" smtClean="0"/>
              <a:t>经历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 B.</a:t>
            </a:r>
            <a:r>
              <a:rPr lang="zh-CN" altLang="en-US" dirty="0" smtClean="0"/>
              <a:t>竟不可得</a:t>
            </a:r>
            <a:r>
              <a:rPr lang="en-US" dirty="0" smtClean="0"/>
              <a:t>(</a:t>
            </a:r>
            <a:r>
              <a:rPr lang="zh-CN" altLang="en-US" dirty="0" smtClean="0"/>
              <a:t>找到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 C.</a:t>
            </a:r>
            <a:r>
              <a:rPr lang="zh-CN" altLang="en-US" dirty="0" smtClean="0"/>
              <a:t>盖石性坚重</a:t>
            </a:r>
            <a:r>
              <a:rPr lang="en-US" dirty="0" smtClean="0"/>
              <a:t>(</a:t>
            </a:r>
            <a:r>
              <a:rPr lang="zh-CN" altLang="en-US" dirty="0" smtClean="0"/>
              <a:t>性情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 D.</a:t>
            </a:r>
            <a:r>
              <a:rPr lang="zh-CN" altLang="en-US" dirty="0" smtClean="0"/>
              <a:t>一老河兵闻之</a:t>
            </a:r>
            <a:r>
              <a:rPr lang="en-US" dirty="0" smtClean="0"/>
              <a:t>(</a:t>
            </a:r>
            <a:r>
              <a:rPr lang="zh-CN" altLang="en-US" dirty="0" smtClean="0"/>
              <a:t>听说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453322" y="1214422"/>
            <a:ext cx="500066" cy="785818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C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1980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02112" y="2786058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09852" y="3498179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30740" y="414338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738150" y="1285860"/>
            <a:ext cx="10501386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下列句中</a:t>
            </a:r>
            <a:r>
              <a:rPr lang="en-US" dirty="0" smtClean="0"/>
              <a:t>“</a:t>
            </a:r>
            <a:r>
              <a:rPr lang="zh-CN" altLang="en-US" dirty="0" smtClean="0"/>
              <a:t>之</a:t>
            </a:r>
            <a:r>
              <a:rPr lang="en-US" dirty="0" smtClean="0"/>
              <a:t>”</a:t>
            </a:r>
            <a:r>
              <a:rPr lang="zh-CN" altLang="en-US" dirty="0" smtClean="0"/>
              <a:t>的用法不同于其他三项的一项是</a:t>
            </a:r>
            <a:r>
              <a:rPr lang="en-US" dirty="0" smtClean="0"/>
              <a:t>(        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闻之笑</a:t>
            </a:r>
            <a:r>
              <a:rPr lang="zh-CN" altLang="en-US" dirty="0" smtClean="0"/>
              <a:t>曰</a:t>
            </a:r>
            <a:r>
              <a:rPr lang="en-US" altLang="zh-CN" dirty="0" smtClean="0"/>
              <a:t>			</a:t>
            </a:r>
            <a:r>
              <a:rPr lang="en-US" dirty="0" smtClean="0"/>
              <a:t>B</a:t>
            </a:r>
            <a:r>
              <a:rPr lang="en-US" dirty="0" smtClean="0"/>
              <a:t>.</a:t>
            </a:r>
            <a:r>
              <a:rPr lang="zh-CN" altLang="en-US" dirty="0" smtClean="0"/>
              <a:t>当求之于上流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一老河兵闻之</a:t>
            </a:r>
            <a:r>
              <a:rPr lang="en-US" dirty="0" smtClean="0"/>
              <a:t>	</a:t>
            </a:r>
            <a:r>
              <a:rPr lang="en-US" dirty="0" smtClean="0"/>
              <a:t>	D</a:t>
            </a:r>
            <a:r>
              <a:rPr lang="en-US" dirty="0" smtClean="0"/>
              <a:t>.</a:t>
            </a:r>
            <a:r>
              <a:rPr lang="zh-CN" altLang="en-US" dirty="0" smtClean="0"/>
              <a:t>其反激之力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9667900" y="1285860"/>
            <a:ext cx="714380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D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150019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朗诵文章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阅读课文</a:t>
            </a:r>
            <a:r>
              <a:rPr lang="en-US" dirty="0" smtClean="0"/>
              <a:t>,</a:t>
            </a:r>
            <a:r>
              <a:rPr lang="zh-CN" altLang="en-US" dirty="0" smtClean="0"/>
              <a:t>填写表格。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023902" y="3214686"/>
          <a:ext cx="9715567" cy="3143270"/>
        </p:xfrm>
        <a:graphic>
          <a:graphicData uri="http://schemas.openxmlformats.org/drawingml/2006/table">
            <a:tbl>
              <a:tblPr/>
              <a:tblGrid>
                <a:gridCol w="2331736"/>
                <a:gridCol w="2331736"/>
                <a:gridCol w="2331736"/>
                <a:gridCol w="2720359"/>
              </a:tblGrid>
              <a:tr h="6286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寻找经过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人物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寻找地点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结果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6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第一种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寺僧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原地水中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不可得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6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第二种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寺僧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顺流而下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无迹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6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第三种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讲学家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原地沙下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失败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6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第四种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老河兵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顺流而上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果得于数里外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为什么老河兵寻找石兽的方法是对的</a:t>
            </a:r>
            <a:r>
              <a:rPr lang="en-US" dirty="0" smtClean="0"/>
              <a:t>,</a:t>
            </a:r>
            <a:r>
              <a:rPr lang="zh-CN" altLang="en-US" dirty="0" smtClean="0"/>
              <a:t>而寺僧、讲学家寻找石兽的方法是错的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2841</TotalTime>
  <Words>825</Words>
  <Application>Microsoft Office PowerPoint</Application>
  <PresentationFormat>自定义</PresentationFormat>
  <Paragraphs>87</Paragraphs>
  <Slides>21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647</cp:revision>
  <dcterms:created xsi:type="dcterms:W3CDTF">2017-02-11T06:33:00Z</dcterms:created>
  <dcterms:modified xsi:type="dcterms:W3CDTF">2019-12-15T10:23:53Z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