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6"/>
  </p:notesMasterIdLst>
  <p:handoutMasterIdLst>
    <p:handoutMasterId r:id="rId27"/>
  </p:handoutMasterIdLst>
  <p:sldIdLst>
    <p:sldId id="371" r:id="rId3"/>
    <p:sldId id="429" r:id="rId4"/>
    <p:sldId id="444" r:id="rId5"/>
    <p:sldId id="428" r:id="rId6"/>
    <p:sldId id="445" r:id="rId7"/>
    <p:sldId id="537" r:id="rId8"/>
    <p:sldId id="538" r:id="rId9"/>
    <p:sldId id="397" r:id="rId10"/>
    <p:sldId id="539" r:id="rId11"/>
    <p:sldId id="511" r:id="rId12"/>
    <p:sldId id="521" r:id="rId13"/>
    <p:sldId id="494" r:id="rId14"/>
    <p:sldId id="495" r:id="rId15"/>
    <p:sldId id="526" r:id="rId16"/>
    <p:sldId id="465" r:id="rId17"/>
    <p:sldId id="500" r:id="rId18"/>
    <p:sldId id="501" r:id="rId19"/>
    <p:sldId id="527" r:id="rId20"/>
    <p:sldId id="528" r:id="rId21"/>
    <p:sldId id="540" r:id="rId22"/>
    <p:sldId id="516" r:id="rId23"/>
    <p:sldId id="476" r:id="rId24"/>
    <p:sldId id="395" r:id="rId25"/>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088" autoAdjust="0"/>
    <p:restoredTop sz="97536" autoAdjust="0"/>
  </p:normalViewPr>
  <p:slideViewPr>
    <p:cSldViewPr>
      <p:cViewPr varScale="1">
        <p:scale>
          <a:sx n="44" d="100"/>
          <a:sy n="44" d="100"/>
        </p:scale>
        <p:origin x="-114" y="-402"/>
      </p:cViewPr>
      <p:guideLst>
        <p:guide orient="horz" pos="2205"/>
        <p:guide pos="3840"/>
      </p:guideLst>
    </p:cSldViewPr>
  </p:slid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2019/12/15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23</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timing>
    <p:tnLst>
      <p:par>
        <p:cTn id="1" dur="indefinite" restart="never" nodeType="tmRoot"/>
      </p:par>
    </p:tnLst>
  </p:timing>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320261" y="-223733"/>
            <a:ext cx="1052736" cy="1500201"/>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名著导读</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025090" y="614016"/>
            <a:ext cx="1714512" cy="369332"/>
          </a:xfrm>
          <a:prstGeom prst="rect">
            <a:avLst/>
          </a:prstGeom>
          <a:noFill/>
          <a:effectLst/>
        </p:spPr>
        <p:txBody>
          <a:bodyPr wrap="square">
            <a:spAutoFit/>
          </a:bodyPr>
          <a:lstStyle/>
          <a:p>
            <a:pPr algn="ctr"/>
            <a:r>
              <a:rPr lang="en-US" altLang="zh-CN" sz="1800" b="1" dirty="0" smtClean="0">
                <a:solidFill>
                  <a:schemeClr val="accent5">
                    <a:lumMod val="50000"/>
                  </a:schemeClr>
                </a:solidFill>
                <a:latin typeface="微软雅黑" pitchFamily="34" charset="-122"/>
              </a:rPr>
              <a:t>《</a:t>
            </a:r>
            <a:r>
              <a:rPr lang="zh-CN" altLang="en-US" sz="1800" b="1" dirty="0" smtClean="0">
                <a:solidFill>
                  <a:schemeClr val="accent5">
                    <a:lumMod val="50000"/>
                  </a:schemeClr>
                </a:solidFill>
                <a:latin typeface="微软雅黑" pitchFamily="34" charset="-122"/>
              </a:rPr>
              <a:t>海底两万里</a:t>
            </a:r>
            <a:r>
              <a:rPr lang="en-US" altLang="zh-CN" sz="1800" b="1" dirty="0" smtClean="0">
                <a:solidFill>
                  <a:schemeClr val="accent5">
                    <a:lumMod val="50000"/>
                  </a:schemeClr>
                </a:solidFill>
                <a:latin typeface="微软雅黑" pitchFamily="34" charset="-122"/>
              </a:rPr>
              <a:t>》</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七年级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810116" y="4000504"/>
            <a:ext cx="5724644" cy="646331"/>
          </a:xfrm>
          <a:prstGeom prst="rect">
            <a:avLst/>
          </a:prstGeom>
        </p:spPr>
        <p:txBody>
          <a:bodyPr wrap="none">
            <a:spAutoFit/>
          </a:bodyPr>
          <a:lstStyle/>
          <a:p>
            <a:r>
              <a:rPr lang="zh-CN" altLang="en-US" sz="3600" dirty="0" smtClean="0"/>
              <a:t>名著导读　</a:t>
            </a:r>
            <a:r>
              <a:rPr lang="en-US" altLang="zh-CN" sz="3600" dirty="0" smtClean="0"/>
              <a:t>《</a:t>
            </a:r>
            <a:r>
              <a:rPr lang="zh-CN" altLang="en-US" sz="3600" dirty="0" smtClean="0"/>
              <a:t>海底两万里</a:t>
            </a:r>
            <a:r>
              <a:rPr lang="en-US" altLang="zh-CN" sz="3600" dirty="0" smtClean="0"/>
              <a:t>》</a:t>
            </a:r>
            <a:endParaRPr lang="zh-CN" altLang="en-US" sz="3600" dirty="0"/>
          </a:p>
        </p:txBody>
      </p:sp>
      <p:sp>
        <p:nvSpPr>
          <p:cNvPr id="24" name="动作按钮: 声音 23">
            <a:hlinkClick r:id="" action="ppaction://noaction" highlightClick="1">
              <a:snd r:embed="rId2" name="applause.wav" builtIn="1"/>
            </a:hlinkClick>
          </p:cNvPr>
          <p:cNvSpPr/>
          <p:nvPr/>
        </p:nvSpPr>
        <p:spPr>
          <a:xfrm>
            <a:off x="352423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9" name="第6单元.eps" descr="id:2147500708;FounderCES"/>
          <p:cNvPicPr/>
          <p:nvPr/>
        </p:nvPicPr>
        <p:blipFill>
          <a:blip r:embed="rId3"/>
          <a:stretch>
            <a:fillRect/>
          </a:stretch>
        </p:blipFill>
        <p:spPr>
          <a:xfrm>
            <a:off x="1452530" y="1571612"/>
            <a:ext cx="9637906" cy="171451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452398" y="1142984"/>
            <a:ext cx="11001452" cy="5214974"/>
          </a:xfrm>
        </p:spPr>
        <p:txBody>
          <a:bodyPr/>
          <a:lstStyle/>
          <a:p>
            <a:r>
              <a:rPr lang="en-US" dirty="0" smtClean="0"/>
              <a:t>2.</a:t>
            </a:r>
            <a:r>
              <a:rPr lang="zh-CN" altLang="en-US" dirty="0" smtClean="0"/>
              <a:t>小说除了主人公以外</a:t>
            </a:r>
            <a:r>
              <a:rPr lang="en-US" dirty="0" smtClean="0"/>
              <a:t>,</a:t>
            </a:r>
            <a:r>
              <a:rPr lang="zh-CN" altLang="en-US" dirty="0" smtClean="0"/>
              <a:t>还塑造了哪几个人物</a:t>
            </a:r>
            <a:r>
              <a:rPr lang="en-US" dirty="0" smtClean="0"/>
              <a:t>?</a:t>
            </a:r>
            <a:r>
              <a:rPr lang="zh-CN" altLang="en-US" dirty="0" smtClean="0"/>
              <a:t>各自有怎样的特点</a:t>
            </a:r>
            <a:r>
              <a:rPr lang="en-US" dirty="0" smtClean="0"/>
              <a:t>?</a:t>
            </a:r>
            <a:endParaRPr lang="zh-CN" altLang="en-US" dirty="0"/>
          </a:p>
        </p:txBody>
      </p:sp>
      <p:sp>
        <p:nvSpPr>
          <p:cNvPr id="3" name="文本占位符 2"/>
          <p:cNvSpPr>
            <a:spLocks noGrp="1"/>
          </p:cNvSpPr>
          <p:nvPr>
            <p:ph type="body" sz="quarter" idx="11"/>
          </p:nvPr>
        </p:nvSpPr>
        <p:spPr>
          <a:xfrm>
            <a:off x="380960" y="1714488"/>
            <a:ext cx="11453850" cy="857256"/>
          </a:xfrm>
        </p:spPr>
        <p:txBody>
          <a:bodyPr/>
          <a:lstStyle/>
          <a:p>
            <a:r>
              <a:rPr lang="en-US" dirty="0" smtClean="0"/>
              <a:t>①</a:t>
            </a:r>
            <a:r>
              <a:rPr lang="zh-CN" altLang="en-US" dirty="0" smtClean="0"/>
              <a:t>阿龙纳斯教授</a:t>
            </a:r>
            <a:r>
              <a:rPr lang="en-US" dirty="0" smtClean="0"/>
              <a:t>:</a:t>
            </a:r>
            <a:r>
              <a:rPr lang="zh-CN" altLang="en-US" dirty="0" smtClean="0"/>
              <a:t>生物学家</a:t>
            </a:r>
            <a:r>
              <a:rPr lang="en-US" dirty="0" smtClean="0"/>
              <a:t>,</a:t>
            </a:r>
            <a:r>
              <a:rPr lang="zh-CN" altLang="en-US" dirty="0" smtClean="0"/>
              <a:t>博古通今</a:t>
            </a:r>
            <a:r>
              <a:rPr lang="en-US" dirty="0" smtClean="0"/>
              <a:t>,</a:t>
            </a:r>
            <a:r>
              <a:rPr lang="zh-CN" altLang="en-US" dirty="0" smtClean="0"/>
              <a:t>乘潜艇在水下航行</a:t>
            </a:r>
            <a:r>
              <a:rPr lang="en-US" dirty="0" smtClean="0"/>
              <a:t>,</a:t>
            </a:r>
            <a:r>
              <a:rPr lang="zh-CN" altLang="en-US" dirty="0" smtClean="0"/>
              <a:t>使他饱览了海洋里的各种动植物</a:t>
            </a:r>
            <a:r>
              <a:rPr lang="en-US" dirty="0" smtClean="0"/>
              <a:t>;</a:t>
            </a:r>
            <a:r>
              <a:rPr lang="zh-CN" altLang="en-US" dirty="0" smtClean="0"/>
              <a:t>他和他那位对分类学入了迷的仆人康塞尔</a:t>
            </a:r>
            <a:r>
              <a:rPr lang="en-US" dirty="0" smtClean="0"/>
              <a:t>,</a:t>
            </a:r>
            <a:r>
              <a:rPr lang="zh-CN" altLang="en-US" dirty="0" smtClean="0"/>
              <a:t>将这些海洋生物向我们做了翔实的介绍</a:t>
            </a:r>
            <a:r>
              <a:rPr lang="en-US" dirty="0" smtClean="0"/>
              <a:t>,</a:t>
            </a:r>
            <a:r>
              <a:rPr lang="zh-CN" altLang="en-US" dirty="0" smtClean="0"/>
              <a:t>界、门、纲、目、科、属、种</a:t>
            </a:r>
            <a:r>
              <a:rPr lang="en-US" dirty="0" smtClean="0"/>
              <a:t>,</a:t>
            </a:r>
            <a:r>
              <a:rPr lang="zh-CN" altLang="en-US" dirty="0" smtClean="0"/>
              <a:t>说得井井有条</a:t>
            </a:r>
            <a:r>
              <a:rPr lang="en-US" dirty="0" smtClean="0"/>
              <a:t>,</a:t>
            </a:r>
            <a:r>
              <a:rPr lang="zh-CN" altLang="en-US" dirty="0" smtClean="0"/>
              <a:t>使读者认识了许多海洋生物</a:t>
            </a:r>
            <a:r>
              <a:rPr lang="en-US" dirty="0" smtClean="0"/>
              <a:t>;</a:t>
            </a:r>
            <a:r>
              <a:rPr lang="zh-CN" altLang="en-US" dirty="0" smtClean="0"/>
              <a:t>阿龙纳斯还把在海洋中见到的种种奇观</a:t>
            </a:r>
            <a:r>
              <a:rPr lang="en-US" dirty="0" smtClean="0"/>
              <a:t>,</a:t>
            </a:r>
            <a:r>
              <a:rPr lang="zh-CN" altLang="en-US" dirty="0" smtClean="0"/>
              <a:t>一一娓娓道来</a:t>
            </a:r>
            <a:r>
              <a:rPr lang="en-US" dirty="0" smtClean="0"/>
              <a:t>,</a:t>
            </a:r>
            <a:r>
              <a:rPr lang="zh-CN" altLang="en-US" dirty="0" smtClean="0"/>
              <a:t>令读者大开眼界。</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142984"/>
            <a:ext cx="11453850" cy="857256"/>
          </a:xfrm>
        </p:spPr>
        <p:txBody>
          <a:bodyPr/>
          <a:lstStyle/>
          <a:p>
            <a:r>
              <a:rPr lang="en-US" dirty="0" smtClean="0"/>
              <a:t>②</a:t>
            </a:r>
            <a:r>
              <a:rPr lang="zh-CN" altLang="en-US" dirty="0" smtClean="0"/>
              <a:t>康塞尔</a:t>
            </a:r>
            <a:r>
              <a:rPr lang="en-US" dirty="0" smtClean="0"/>
              <a:t>:</a:t>
            </a:r>
            <a:r>
              <a:rPr lang="zh-CN" altLang="en-US" dirty="0" smtClean="0"/>
              <a:t>阿龙纳斯教授的仆人</a:t>
            </a:r>
            <a:r>
              <a:rPr lang="en-US" dirty="0" smtClean="0"/>
              <a:t>,</a:t>
            </a:r>
            <a:r>
              <a:rPr lang="zh-CN" altLang="en-US" dirty="0" smtClean="0"/>
              <a:t>生性沉稳</a:t>
            </a:r>
            <a:r>
              <a:rPr lang="en-US" dirty="0" smtClean="0"/>
              <a:t>,</a:t>
            </a:r>
            <a:r>
              <a:rPr lang="zh-CN" altLang="en-US" dirty="0" smtClean="0"/>
              <a:t>从不大惊小怪。他总是那么气定神闲</a:t>
            </a:r>
            <a:r>
              <a:rPr lang="en-US" dirty="0" smtClean="0"/>
              <a:t>,</a:t>
            </a:r>
            <a:r>
              <a:rPr lang="zh-CN" altLang="en-US" dirty="0" smtClean="0"/>
              <a:t>为人随和</a:t>
            </a:r>
            <a:r>
              <a:rPr lang="en-US" dirty="0" smtClean="0"/>
              <a:t>,</a:t>
            </a:r>
            <a:r>
              <a:rPr lang="zh-CN" altLang="en-US" dirty="0" smtClean="0"/>
              <a:t>从不着急上火</a:t>
            </a:r>
            <a:r>
              <a:rPr lang="en-US" dirty="0" smtClean="0"/>
              <a:t>——</a:t>
            </a:r>
            <a:r>
              <a:rPr lang="zh-CN" altLang="en-US" dirty="0" smtClean="0"/>
              <a:t>至少你看不出他着急上火。他精通分类理论</a:t>
            </a:r>
            <a:r>
              <a:rPr lang="en-US" dirty="0" smtClean="0"/>
              <a:t>,</a:t>
            </a:r>
            <a:r>
              <a:rPr lang="zh-CN" altLang="en-US" dirty="0" smtClean="0"/>
              <a:t>遇到什么总是认认真真或者说一本正经地把它们分类</a:t>
            </a:r>
            <a:r>
              <a:rPr lang="en-US" dirty="0" smtClean="0"/>
              <a:t>,</a:t>
            </a:r>
            <a:r>
              <a:rPr lang="zh-CN" altLang="en-US" dirty="0" smtClean="0"/>
              <a:t>但是对那些东西的名字却一无所知</a:t>
            </a:r>
            <a:r>
              <a:rPr lang="en-US" dirty="0" smtClean="0"/>
              <a:t>,</a:t>
            </a:r>
            <a:r>
              <a:rPr lang="zh-CN" altLang="en-US" dirty="0" smtClean="0"/>
              <a:t>可以说他是个分类狂。</a:t>
            </a:r>
          </a:p>
          <a:p>
            <a:r>
              <a:rPr lang="en-US" dirty="0" smtClean="0"/>
              <a:t>③</a:t>
            </a:r>
            <a:r>
              <a:rPr lang="zh-CN" altLang="en-US" dirty="0" smtClean="0"/>
              <a:t>尼德</a:t>
            </a:r>
            <a:r>
              <a:rPr lang="en-US" dirty="0" smtClean="0"/>
              <a:t>·</a:t>
            </a:r>
            <a:r>
              <a:rPr lang="zh-CN" altLang="en-US" dirty="0" smtClean="0"/>
              <a:t>兰</a:t>
            </a:r>
            <a:r>
              <a:rPr lang="en-US" dirty="0" smtClean="0"/>
              <a:t>:</a:t>
            </a:r>
            <a:r>
              <a:rPr lang="zh-CN" altLang="en-US" dirty="0" smtClean="0"/>
              <a:t>是个比较原始的人</a:t>
            </a:r>
            <a:r>
              <a:rPr lang="en-US" dirty="0" smtClean="0"/>
              <a:t>,</a:t>
            </a:r>
            <a:r>
              <a:rPr lang="zh-CN" altLang="en-US" dirty="0" smtClean="0"/>
              <a:t>一个野性十足的捕鲸手。他也会赞叹极地的美</a:t>
            </a:r>
            <a:r>
              <a:rPr lang="en-US" dirty="0" smtClean="0"/>
              <a:t>,</a:t>
            </a:r>
            <a:r>
              <a:rPr lang="zh-CN" altLang="en-US" dirty="0" smtClean="0"/>
              <a:t>但对他来说更重要的是牛排、小牛肉、小酒馆里的酒、在陆地上自由地行走。他性情火暴</a:t>
            </a:r>
            <a:r>
              <a:rPr lang="en-US" dirty="0" smtClean="0"/>
              <a:t>,</a:t>
            </a:r>
            <a:r>
              <a:rPr lang="zh-CN" altLang="en-US" dirty="0" smtClean="0"/>
              <a:t>受不了被监禁</a:t>
            </a:r>
            <a:r>
              <a:rPr lang="en-US" dirty="0" smtClean="0"/>
              <a:t>,</a:t>
            </a:r>
            <a:r>
              <a:rPr lang="zh-CN" altLang="en-US" dirty="0" smtClean="0"/>
              <a:t>总是计划逃脱</a:t>
            </a:r>
            <a:r>
              <a:rPr lang="en-US" dirty="0" smtClean="0"/>
              <a:t>,</a:t>
            </a:r>
            <a:r>
              <a:rPr lang="zh-CN" altLang="en-US" dirty="0" smtClean="0"/>
              <a:t>如果没有他</a:t>
            </a:r>
            <a:r>
              <a:rPr lang="en-US" dirty="0" smtClean="0"/>
              <a:t>,</a:t>
            </a:r>
            <a:r>
              <a:rPr lang="zh-CN" altLang="en-US" dirty="0" smtClean="0"/>
              <a:t>教授和康塞尔最后不可能回到陆地上。</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二、活动</a:t>
            </a:r>
            <a:r>
              <a:rPr lang="en-US" dirty="0" smtClean="0"/>
              <a:t>:</a:t>
            </a:r>
            <a:r>
              <a:rPr lang="zh-CN" altLang="en-US" dirty="0" smtClean="0"/>
              <a:t>主题探究。</a:t>
            </a:r>
          </a:p>
          <a:p>
            <a:r>
              <a:rPr lang="zh-CN" altLang="en-US" dirty="0" smtClean="0"/>
              <a:t>小说主要讲述法国生物学家阿龙纳斯发现一艘名为</a:t>
            </a:r>
            <a:r>
              <a:rPr lang="en-US" dirty="0" smtClean="0"/>
              <a:t>“</a:t>
            </a:r>
            <a:r>
              <a:rPr lang="zh-CN" altLang="en-US" dirty="0" smtClean="0"/>
              <a:t>诺第留斯号</a:t>
            </a:r>
            <a:r>
              <a:rPr lang="en-US" dirty="0" smtClean="0"/>
              <a:t>”</a:t>
            </a:r>
            <a:r>
              <a:rPr lang="zh-CN" altLang="en-US" dirty="0" smtClean="0"/>
              <a:t>的潜艇</a:t>
            </a:r>
            <a:r>
              <a:rPr lang="en-US" dirty="0" smtClean="0"/>
              <a:t>,</a:t>
            </a:r>
            <a:r>
              <a:rPr lang="zh-CN" altLang="en-US" dirty="0" smtClean="0"/>
              <a:t>并且带着仆人康塞尔和一个捕鲸手尼德</a:t>
            </a:r>
            <a:r>
              <a:rPr lang="en-US" dirty="0" smtClean="0"/>
              <a:t>·</a:t>
            </a:r>
            <a:r>
              <a:rPr lang="zh-CN" altLang="en-US" dirty="0" smtClean="0"/>
              <a:t>兰</a:t>
            </a:r>
            <a:r>
              <a:rPr lang="en-US" dirty="0" smtClean="0"/>
              <a:t>,</a:t>
            </a:r>
            <a:r>
              <a:rPr lang="zh-CN" altLang="en-US" dirty="0" smtClean="0"/>
              <a:t>跟随尼摩船长乘坐这艘潜艇在海底进行两万里的环球探险旅行的故事。通过叙述这样的故事</a:t>
            </a:r>
            <a:r>
              <a:rPr lang="en-US" dirty="0" smtClean="0"/>
              <a:t>,</a:t>
            </a:r>
            <a:r>
              <a:rPr lang="zh-CN" altLang="en-US" dirty="0" smtClean="0"/>
              <a:t>反映了怎样的主题</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452398" y="1000108"/>
            <a:ext cx="11144328" cy="2071702"/>
          </a:xfrm>
        </p:spPr>
        <p:txBody>
          <a:bodyPr/>
          <a:lstStyle/>
          <a:p>
            <a:r>
              <a:rPr lang="en-US" altLang="zh-CN" dirty="0" smtClean="0"/>
              <a:t>《</a:t>
            </a:r>
            <a:r>
              <a:rPr lang="zh-CN" altLang="en-US" dirty="0" smtClean="0"/>
              <a:t>海底两万里</a:t>
            </a:r>
            <a:r>
              <a:rPr lang="en-US" altLang="zh-CN" dirty="0" smtClean="0"/>
              <a:t>》</a:t>
            </a:r>
            <a:r>
              <a:rPr lang="zh-CN" altLang="en-US" dirty="0" smtClean="0"/>
              <a:t>描绘的是人们在大海里的种种惊险奇遇。美妙壮观的海底世界充满了异国情调和浓厚的浪漫主义色彩</a:t>
            </a:r>
            <a:r>
              <a:rPr lang="en-US" dirty="0" smtClean="0"/>
              <a:t>,</a:t>
            </a:r>
            <a:r>
              <a:rPr lang="zh-CN" altLang="en-US" dirty="0" smtClean="0"/>
              <a:t>体现了人类自古以来渴望上天入地、自由自在的梦想。小说不但能激发人们对科学的兴趣</a:t>
            </a:r>
            <a:r>
              <a:rPr lang="en-US" dirty="0" smtClean="0"/>
              <a:t>,</a:t>
            </a:r>
            <a:r>
              <a:rPr lang="zh-CN" altLang="en-US" dirty="0" smtClean="0"/>
              <a:t>而且赞扬了尼摩船长等反抗压迫的战士的形象</a:t>
            </a:r>
            <a:r>
              <a:rPr lang="en-US" dirty="0" smtClean="0"/>
              <a:t>,</a:t>
            </a:r>
            <a:r>
              <a:rPr lang="zh-CN" altLang="en-US" dirty="0" smtClean="0"/>
              <a:t>体现了他们的社会正义感和崇高的人道主义精神。</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艺术特色。</a:t>
            </a:r>
          </a:p>
          <a:p>
            <a:r>
              <a:rPr lang="zh-CN" altLang="en-US" dirty="0" smtClean="0"/>
              <a:t>列夫</a:t>
            </a:r>
            <a:r>
              <a:rPr lang="en-US" dirty="0" smtClean="0"/>
              <a:t>·</a:t>
            </a:r>
            <a:r>
              <a:rPr lang="zh-CN" altLang="en-US" dirty="0" smtClean="0"/>
              <a:t>托尔斯泰说</a:t>
            </a:r>
            <a:r>
              <a:rPr lang="en-US" dirty="0" smtClean="0"/>
              <a:t>:“</a:t>
            </a:r>
            <a:r>
              <a:rPr lang="zh-CN" altLang="en-US" dirty="0" smtClean="0"/>
              <a:t>凡尔纳创作的长篇小说使我赞赏不已。在构思发人深省、情节引人入胜方面</a:t>
            </a:r>
            <a:r>
              <a:rPr lang="en-US" dirty="0" smtClean="0"/>
              <a:t>,</a:t>
            </a:r>
            <a:r>
              <a:rPr lang="zh-CN" altLang="en-US" dirty="0" smtClean="0"/>
              <a:t>凡尔纳是个大师。</a:t>
            </a:r>
            <a:r>
              <a:rPr lang="en-US" dirty="0" smtClean="0"/>
              <a:t>”</a:t>
            </a:r>
            <a:r>
              <a:rPr lang="en-US" altLang="zh-CN" dirty="0" smtClean="0"/>
              <a:t>《</a:t>
            </a:r>
            <a:r>
              <a:rPr lang="zh-CN" altLang="en-US" dirty="0" smtClean="0"/>
              <a:t>海底两万里</a:t>
            </a:r>
            <a:r>
              <a:rPr lang="en-US" altLang="zh-CN" dirty="0" smtClean="0"/>
              <a:t>》</a:t>
            </a:r>
            <a:r>
              <a:rPr lang="zh-CN" altLang="en-US" dirty="0" smtClean="0"/>
              <a:t>在写法上有哪些显著的特点</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071546"/>
            <a:ext cx="11453850" cy="857256"/>
          </a:xfrm>
        </p:spPr>
        <p:txBody>
          <a:bodyPr/>
          <a:lstStyle/>
          <a:p>
            <a:r>
              <a:rPr lang="en-US" dirty="0" smtClean="0"/>
              <a:t>①</a:t>
            </a:r>
            <a:r>
              <a:rPr lang="zh-CN" altLang="en-US" dirty="0" smtClean="0"/>
              <a:t>构思巧妙</a:t>
            </a:r>
            <a:r>
              <a:rPr lang="en-US" dirty="0" smtClean="0"/>
              <a:t>,</a:t>
            </a:r>
            <a:r>
              <a:rPr lang="zh-CN" altLang="en-US" dirty="0" smtClean="0"/>
              <a:t>情节惊险。</a:t>
            </a:r>
            <a:r>
              <a:rPr lang="en-US" altLang="zh-CN" dirty="0" smtClean="0"/>
              <a:t>《</a:t>
            </a:r>
            <a:r>
              <a:rPr lang="zh-CN" altLang="en-US" dirty="0" smtClean="0"/>
              <a:t>海底两万里</a:t>
            </a:r>
            <a:r>
              <a:rPr lang="en-US" altLang="zh-CN" dirty="0" smtClean="0"/>
              <a:t>》</a:t>
            </a:r>
            <a:r>
              <a:rPr lang="zh-CN" altLang="en-US" dirty="0" smtClean="0"/>
              <a:t>描绘的是人们在大海里的种种惊险奇遇</a:t>
            </a:r>
            <a:r>
              <a:rPr lang="en-US" dirty="0" smtClean="0"/>
              <a:t>,</a:t>
            </a:r>
            <a:r>
              <a:rPr lang="zh-CN" altLang="en-US" dirty="0" smtClean="0"/>
              <a:t>读来引人入胜</a:t>
            </a:r>
            <a:r>
              <a:rPr lang="en-US" dirty="0" smtClean="0"/>
              <a:t>,</a:t>
            </a:r>
            <a:r>
              <a:rPr lang="zh-CN" altLang="en-US" dirty="0" smtClean="0"/>
              <a:t>使读者如临其境</a:t>
            </a:r>
            <a:r>
              <a:rPr lang="en-US" dirty="0" smtClean="0"/>
              <a:t>,</a:t>
            </a:r>
            <a:r>
              <a:rPr lang="zh-CN" altLang="en-US" dirty="0" smtClean="0"/>
              <a:t>表明凡尔纳具有非凡的想象力。</a:t>
            </a:r>
          </a:p>
          <a:p>
            <a:r>
              <a:rPr lang="en-US" dirty="0" smtClean="0"/>
              <a:t>②</a:t>
            </a:r>
            <a:r>
              <a:rPr lang="zh-CN" altLang="en-US" dirty="0" smtClean="0"/>
              <a:t>科学与幻想的巧妙结合。像海底潜艇、人类登月、太空飞行早已成为现实。</a:t>
            </a:r>
          </a:p>
          <a:p>
            <a:r>
              <a:rPr lang="en-US" dirty="0" smtClean="0"/>
              <a:t>③</a:t>
            </a:r>
            <a:r>
              <a:rPr lang="zh-CN" altLang="en-US" dirty="0" smtClean="0"/>
              <a:t>作者具有社会正义感和崇高的人道主义精神。他笔下的人物都是品质高尚、献身科学的人</a:t>
            </a:r>
            <a:r>
              <a:rPr lang="en-US" dirty="0" smtClean="0"/>
              <a:t>,</a:t>
            </a:r>
            <a:r>
              <a:rPr lang="zh-CN" altLang="en-US" dirty="0" smtClean="0"/>
              <a:t>是英勇顽强、不畏艰险的人。像尼摩船长等反抗压迫的战士形象</a:t>
            </a:r>
            <a:r>
              <a:rPr lang="en-US" dirty="0" smtClean="0"/>
              <a:t>,</a:t>
            </a:r>
            <a:r>
              <a:rPr lang="zh-CN" altLang="en-US" dirty="0" smtClean="0"/>
              <a:t>正是他反对殖民主义、反对奴隶制和压迫者的进步思想的体现。</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●备选问题</a:t>
            </a:r>
          </a:p>
          <a:p>
            <a:endParaRPr lang="zh-CN" altLang="en-US" dirty="0"/>
          </a:p>
        </p:txBody>
      </p:sp>
      <p:sp>
        <p:nvSpPr>
          <p:cNvPr id="5" name="文本占位符 4"/>
          <p:cNvSpPr>
            <a:spLocks noGrp="1"/>
          </p:cNvSpPr>
          <p:nvPr>
            <p:ph type="body" sz="quarter" idx="11"/>
          </p:nvPr>
        </p:nvSpPr>
        <p:spPr/>
        <p:txBody>
          <a:bodyPr/>
          <a:lstStyle/>
          <a:p>
            <a:r>
              <a:rPr lang="en-US" dirty="0" smtClean="0"/>
              <a:t>1.</a:t>
            </a:r>
            <a:r>
              <a:rPr lang="en-US" altLang="zh-CN" dirty="0" smtClean="0"/>
              <a:t>《</a:t>
            </a:r>
            <a:r>
              <a:rPr lang="zh-CN" altLang="en-US" dirty="0" smtClean="0"/>
              <a:t>海底两万里</a:t>
            </a:r>
            <a:r>
              <a:rPr lang="en-US" altLang="zh-CN" dirty="0" smtClean="0"/>
              <a:t>》</a:t>
            </a:r>
            <a:r>
              <a:rPr lang="zh-CN" altLang="en-US" dirty="0" smtClean="0"/>
              <a:t>是一部纯虚构的科幻小说</a:t>
            </a:r>
            <a:r>
              <a:rPr lang="en-US" dirty="0" smtClean="0"/>
              <a:t>,</a:t>
            </a:r>
            <a:r>
              <a:rPr lang="zh-CN" altLang="en-US" dirty="0" smtClean="0"/>
              <a:t>你觉得这部书最吸引你的地方是什么</a:t>
            </a:r>
            <a:r>
              <a:rPr lang="en-US" dirty="0" smtClean="0"/>
              <a:t>?</a:t>
            </a:r>
            <a:r>
              <a:rPr lang="zh-CN" altLang="en-US" dirty="0" smtClean="0"/>
              <a:t>书中哪些想象事物如今已经变成现实</a:t>
            </a:r>
            <a:r>
              <a:rPr lang="en-US" dirty="0" smtClean="0"/>
              <a:t>?</a:t>
            </a:r>
            <a:r>
              <a:rPr lang="zh-CN" altLang="en-US" dirty="0" smtClean="0"/>
              <a:t>通过这些事例你能看出科幻小说与科技发展的某些关系吗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r>
              <a:rPr lang="en-US" dirty="0" smtClean="0"/>
              <a:t>(1)</a:t>
            </a:r>
            <a:r>
              <a:rPr lang="zh-CN" altLang="en-US" dirty="0" smtClean="0"/>
              <a:t>海底世界充满异国风情和浓厚的浪漫主义色彩。</a:t>
            </a:r>
          </a:p>
          <a:p>
            <a:r>
              <a:rPr lang="en-US" dirty="0" smtClean="0"/>
              <a:t>(2)</a:t>
            </a:r>
            <a:r>
              <a:rPr lang="zh-CN" altLang="en-US" dirty="0" smtClean="0"/>
              <a:t>海底潜艇、人类登月、太空飞行都已成为现实。</a:t>
            </a:r>
          </a:p>
          <a:p>
            <a:r>
              <a:rPr lang="en-US" dirty="0" smtClean="0"/>
              <a:t>(3)</a:t>
            </a:r>
            <a:r>
              <a:rPr lang="zh-CN" altLang="en-US" dirty="0" smtClean="0"/>
              <a:t>科幻小说往往也是科学研究基础上的推理和预言。</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2.</a:t>
            </a:r>
            <a:r>
              <a:rPr lang="zh-CN" altLang="en-US" dirty="0" smtClean="0"/>
              <a:t>爱因斯坦说过</a:t>
            </a:r>
            <a:r>
              <a:rPr lang="en-US" dirty="0" smtClean="0"/>
              <a:t>,</a:t>
            </a:r>
            <a:r>
              <a:rPr lang="zh-CN" altLang="en-US" dirty="0" smtClean="0"/>
              <a:t>人的想象力比知识更重要。阅读这部小说</a:t>
            </a:r>
            <a:r>
              <a:rPr lang="en-US" dirty="0" smtClean="0"/>
              <a:t>,</a:t>
            </a:r>
            <a:r>
              <a:rPr lang="zh-CN" altLang="en-US" dirty="0" smtClean="0"/>
              <a:t>人们往往会被作者巨大的想象力吸引。关于想象力的神奇魅力与想象力的作用</a:t>
            </a:r>
            <a:r>
              <a:rPr lang="en-US" dirty="0" smtClean="0"/>
              <a:t>,</a:t>
            </a:r>
            <a:r>
              <a:rPr lang="zh-CN" altLang="en-US" dirty="0" smtClean="0"/>
              <a:t>你有什么看法</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95274" y="1071546"/>
            <a:ext cx="11001452" cy="857256"/>
          </a:xfrm>
        </p:spPr>
        <p:txBody>
          <a:bodyPr/>
          <a:lstStyle/>
          <a:p>
            <a:r>
              <a:rPr lang="zh-CN" altLang="en-US" dirty="0" smtClean="0"/>
              <a:t>想象力是在人的头脑中创造一个念头或思想画面的能力。</a:t>
            </a:r>
          </a:p>
          <a:p>
            <a:r>
              <a:rPr lang="en-US" dirty="0" smtClean="0"/>
              <a:t> </a:t>
            </a:r>
            <a:r>
              <a:rPr lang="zh-CN" altLang="en-US" dirty="0" smtClean="0"/>
              <a:t>联想集团的广告语还记得吗</a:t>
            </a:r>
            <a:r>
              <a:rPr lang="en-US" dirty="0" smtClean="0"/>
              <a:t>?“</a:t>
            </a:r>
            <a:r>
              <a:rPr lang="zh-CN" altLang="en-US" dirty="0" smtClean="0"/>
              <a:t>人类失去联想</a:t>
            </a:r>
            <a:r>
              <a:rPr lang="en-US" dirty="0" smtClean="0"/>
              <a:t>,</a:t>
            </a:r>
            <a:r>
              <a:rPr lang="zh-CN" altLang="en-US" dirty="0" smtClean="0"/>
              <a:t>世界将会怎样</a:t>
            </a:r>
            <a:r>
              <a:rPr lang="en-US" dirty="0" smtClean="0"/>
              <a:t>?”</a:t>
            </a:r>
            <a:r>
              <a:rPr lang="zh-CN" altLang="en-US" dirty="0" smtClean="0"/>
              <a:t>有了想象才会有所发明。如果人从来都没想过要上天</a:t>
            </a:r>
            <a:r>
              <a:rPr lang="en-US" dirty="0" smtClean="0"/>
              <a:t>,</a:t>
            </a:r>
            <a:r>
              <a:rPr lang="zh-CN" altLang="en-US" dirty="0" smtClean="0"/>
              <a:t>又怎么会发明飞机</a:t>
            </a:r>
            <a:r>
              <a:rPr lang="en-US" dirty="0" smtClean="0"/>
              <a:t>,</a:t>
            </a:r>
            <a:r>
              <a:rPr lang="zh-CN" altLang="en-US" dirty="0" smtClean="0"/>
              <a:t>甚至出现宇宙飞船、航天飞机和空间站呢</a:t>
            </a:r>
            <a:r>
              <a:rPr lang="en-US" dirty="0" smtClean="0"/>
              <a:t>?</a:t>
            </a:r>
            <a:endParaRPr lang="zh-CN" altLang="en-US" dirty="0" smtClean="0"/>
          </a:p>
          <a:p>
            <a:r>
              <a:rPr lang="en-US" dirty="0" smtClean="0"/>
              <a:t> </a:t>
            </a:r>
            <a:r>
              <a:rPr lang="zh-CN" altLang="en-US" dirty="0" smtClean="0"/>
              <a:t>想象力的魅力在于它可以将你带入一个虚拟世界</a:t>
            </a:r>
            <a:r>
              <a:rPr lang="en-US" dirty="0" smtClean="0"/>
              <a:t>,</a:t>
            </a:r>
            <a:r>
              <a:rPr lang="zh-CN" altLang="en-US" dirty="0" smtClean="0"/>
              <a:t>实现现实生活中不可能实现的梦想。</a:t>
            </a:r>
          </a:p>
          <a:p>
            <a:r>
              <a:rPr lang="zh-CN" altLang="en-US" dirty="0" smtClean="0"/>
              <a:t>想象力的作用就是它可以使你享受快乐</a:t>
            </a:r>
            <a:r>
              <a:rPr lang="en-US" dirty="0" smtClean="0"/>
              <a:t>,</a:t>
            </a:r>
            <a:r>
              <a:rPr lang="zh-CN" altLang="en-US" dirty="0" smtClean="0"/>
              <a:t>享受惊奇</a:t>
            </a:r>
            <a:r>
              <a:rPr lang="en-US" dirty="0" smtClean="0"/>
              <a:t>,</a:t>
            </a:r>
            <a:r>
              <a:rPr lang="zh-CN" altLang="en-US" dirty="0" smtClean="0"/>
              <a:t>享受自由</a:t>
            </a:r>
            <a:r>
              <a:rPr lang="en-US" dirty="0" smtClean="0"/>
              <a:t>,</a:t>
            </a:r>
            <a:r>
              <a:rPr lang="zh-CN" altLang="en-US" dirty="0" smtClean="0"/>
              <a:t>享受现实生活中少有的感受。</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238084" y="1571612"/>
            <a:ext cx="11525288" cy="5072098"/>
          </a:xfrm>
        </p:spPr>
        <p:txBody>
          <a:bodyPr/>
          <a:lstStyle/>
          <a:p>
            <a:r>
              <a:rPr lang="en-US" dirty="0" smtClean="0"/>
              <a:t>1.</a:t>
            </a:r>
            <a:r>
              <a:rPr lang="zh-CN" altLang="en-US" dirty="0" smtClean="0"/>
              <a:t>学习</a:t>
            </a:r>
            <a:r>
              <a:rPr lang="en-US" altLang="zh-CN" dirty="0" smtClean="0"/>
              <a:t>《</a:t>
            </a:r>
            <a:r>
              <a:rPr lang="zh-CN" altLang="en-US" dirty="0" smtClean="0"/>
              <a:t>海底两万里</a:t>
            </a:r>
            <a:r>
              <a:rPr lang="en-US" altLang="zh-CN" dirty="0" smtClean="0"/>
              <a:t>》</a:t>
            </a:r>
            <a:r>
              <a:rPr lang="zh-CN" altLang="en-US" dirty="0" smtClean="0"/>
              <a:t>的阅读方法</a:t>
            </a:r>
            <a:r>
              <a:rPr lang="en-US" dirty="0" smtClean="0"/>
              <a:t>,</a:t>
            </a:r>
            <a:r>
              <a:rPr lang="zh-CN" altLang="en-US" dirty="0" smtClean="0"/>
              <a:t>激发阅读兴趣。</a:t>
            </a:r>
          </a:p>
          <a:p>
            <a:r>
              <a:rPr lang="en-US" dirty="0" smtClean="0"/>
              <a:t>2.</a:t>
            </a:r>
            <a:r>
              <a:rPr lang="zh-CN" altLang="en-US" dirty="0" smtClean="0"/>
              <a:t>了解作品内容、故事情节</a:t>
            </a:r>
            <a:r>
              <a:rPr lang="en-US" dirty="0" smtClean="0"/>
              <a:t>,</a:t>
            </a:r>
            <a:r>
              <a:rPr lang="zh-CN" altLang="en-US" dirty="0" smtClean="0"/>
              <a:t>归纳人物形象。</a:t>
            </a:r>
          </a:p>
          <a:p>
            <a:r>
              <a:rPr lang="en-US" dirty="0" smtClean="0"/>
              <a:t>3.</a:t>
            </a:r>
            <a:r>
              <a:rPr lang="zh-CN" altLang="en-US" dirty="0" smtClean="0"/>
              <a:t>进一步把握科幻小说的特点。</a:t>
            </a:r>
            <a:endParaRPr lang="zh-CN" altLang="en-US" dirty="0"/>
          </a:p>
        </p:txBody>
      </p:sp>
      <p:sp>
        <p:nvSpPr>
          <p:cNvPr id="4" name="文本占位符 3"/>
          <p:cNvSpPr>
            <a:spLocks noGrp="1"/>
          </p:cNvSpPr>
          <p:nvPr>
            <p:ph type="body" sz="quarter" idx="11"/>
          </p:nvPr>
        </p:nvSpPr>
        <p:spPr>
          <a:xfrm>
            <a:off x="309522" y="3714752"/>
            <a:ext cx="11144328" cy="857256"/>
          </a:xfrm>
        </p:spPr>
        <p:txBody>
          <a:bodyPr/>
          <a:lstStyle/>
          <a:p>
            <a:r>
              <a:rPr lang="en-US" dirty="0" smtClean="0"/>
              <a:t>◉</a:t>
            </a:r>
            <a:r>
              <a:rPr lang="zh-CN" altLang="en-US" dirty="0" smtClean="0"/>
              <a:t>重点</a:t>
            </a:r>
            <a:r>
              <a:rPr lang="en-US" dirty="0" smtClean="0"/>
              <a:t>:</a:t>
            </a:r>
            <a:r>
              <a:rPr lang="zh-CN" altLang="en-US" dirty="0" smtClean="0"/>
              <a:t>了解作品内容、故事情节</a:t>
            </a:r>
            <a:r>
              <a:rPr lang="en-US" dirty="0" smtClean="0"/>
              <a:t>,</a:t>
            </a:r>
            <a:r>
              <a:rPr lang="zh-CN" altLang="en-US" dirty="0" smtClean="0"/>
              <a:t>归纳人物形象和作品主题。</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3.</a:t>
            </a:r>
            <a:r>
              <a:rPr lang="zh-CN" altLang="en-US" dirty="0" smtClean="0"/>
              <a:t>发挥想象</a:t>
            </a:r>
            <a:r>
              <a:rPr lang="en-US" dirty="0" smtClean="0"/>
              <a:t>,</a:t>
            </a:r>
            <a:r>
              <a:rPr lang="zh-CN" altLang="en-US" dirty="0" smtClean="0"/>
              <a:t>续写结尾</a:t>
            </a:r>
            <a:r>
              <a:rPr lang="zh-CN" altLang="en-US" dirty="0" smtClean="0"/>
              <a:t>。</a:t>
            </a:r>
            <a:endParaRPr lang="en-US" altLang="zh-CN" dirty="0" smtClean="0"/>
          </a:p>
          <a:p>
            <a:r>
              <a:rPr lang="zh-CN" altLang="en-US" dirty="0" smtClean="0"/>
              <a:t>小说结尾提到</a:t>
            </a:r>
            <a:r>
              <a:rPr lang="en-US" dirty="0" smtClean="0"/>
              <a:t>“</a:t>
            </a:r>
            <a:r>
              <a:rPr lang="zh-CN" altLang="en-US" dirty="0" smtClean="0"/>
              <a:t>诺第留斯</a:t>
            </a:r>
            <a:r>
              <a:rPr lang="en-US" dirty="0" smtClean="0"/>
              <a:t>”</a:t>
            </a:r>
            <a:r>
              <a:rPr lang="zh-CN" altLang="en-US" dirty="0" smtClean="0"/>
              <a:t>号遇到了可怕的迈尔大旋流</a:t>
            </a:r>
            <a:r>
              <a:rPr lang="en-US" dirty="0" smtClean="0"/>
              <a:t>,</a:t>
            </a:r>
            <a:r>
              <a:rPr lang="zh-CN" altLang="en-US" dirty="0" smtClean="0"/>
              <a:t>也没有指出它最后的命运。请你重温书本主要情节</a:t>
            </a:r>
            <a:r>
              <a:rPr lang="en-US" dirty="0" smtClean="0"/>
              <a:t>,</a:t>
            </a:r>
            <a:r>
              <a:rPr lang="zh-CN" altLang="en-US" dirty="0" smtClean="0"/>
              <a:t>发挥想象</a:t>
            </a:r>
            <a:r>
              <a:rPr lang="en-US" dirty="0" smtClean="0"/>
              <a:t>,</a:t>
            </a:r>
            <a:r>
              <a:rPr lang="zh-CN" altLang="en-US" dirty="0" smtClean="0"/>
              <a:t>续写结局。</a:t>
            </a:r>
            <a:r>
              <a:rPr lang="en-US" dirty="0" smtClean="0"/>
              <a:t>300</a:t>
            </a:r>
            <a:r>
              <a:rPr lang="zh-CN" altLang="en-US" dirty="0" smtClean="0"/>
              <a:t>字左右。</a:t>
            </a:r>
          </a:p>
          <a:p>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阅读名著</a:t>
            </a:r>
            <a:r>
              <a:rPr lang="en-US" dirty="0" smtClean="0"/>
              <a:t>,</a:t>
            </a:r>
            <a:r>
              <a:rPr lang="zh-CN" altLang="en-US" dirty="0" smtClean="0"/>
              <a:t>完成填空。</a:t>
            </a:r>
            <a:endParaRPr lang="zh-CN" altLang="en-US" dirty="0"/>
          </a:p>
        </p:txBody>
      </p:sp>
      <p:grpSp>
        <p:nvGrpSpPr>
          <p:cNvPr id="8" name="组合 7"/>
          <p:cNvGrpSpPr/>
          <p:nvPr/>
        </p:nvGrpSpPr>
        <p:grpSpPr>
          <a:xfrm>
            <a:off x="523836" y="2786058"/>
            <a:ext cx="11091213" cy="3714776"/>
            <a:chOff x="523836" y="2786058"/>
            <a:chExt cx="11091213" cy="3714776"/>
          </a:xfrm>
        </p:grpSpPr>
        <p:pic>
          <p:nvPicPr>
            <p:cNvPr id="5" name="20CZDXA7TP10.eps" descr="id:2147501844;FounderCES"/>
            <p:cNvPicPr/>
            <p:nvPr/>
          </p:nvPicPr>
          <p:blipFill>
            <a:blip r:embed="rId2"/>
            <a:stretch>
              <a:fillRect/>
            </a:stretch>
          </p:blipFill>
          <p:spPr>
            <a:xfrm>
              <a:off x="523836" y="2786058"/>
              <a:ext cx="11091213" cy="3714776"/>
            </a:xfrm>
            <a:prstGeom prst="rect">
              <a:avLst/>
            </a:prstGeom>
          </p:spPr>
        </p:pic>
        <p:sp>
          <p:nvSpPr>
            <p:cNvPr id="6" name="矩形 5"/>
            <p:cNvSpPr/>
            <p:nvPr/>
          </p:nvSpPr>
          <p:spPr>
            <a:xfrm>
              <a:off x="9239272" y="3357562"/>
              <a:ext cx="2071702"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7" name="矩形 6"/>
            <p:cNvSpPr/>
            <p:nvPr/>
          </p:nvSpPr>
          <p:spPr>
            <a:xfrm>
              <a:off x="7881950" y="5929330"/>
              <a:ext cx="1857388"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11"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3" name="文本占位符 2"/>
          <p:cNvSpPr txBox="1">
            <a:spLocks/>
          </p:cNvSpPr>
          <p:nvPr/>
        </p:nvSpPr>
        <p:spPr>
          <a:xfrm>
            <a:off x="9167834" y="3286124"/>
            <a:ext cx="2357454" cy="500066"/>
          </a:xfrm>
          <a:prstGeom prst="rect">
            <a:avLst/>
          </a:prstGeom>
        </p:spPr>
        <p:txBody>
          <a:bodyPr/>
          <a:lstStyle/>
          <a:p>
            <a:pPr fontAlgn="auto" hangingPunct="0">
              <a:lnSpc>
                <a:spcPct val="150000"/>
              </a:lnSpc>
              <a:spcBef>
                <a:spcPts val="0"/>
              </a:spcBef>
              <a:spcAft>
                <a:spcPts val="0"/>
              </a:spcAft>
            </a:pPr>
            <a:r>
              <a:rPr kumimoji="0" lang="zh-CN" altLang="en-US" sz="16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现代科学幻想小说之父</a:t>
            </a:r>
            <a:endParaRPr kumimoji="0" lang="zh-CN" altLang="en-US" sz="16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2"/>
          <p:cNvSpPr txBox="1">
            <a:spLocks/>
          </p:cNvSpPr>
          <p:nvPr/>
        </p:nvSpPr>
        <p:spPr>
          <a:xfrm>
            <a:off x="7739074" y="5786454"/>
            <a:ext cx="2428892" cy="642942"/>
          </a:xfrm>
          <a:prstGeom prst="rect">
            <a:avLst/>
          </a:prstGeom>
        </p:spPr>
        <p:txBody>
          <a:bodyPr/>
          <a:lstStyle/>
          <a:p>
            <a:pPr fontAlgn="auto" hangingPunct="0">
              <a:lnSpc>
                <a:spcPct val="150000"/>
              </a:lnSpc>
              <a:spcBef>
                <a:spcPts val="0"/>
              </a:spcBef>
              <a:spcAft>
                <a:spcPts val="0"/>
              </a:spcAft>
            </a:pPr>
            <a:r>
              <a:rPr kumimoji="0" lang="zh-CN" altLang="en-US" sz="16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反抗压迫，支持正义</a:t>
            </a:r>
            <a:endParaRPr kumimoji="0" lang="zh-CN" altLang="en-US" sz="16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blinds(horizontal)">
                                      <p:cBhvr>
                                        <p:cTn id="7" dur="500"/>
                                        <p:tgtEl>
                                          <p:spTgt spid="1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xEl>
                                              <p:pRg st="0" end="0"/>
                                            </p:txEl>
                                          </p:spTgt>
                                        </p:tgtEl>
                                        <p:attrNameLst>
                                          <p:attrName>style.visibility</p:attrName>
                                        </p:attrNameLst>
                                      </p:cBhvr>
                                      <p:to>
                                        <p:strVal val="visible"/>
                                      </p:to>
                                    </p:set>
                                    <p:animEffect transition="in" filter="blinds(horizontal)">
                                      <p:cBhvr>
                                        <p:cTn id="10" dur="500"/>
                                        <p:tgtEl>
                                          <p:spTgt spid="15">
                                            <p:txEl>
                                              <p:pRg st="0" end="0"/>
                                            </p:txEl>
                                          </p:spTgt>
                                        </p:tgtEl>
                                      </p:cBhvr>
                                    </p:animEffect>
                                  </p:childTnLst>
                                </p:cTn>
                              </p:par>
                            </p:childTnLst>
                          </p:cTn>
                        </p:par>
                      </p:childTnLst>
                    </p:cTn>
                  </p:par>
                </p:childTnLst>
              </p:cTn>
              <p:nextCondLst>
                <p:cond evt="onClick" delay="0">
                  <p:tgtEl>
                    <p:spTgt spid="11"/>
                  </p:tgtEl>
                </p:cond>
              </p:nextCondLst>
            </p:seq>
          </p:childTnLst>
        </p:cTn>
      </p:par>
    </p:tnLst>
    <p:bldLst>
      <p:bldP spid="13" grpId="0" build="p"/>
      <p:bldP spid="1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715700" cy="1857388"/>
          </a:xfrm>
        </p:spPr>
        <p:txBody>
          <a:bodyPr/>
          <a:lstStyle/>
          <a:p>
            <a:r>
              <a:rPr lang="zh-CN" altLang="en-US" dirty="0" smtClean="0"/>
              <a:t>科学幻想小说主要描写想象的科学或技术对社会或个人的影响的虚构性文学作品。科幻小说是西方近代文学的一种新体裁。它的情节不可能发生在人们已知的世界上</a:t>
            </a:r>
            <a:r>
              <a:rPr lang="en-US" dirty="0" smtClean="0"/>
              <a:t>,</a:t>
            </a:r>
            <a:r>
              <a:rPr lang="zh-CN" altLang="en-US" dirty="0" smtClean="0"/>
              <a:t>但它的基础是有关人类或宇宙起源的某种设想</a:t>
            </a:r>
            <a:r>
              <a:rPr lang="en-US" dirty="0" smtClean="0"/>
              <a:t>,</a:t>
            </a:r>
            <a:r>
              <a:rPr lang="zh-CN" altLang="en-US" dirty="0" smtClean="0"/>
              <a:t>有关科技领域的某种虚构出来的新发现。</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14554"/>
            <a:ext cx="11287204" cy="4357718"/>
          </a:xfrm>
        </p:spPr>
        <p:txBody>
          <a:bodyPr/>
          <a:lstStyle/>
          <a:p>
            <a:pPr>
              <a:lnSpc>
                <a:spcPct val="120000"/>
              </a:lnSpc>
            </a:pPr>
            <a:r>
              <a:rPr lang="zh-CN" altLang="en-US" dirty="0" smtClean="0"/>
              <a:t>视频中介绍的是刘慈欣</a:t>
            </a:r>
            <a:r>
              <a:rPr lang="en-US" dirty="0" smtClean="0"/>
              <a:t>,</a:t>
            </a:r>
            <a:r>
              <a:rPr lang="zh-CN" altLang="en-US" dirty="0" smtClean="0"/>
              <a:t>从他的见解和朗读中</a:t>
            </a:r>
            <a:r>
              <a:rPr lang="en-US" dirty="0" smtClean="0"/>
              <a:t>,</a:t>
            </a:r>
            <a:r>
              <a:rPr lang="zh-CN" altLang="en-US" dirty="0" smtClean="0"/>
              <a:t>我们可以窥探到科幻小说的魅力。科幻小说家们用丰富的想象力突破现有的环境去看世界</a:t>
            </a:r>
            <a:r>
              <a:rPr lang="en-US" dirty="0" smtClean="0"/>
              <a:t>,</a:t>
            </a:r>
            <a:r>
              <a:rPr lang="zh-CN" altLang="en-US" dirty="0" smtClean="0"/>
              <a:t>而我们阅读科幻小说就是站在这些巨人的肩膀上去观望无法到达的世界。刘慈欣的启蒙作家是被誉为</a:t>
            </a:r>
            <a:r>
              <a:rPr lang="en-US" dirty="0" smtClean="0"/>
              <a:t>“</a:t>
            </a:r>
            <a:r>
              <a:rPr lang="zh-CN" altLang="en-US" dirty="0" smtClean="0"/>
              <a:t>现代科学幻想小说之父</a:t>
            </a:r>
            <a:r>
              <a:rPr lang="en-US" dirty="0" smtClean="0"/>
              <a:t>”</a:t>
            </a:r>
            <a:r>
              <a:rPr lang="zh-CN" altLang="en-US" dirty="0" smtClean="0"/>
              <a:t>的凡尔纳。凡尔纳是法国著名的科幻小说家</a:t>
            </a:r>
            <a:r>
              <a:rPr lang="en-US" dirty="0" smtClean="0"/>
              <a:t>,</a:t>
            </a:r>
            <a:r>
              <a:rPr lang="zh-CN" altLang="en-US" dirty="0" smtClean="0"/>
              <a:t>哪位同学知道他最为著名的</a:t>
            </a:r>
            <a:r>
              <a:rPr lang="en-US" dirty="0" smtClean="0"/>
              <a:t>“</a:t>
            </a:r>
            <a:r>
              <a:rPr lang="zh-CN" altLang="en-US" dirty="0" smtClean="0"/>
              <a:t>海洋三部曲</a:t>
            </a:r>
            <a:r>
              <a:rPr lang="en-US" dirty="0" smtClean="0"/>
              <a:t>”</a:t>
            </a:r>
            <a:r>
              <a:rPr lang="zh-CN" altLang="en-US" dirty="0" smtClean="0"/>
              <a:t>分别是什么</a:t>
            </a:r>
            <a:r>
              <a:rPr lang="en-US" dirty="0" smtClean="0"/>
              <a:t>?(</a:t>
            </a:r>
            <a:r>
              <a:rPr lang="en-US" altLang="zh-CN" dirty="0" smtClean="0"/>
              <a:t>《</a:t>
            </a:r>
            <a:r>
              <a:rPr lang="zh-CN" altLang="en-US" dirty="0" smtClean="0"/>
              <a:t>格兰特船长的儿女</a:t>
            </a:r>
            <a:r>
              <a:rPr lang="en-US" altLang="zh-CN" dirty="0" smtClean="0"/>
              <a:t>》《</a:t>
            </a:r>
            <a:r>
              <a:rPr lang="zh-CN" altLang="en-US" dirty="0" smtClean="0"/>
              <a:t>海底两万里</a:t>
            </a:r>
            <a:r>
              <a:rPr lang="en-US" altLang="zh-CN" dirty="0" smtClean="0"/>
              <a:t>》《</a:t>
            </a:r>
            <a:r>
              <a:rPr lang="zh-CN" altLang="en-US" dirty="0" smtClean="0"/>
              <a:t>神秘岛</a:t>
            </a:r>
            <a:r>
              <a:rPr lang="en-US" altLang="zh-CN" dirty="0" smtClean="0"/>
              <a:t>》</a:t>
            </a:r>
            <a:r>
              <a:rPr lang="en-US" dirty="0" smtClean="0"/>
              <a:t>)</a:t>
            </a:r>
            <a:r>
              <a:rPr lang="zh-CN" altLang="en-US" dirty="0" smtClean="0"/>
              <a:t>凡尔纳笔下的</a:t>
            </a:r>
            <a:r>
              <a:rPr lang="en-US" altLang="zh-CN" dirty="0" smtClean="0"/>
              <a:t>《</a:t>
            </a:r>
            <a:r>
              <a:rPr lang="zh-CN" altLang="en-US" dirty="0" smtClean="0"/>
              <a:t>海底两万里</a:t>
            </a:r>
            <a:r>
              <a:rPr lang="en-US" altLang="zh-CN" dirty="0" smtClean="0"/>
              <a:t>》</a:t>
            </a:r>
            <a:r>
              <a:rPr lang="zh-CN" altLang="en-US" dirty="0" smtClean="0"/>
              <a:t>是刘慈欣最喜欢读的科幻小说之一。漫漫</a:t>
            </a:r>
            <a:r>
              <a:rPr lang="en-US" altLang="zh-CN" dirty="0" smtClean="0"/>
              <a:t>《</a:t>
            </a:r>
            <a:r>
              <a:rPr lang="zh-CN" altLang="en-US" dirty="0" smtClean="0"/>
              <a:t>海底两万里</a:t>
            </a:r>
            <a:r>
              <a:rPr lang="en-US" altLang="zh-CN" dirty="0" smtClean="0"/>
              <a:t>》</a:t>
            </a:r>
            <a:r>
              <a:rPr lang="en-US" dirty="0" smtClean="0"/>
              <a:t>,</a:t>
            </a:r>
            <a:r>
              <a:rPr lang="zh-CN" altLang="en-US" dirty="0" smtClean="0"/>
              <a:t>其中不乏惊险的情节</a:t>
            </a:r>
            <a:r>
              <a:rPr lang="en-US" dirty="0" smtClean="0"/>
              <a:t>,</a:t>
            </a:r>
            <a:r>
              <a:rPr lang="zh-CN" altLang="en-US" dirty="0" smtClean="0"/>
              <a:t>充满魅力的人物</a:t>
            </a:r>
            <a:r>
              <a:rPr lang="en-US" dirty="0" smtClean="0"/>
              <a:t>,</a:t>
            </a:r>
            <a:r>
              <a:rPr lang="zh-CN" altLang="en-US" dirty="0" smtClean="0"/>
              <a:t>奇妙的海洋生物</a:t>
            </a:r>
            <a:r>
              <a:rPr lang="en-US" dirty="0" smtClean="0"/>
              <a:t>,</a:t>
            </a:r>
            <a:r>
              <a:rPr lang="zh-CN" altLang="en-US" dirty="0" smtClean="0"/>
              <a:t>今天我们将要借助</a:t>
            </a:r>
            <a:r>
              <a:rPr lang="en-US" dirty="0" smtClean="0"/>
              <a:t>“</a:t>
            </a:r>
            <a:r>
              <a:rPr lang="zh-CN" altLang="en-US" dirty="0" smtClean="0"/>
              <a:t>快速阅读</a:t>
            </a:r>
            <a:r>
              <a:rPr lang="en-US" dirty="0" smtClean="0"/>
              <a:t>”</a:t>
            </a:r>
            <a:r>
              <a:rPr lang="zh-CN" altLang="en-US" dirty="0" smtClean="0"/>
              <a:t>这艘快艇</a:t>
            </a:r>
            <a:r>
              <a:rPr lang="en-US" dirty="0" smtClean="0"/>
              <a:t>,</a:t>
            </a:r>
            <a:r>
              <a:rPr lang="zh-CN" altLang="en-US" dirty="0" smtClean="0"/>
              <a:t>开启海底两万里的旅程。</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286940" cy="1857388"/>
          </a:xfrm>
        </p:spPr>
        <p:txBody>
          <a:bodyPr/>
          <a:lstStyle/>
          <a:p>
            <a:pPr algn="just"/>
            <a:r>
              <a:rPr lang="en-US" dirty="0" smtClean="0"/>
              <a:t>1.</a:t>
            </a:r>
            <a:r>
              <a:rPr lang="zh-CN" altLang="en-US" dirty="0" smtClean="0"/>
              <a:t>下面是某同学制作的知识卡片</a:t>
            </a:r>
            <a:r>
              <a:rPr lang="en-US" dirty="0" smtClean="0"/>
              <a:t>,</a:t>
            </a:r>
            <a:r>
              <a:rPr lang="zh-CN" altLang="en-US" dirty="0" smtClean="0"/>
              <a:t>请你帮忙补充完整</a:t>
            </a:r>
            <a:r>
              <a:rPr lang="zh-CN" altLang="en-US" dirty="0" smtClean="0"/>
              <a:t>。</a:t>
            </a:r>
            <a:endParaRPr lang="en-US" altLang="zh-CN" dirty="0" smtClean="0"/>
          </a:p>
          <a:p>
            <a:pPr algn="just"/>
            <a:r>
              <a:rPr lang="zh-CN" altLang="en-US" dirty="0" smtClean="0"/>
              <a:t>儒勒</a:t>
            </a:r>
            <a:r>
              <a:rPr lang="en-US" dirty="0" smtClean="0"/>
              <a:t>·</a:t>
            </a:r>
            <a:r>
              <a:rPr lang="zh-CN" altLang="en-US" dirty="0" smtClean="0"/>
              <a:t>凡尔纳</a:t>
            </a:r>
            <a:r>
              <a:rPr lang="en-US" dirty="0" smtClean="0"/>
              <a:t>,19</a:t>
            </a:r>
            <a:r>
              <a:rPr lang="zh-CN" altLang="en-US" dirty="0" smtClean="0"/>
              <a:t>世纪法国小说家、剧作家及诗人。</a:t>
            </a:r>
          </a:p>
          <a:p>
            <a:pPr algn="just"/>
            <a:r>
              <a:rPr lang="zh-CN" altLang="en-US" dirty="0" smtClean="0"/>
              <a:t>凡尔纳一生创作了大量优秀的文学作品</a:t>
            </a:r>
            <a:r>
              <a:rPr lang="en-US" dirty="0" smtClean="0"/>
              <a:t>,</a:t>
            </a:r>
            <a:r>
              <a:rPr lang="zh-CN" altLang="en-US" dirty="0" smtClean="0"/>
              <a:t>以</a:t>
            </a:r>
            <a:r>
              <a:rPr lang="en-US" altLang="zh-CN" dirty="0" smtClean="0"/>
              <a:t>《</a:t>
            </a:r>
            <a:r>
              <a:rPr lang="zh-CN" altLang="en-US" dirty="0" smtClean="0"/>
              <a:t>在已知和未知的世界中的奇异旅行</a:t>
            </a:r>
            <a:r>
              <a:rPr lang="en-US" altLang="zh-CN" dirty="0" smtClean="0"/>
              <a:t>》</a:t>
            </a:r>
            <a:r>
              <a:rPr lang="zh-CN" altLang="en-US" dirty="0" smtClean="0"/>
              <a:t>为总名</a:t>
            </a:r>
            <a:r>
              <a:rPr lang="en-US" dirty="0" smtClean="0"/>
              <a:t>,</a:t>
            </a:r>
            <a:r>
              <a:rPr lang="zh-CN" altLang="en-US" dirty="0" smtClean="0"/>
              <a:t>代表作为</a:t>
            </a:r>
            <a:r>
              <a:rPr lang="en-US" dirty="0" smtClean="0"/>
              <a:t>“</a:t>
            </a:r>
            <a:r>
              <a:rPr lang="zh-CN" altLang="en-US" dirty="0" smtClean="0"/>
              <a:t>海洋三部曲</a:t>
            </a:r>
            <a:r>
              <a:rPr lang="en-US" dirty="0" smtClean="0"/>
              <a:t>”</a:t>
            </a:r>
            <a:r>
              <a:rPr lang="en-US" altLang="zh-CN" dirty="0" smtClean="0"/>
              <a:t>《</a:t>
            </a:r>
            <a:r>
              <a:rPr lang="zh-CN" altLang="en-US" u="sng" dirty="0" smtClean="0"/>
              <a:t>　</a:t>
            </a:r>
            <a:r>
              <a:rPr lang="zh-CN" altLang="en-US" u="sng" dirty="0" smtClean="0"/>
              <a:t>                      </a:t>
            </a:r>
            <a:r>
              <a:rPr lang="zh-CN" altLang="en-US" u="sng" dirty="0" smtClean="0"/>
              <a:t>　</a:t>
            </a:r>
            <a:r>
              <a:rPr lang="en-US" altLang="zh-CN" dirty="0" smtClean="0"/>
              <a:t>》《</a:t>
            </a:r>
            <a:r>
              <a:rPr lang="zh-CN" altLang="en-US" dirty="0" smtClean="0"/>
              <a:t>海底两万里</a:t>
            </a:r>
            <a:r>
              <a:rPr lang="en-US" altLang="zh-CN" dirty="0" smtClean="0"/>
              <a:t>》《</a:t>
            </a:r>
            <a:r>
              <a:rPr lang="zh-CN" altLang="en-US" u="sng" dirty="0" smtClean="0"/>
              <a:t>　</a:t>
            </a:r>
            <a:r>
              <a:rPr lang="zh-CN" altLang="en-US" u="sng" dirty="0" smtClean="0"/>
              <a:t>   </a:t>
            </a:r>
            <a:r>
              <a:rPr lang="zh-CN" altLang="en-US" u="sng" dirty="0" smtClean="0"/>
              <a:t>　</a:t>
            </a:r>
            <a:r>
              <a:rPr lang="en-US" altLang="zh-CN" dirty="0" smtClean="0"/>
              <a:t>》</a:t>
            </a:r>
            <a:r>
              <a:rPr lang="zh-CN" altLang="en-US" dirty="0" smtClean="0"/>
              <a:t>以及</a:t>
            </a:r>
            <a:r>
              <a:rPr lang="en-US" altLang="zh-CN" dirty="0" smtClean="0"/>
              <a:t>《</a:t>
            </a:r>
            <a:r>
              <a:rPr lang="zh-CN" altLang="en-US" dirty="0" smtClean="0"/>
              <a:t>气球上的五星期</a:t>
            </a:r>
            <a:r>
              <a:rPr lang="en-US" altLang="zh-CN" dirty="0" smtClean="0"/>
              <a:t>》《</a:t>
            </a:r>
            <a:r>
              <a:rPr lang="zh-CN" altLang="en-US" dirty="0" smtClean="0"/>
              <a:t>地心游记</a:t>
            </a:r>
            <a:r>
              <a:rPr lang="en-US" altLang="zh-CN" dirty="0" smtClean="0"/>
              <a:t>》</a:t>
            </a:r>
            <a:r>
              <a:rPr lang="zh-CN" altLang="en-US" dirty="0" smtClean="0"/>
              <a:t>等。他的作品对科幻文学流派有着重要的影响</a:t>
            </a:r>
            <a:r>
              <a:rPr lang="en-US" dirty="0" smtClean="0"/>
              <a:t>,</a:t>
            </a:r>
            <a:r>
              <a:rPr lang="zh-CN" altLang="en-US" dirty="0" smtClean="0"/>
              <a:t>因此他与赫伯特</a:t>
            </a:r>
            <a:r>
              <a:rPr lang="en-US" dirty="0" smtClean="0"/>
              <a:t>·</a:t>
            </a:r>
            <a:r>
              <a:rPr lang="zh-CN" altLang="en-US" dirty="0" smtClean="0"/>
              <a:t>乔治</a:t>
            </a:r>
            <a:r>
              <a:rPr lang="en-US" dirty="0" smtClean="0"/>
              <a:t>·</a:t>
            </a:r>
            <a:r>
              <a:rPr lang="zh-CN" altLang="en-US" dirty="0" smtClean="0"/>
              <a:t>威尔斯一道</a:t>
            </a:r>
            <a:r>
              <a:rPr lang="en-US" dirty="0" smtClean="0"/>
              <a:t>,</a:t>
            </a:r>
            <a:r>
              <a:rPr lang="zh-CN" altLang="en-US" dirty="0" smtClean="0"/>
              <a:t>被称作</a:t>
            </a:r>
            <a:r>
              <a:rPr lang="en-US" dirty="0" smtClean="0"/>
              <a:t>“</a:t>
            </a:r>
            <a:r>
              <a:rPr lang="zh-CN" altLang="en-US" u="sng" dirty="0" smtClean="0"/>
              <a:t>　</a:t>
            </a:r>
            <a:r>
              <a:rPr lang="zh-CN" altLang="en-US" u="sng" dirty="0" smtClean="0"/>
              <a:t>                     </a:t>
            </a:r>
            <a:r>
              <a:rPr lang="zh-CN" altLang="en-US" u="sng" dirty="0" smtClean="0"/>
              <a:t>　</a:t>
            </a:r>
            <a:r>
              <a:rPr lang="en-US" dirty="0" smtClean="0"/>
              <a:t>”</a:t>
            </a:r>
            <a:r>
              <a:rPr lang="zh-CN" altLang="en-US" dirty="0" smtClean="0"/>
              <a:t>。</a:t>
            </a:r>
            <a:r>
              <a:rPr lang="en-US" dirty="0" smtClean="0"/>
              <a:t> </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pic>
        <p:nvPicPr>
          <p:cNvPr id="6" name="凡尔纳.eps"/>
          <p:cNvPicPr/>
          <p:nvPr/>
        </p:nvPicPr>
        <p:blipFill>
          <a:blip r:embed="rId2"/>
          <a:stretch>
            <a:fillRect/>
          </a:stretch>
        </p:blipFill>
        <p:spPr>
          <a:xfrm>
            <a:off x="10179354" y="1357298"/>
            <a:ext cx="1846000" cy="2273654"/>
          </a:xfrm>
          <a:prstGeom prst="rect">
            <a:avLst/>
          </a:prstGeom>
        </p:spPr>
      </p:pic>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2"/>
          <p:cNvSpPr txBox="1">
            <a:spLocks/>
          </p:cNvSpPr>
          <p:nvPr/>
        </p:nvSpPr>
        <p:spPr>
          <a:xfrm>
            <a:off x="1666844" y="3571876"/>
            <a:ext cx="3214710"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格兰特船长的儿女</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7881950" y="3571876"/>
            <a:ext cx="142876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神秘岛</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占位符 2"/>
          <p:cNvSpPr txBox="1">
            <a:spLocks/>
          </p:cNvSpPr>
          <p:nvPr/>
        </p:nvSpPr>
        <p:spPr>
          <a:xfrm>
            <a:off x="2952728" y="5643578"/>
            <a:ext cx="2500330"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科幻小说之父</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blinds(horizontal)">
                                      <p:cBhvr>
                                        <p:cTn id="10" dur="500"/>
                                        <p:tgtEl>
                                          <p:spTgt spid="11">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blinds(horizontal)">
                                      <p:cBhvr>
                                        <p:cTn id="13" dur="500"/>
                                        <p:tgtEl>
                                          <p:spTgt spid="12">
                                            <p:txEl>
                                              <p:pRg st="0" end="0"/>
                                            </p:txEl>
                                          </p:spTgt>
                                        </p:tgtEl>
                                      </p:cBhvr>
                                    </p:animEffect>
                                  </p:childTnLst>
                                </p:cTn>
                              </p:par>
                            </p:childTnLst>
                          </p:cTn>
                        </p:par>
                      </p:childTnLst>
                    </p:cTn>
                  </p:par>
                </p:childTnLst>
              </p:cTn>
              <p:nextCondLst>
                <p:cond evt="onClick" delay="0">
                  <p:tgtEl>
                    <p:spTgt spid="9"/>
                  </p:tgtEl>
                </p:cond>
              </p:nextCondLst>
            </p:seq>
          </p:childTnLst>
        </p:cTn>
      </p:par>
    </p:tnLst>
    <p:bldLst>
      <p:bldP spid="10" grpId="0" build="p"/>
      <p:bldP spid="11" grpId="0" build="p"/>
      <p:bldP spid="1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286940" cy="1857388"/>
          </a:xfrm>
        </p:spPr>
        <p:txBody>
          <a:bodyPr/>
          <a:lstStyle/>
          <a:p>
            <a:r>
              <a:rPr lang="en-US" dirty="0" smtClean="0"/>
              <a:t>2.</a:t>
            </a:r>
            <a:r>
              <a:rPr lang="zh-CN" altLang="en-US" dirty="0" smtClean="0"/>
              <a:t>创作背景。</a:t>
            </a:r>
          </a:p>
          <a:p>
            <a:r>
              <a:rPr lang="en-US" dirty="0" smtClean="0"/>
              <a:t>19</a:t>
            </a:r>
            <a:r>
              <a:rPr lang="zh-CN" altLang="en-US" dirty="0" smtClean="0"/>
              <a:t>世纪以后诞生的科幻小说</a:t>
            </a:r>
            <a:r>
              <a:rPr lang="en-US" dirty="0" smtClean="0"/>
              <a:t>(</a:t>
            </a:r>
            <a:r>
              <a:rPr lang="zh-CN" altLang="en-US" dirty="0" smtClean="0"/>
              <a:t>像</a:t>
            </a:r>
            <a:r>
              <a:rPr lang="en-US" altLang="zh-CN" dirty="0" smtClean="0"/>
              <a:t>《</a:t>
            </a:r>
            <a:r>
              <a:rPr lang="zh-CN" altLang="en-US" dirty="0" smtClean="0"/>
              <a:t>海底两万里</a:t>
            </a:r>
            <a:r>
              <a:rPr lang="en-US" altLang="zh-CN" dirty="0" smtClean="0"/>
              <a:t>》</a:t>
            </a:r>
            <a:r>
              <a:rPr lang="en-US" dirty="0" smtClean="0"/>
              <a:t>),</a:t>
            </a:r>
            <a:r>
              <a:rPr lang="zh-CN" altLang="en-US" dirty="0" smtClean="0"/>
              <a:t>是欧洲工业文明崛起后特殊的文化现象之一。人类在</a:t>
            </a:r>
            <a:r>
              <a:rPr lang="en-US" dirty="0" smtClean="0"/>
              <a:t>19</a:t>
            </a:r>
            <a:r>
              <a:rPr lang="zh-CN" altLang="en-US" dirty="0" smtClean="0"/>
              <a:t>世纪</a:t>
            </a:r>
            <a:r>
              <a:rPr lang="en-US" dirty="0" smtClean="0"/>
              <a:t>,</a:t>
            </a:r>
            <a:r>
              <a:rPr lang="zh-CN" altLang="en-US" dirty="0" smtClean="0"/>
              <a:t>全面进入以科学发明和技术革命为主导的时代后</a:t>
            </a:r>
            <a:r>
              <a:rPr lang="en-US" dirty="0" smtClean="0"/>
              <a:t>,</a:t>
            </a:r>
            <a:r>
              <a:rPr lang="zh-CN" altLang="en-US" dirty="0" smtClean="0"/>
              <a:t>一切关注人类未来命运的文艺题材</a:t>
            </a:r>
            <a:r>
              <a:rPr lang="en-US" dirty="0" smtClean="0"/>
              <a:t>,</a:t>
            </a:r>
            <a:r>
              <a:rPr lang="zh-CN" altLang="en-US" dirty="0" smtClean="0"/>
              <a:t>都不可避免地要表现未来的科学技术。而这种表现</a:t>
            </a:r>
            <a:r>
              <a:rPr lang="en-US" dirty="0" smtClean="0"/>
              <a:t>,</a:t>
            </a:r>
            <a:r>
              <a:rPr lang="zh-CN" altLang="en-US" dirty="0" smtClean="0"/>
              <a:t>在工业革命之前是不可能的</a:t>
            </a:r>
            <a:r>
              <a:rPr lang="en-US" dirty="0" smtClean="0"/>
              <a:t>,</a:t>
            </a:r>
            <a:r>
              <a:rPr lang="zh-CN" altLang="en-US" dirty="0" smtClean="0"/>
              <a:t>毕竟在第一次工业革命以后</a:t>
            </a:r>
            <a:r>
              <a:rPr lang="en-US" dirty="0" smtClean="0"/>
              <a:t>,</a:t>
            </a:r>
            <a:r>
              <a:rPr lang="zh-CN" altLang="en-US" dirty="0" smtClean="0"/>
              <a:t>人们感受到了自身力量的飞跃</a:t>
            </a:r>
            <a:r>
              <a:rPr lang="en-US" dirty="0" smtClean="0"/>
              <a:t>,</a:t>
            </a:r>
            <a:r>
              <a:rPr lang="zh-CN" altLang="en-US" dirty="0" smtClean="0"/>
              <a:t>由此也产生了更多集体性的科学想象</a:t>
            </a:r>
            <a:r>
              <a:rPr lang="en-US" dirty="0" smtClean="0"/>
              <a:t>,</a:t>
            </a:r>
            <a:r>
              <a:rPr lang="zh-CN" altLang="en-US" dirty="0" smtClean="0"/>
              <a:t>成就了诸多科幻小说的兴</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858576" cy="1857388"/>
          </a:xfrm>
        </p:spPr>
        <p:txBody>
          <a:bodyPr/>
          <a:lstStyle/>
          <a:p>
            <a:pPr>
              <a:lnSpc>
                <a:spcPct val="130000"/>
              </a:lnSpc>
            </a:pPr>
            <a:r>
              <a:rPr lang="en-US" dirty="0" smtClean="0"/>
              <a:t>3.</a:t>
            </a:r>
            <a:r>
              <a:rPr lang="zh-CN" altLang="en-US" dirty="0" smtClean="0"/>
              <a:t>把握故事梗概。</a:t>
            </a:r>
          </a:p>
          <a:p>
            <a:pPr>
              <a:lnSpc>
                <a:spcPct val="130000"/>
              </a:lnSpc>
            </a:pPr>
            <a:r>
              <a:rPr lang="en-US" dirty="0" smtClean="0"/>
              <a:t>1866 </a:t>
            </a:r>
            <a:r>
              <a:rPr lang="zh-CN" altLang="en-US" dirty="0" smtClean="0"/>
              <a:t>年</a:t>
            </a:r>
            <a:r>
              <a:rPr lang="en-US" dirty="0" smtClean="0"/>
              <a:t>,</a:t>
            </a:r>
            <a:r>
              <a:rPr lang="zh-CN" altLang="en-US" dirty="0" smtClean="0"/>
              <a:t>有人以为在海上见到了一条独角鲸</a:t>
            </a:r>
            <a:r>
              <a:rPr lang="en-US" dirty="0" smtClean="0"/>
              <a:t>,</a:t>
            </a:r>
            <a:r>
              <a:rPr lang="zh-CN" altLang="en-US" dirty="0" smtClean="0"/>
              <a:t>法国生物学家阿龙纳斯最后发现那是一艘名为</a:t>
            </a:r>
            <a:r>
              <a:rPr lang="en-US" dirty="0" smtClean="0"/>
              <a:t>“</a:t>
            </a:r>
            <a:r>
              <a:rPr lang="zh-CN" altLang="en-US" u="sng" dirty="0" smtClean="0"/>
              <a:t>　</a:t>
            </a:r>
            <a:r>
              <a:rPr lang="zh-CN" altLang="en-US" u="sng" dirty="0" smtClean="0"/>
              <a:t>                         </a:t>
            </a:r>
            <a:r>
              <a:rPr lang="zh-CN" altLang="en-US" u="sng" dirty="0" smtClean="0"/>
              <a:t>　</a:t>
            </a:r>
            <a:r>
              <a:rPr lang="en-US" dirty="0" smtClean="0"/>
              <a:t>”</a:t>
            </a:r>
            <a:r>
              <a:rPr lang="zh-CN" altLang="en-US" dirty="0" smtClean="0"/>
              <a:t>的潜艇。他带着仆人</a:t>
            </a:r>
            <a:r>
              <a:rPr lang="zh-CN" altLang="en-US" u="sng" dirty="0" smtClean="0"/>
              <a:t>　　</a:t>
            </a:r>
            <a:r>
              <a:rPr lang="zh-CN" altLang="en-US" u="sng" dirty="0" smtClean="0"/>
              <a:t>       </a:t>
            </a:r>
            <a:r>
              <a:rPr lang="zh-CN" altLang="en-US" dirty="0" smtClean="0"/>
              <a:t>和</a:t>
            </a:r>
            <a:r>
              <a:rPr lang="zh-CN" altLang="en-US" dirty="0" smtClean="0"/>
              <a:t>一个捕鲸手</a:t>
            </a:r>
            <a:r>
              <a:rPr lang="zh-CN" altLang="en-US" u="sng" dirty="0" smtClean="0"/>
              <a:t>　</a:t>
            </a:r>
            <a:r>
              <a:rPr lang="zh-CN" altLang="en-US" u="sng" dirty="0" smtClean="0"/>
              <a:t>         </a:t>
            </a:r>
            <a:r>
              <a:rPr lang="zh-CN" altLang="en-US" u="sng" dirty="0" smtClean="0"/>
              <a:t>　</a:t>
            </a:r>
            <a:r>
              <a:rPr lang="en-US" dirty="0" smtClean="0"/>
              <a:t>,</a:t>
            </a:r>
            <a:r>
              <a:rPr lang="zh-CN" altLang="en-US" dirty="0" smtClean="0"/>
              <a:t>跟随</a:t>
            </a:r>
            <a:r>
              <a:rPr lang="zh-CN" altLang="en-US" u="sng" dirty="0" smtClean="0"/>
              <a:t>　</a:t>
            </a:r>
            <a:r>
              <a:rPr lang="zh-CN" altLang="en-US" u="sng" dirty="0" smtClean="0"/>
              <a:t>            </a:t>
            </a:r>
            <a:r>
              <a:rPr lang="zh-CN" altLang="en-US" u="sng" dirty="0" smtClean="0"/>
              <a:t>　</a:t>
            </a:r>
            <a:r>
              <a:rPr lang="zh-CN" altLang="en-US" dirty="0" smtClean="0"/>
              <a:t>乘坐这艘潜艇在海底开始了一次两万里的环球探险旅行。</a:t>
            </a:r>
            <a:r>
              <a:rPr lang="en-US" dirty="0" smtClean="0"/>
              <a:t> </a:t>
            </a:r>
            <a:endParaRPr lang="zh-CN" altLang="en-US" dirty="0" smtClean="0"/>
          </a:p>
          <a:p>
            <a:pPr>
              <a:lnSpc>
                <a:spcPct val="130000"/>
              </a:lnSpc>
            </a:pPr>
            <a:r>
              <a:rPr lang="zh-CN" altLang="en-US" dirty="0" smtClean="0"/>
              <a:t>他们从</a:t>
            </a:r>
            <a:r>
              <a:rPr lang="zh-CN" altLang="en-US" u="sng" dirty="0" smtClean="0"/>
              <a:t>　</a:t>
            </a:r>
            <a:r>
              <a:rPr lang="zh-CN" altLang="en-US" u="sng" dirty="0" smtClean="0"/>
              <a:t>    </a:t>
            </a:r>
            <a:r>
              <a:rPr lang="zh-CN" altLang="en-US" u="sng" dirty="0" smtClean="0"/>
              <a:t>　</a:t>
            </a:r>
            <a:r>
              <a:rPr lang="zh-CN" altLang="en-US" dirty="0" smtClean="0"/>
              <a:t>出发</a:t>
            </a:r>
            <a:r>
              <a:rPr lang="en-US" dirty="0" smtClean="0"/>
              <a:t>,</a:t>
            </a:r>
            <a:r>
              <a:rPr lang="zh-CN" altLang="en-US" dirty="0" smtClean="0"/>
              <a:t>经过珊瑚岛、印度洋、红海、</a:t>
            </a:r>
            <a:r>
              <a:rPr lang="zh-CN" altLang="en-US" u="sng" dirty="0" smtClean="0"/>
              <a:t>　</a:t>
            </a:r>
            <a:r>
              <a:rPr lang="zh-CN" altLang="en-US" u="sng" dirty="0" smtClean="0"/>
              <a:t>           </a:t>
            </a:r>
            <a:r>
              <a:rPr lang="zh-CN" altLang="en-US" u="sng" dirty="0" smtClean="0"/>
              <a:t>　</a:t>
            </a:r>
            <a:r>
              <a:rPr lang="en-US" dirty="0" smtClean="0"/>
              <a:t>,</a:t>
            </a:r>
            <a:r>
              <a:rPr lang="zh-CN" altLang="en-US" dirty="0" smtClean="0"/>
              <a:t>进入</a:t>
            </a:r>
            <a:r>
              <a:rPr lang="zh-CN" altLang="en-US" u="sng" dirty="0" smtClean="0"/>
              <a:t>　</a:t>
            </a:r>
            <a:r>
              <a:rPr lang="zh-CN" altLang="en-US" u="sng" dirty="0" smtClean="0"/>
              <a:t>         </a:t>
            </a:r>
            <a:r>
              <a:rPr lang="zh-CN" altLang="en-US" u="sng" dirty="0" smtClean="0"/>
              <a:t>　</a:t>
            </a:r>
            <a:r>
              <a:rPr lang="en-US" dirty="0" smtClean="0"/>
              <a:t>,</a:t>
            </a:r>
            <a:r>
              <a:rPr lang="zh-CN" altLang="en-US" dirty="0" smtClean="0"/>
              <a:t>看到许多罕见的海生动植物和水中的奇异景象</a:t>
            </a:r>
            <a:r>
              <a:rPr lang="en-US" dirty="0" smtClean="0"/>
              <a:t>,</a:t>
            </a:r>
            <a:r>
              <a:rPr lang="zh-CN" altLang="en-US" dirty="0" smtClean="0"/>
              <a:t>又经历了搁浅、土人围攻、同鲨鱼搏斗、</a:t>
            </a:r>
            <a:r>
              <a:rPr lang="zh-CN" altLang="en-US" u="sng" dirty="0" smtClean="0"/>
              <a:t>　　</a:t>
            </a:r>
            <a:r>
              <a:rPr lang="zh-CN" altLang="en-US" u="sng" dirty="0" smtClean="0"/>
              <a:t>             </a:t>
            </a:r>
            <a:r>
              <a:rPr lang="zh-CN" altLang="en-US" dirty="0" smtClean="0"/>
              <a:t>、</a:t>
            </a:r>
            <a:r>
              <a:rPr lang="zh-CN" altLang="en-US" dirty="0" smtClean="0"/>
              <a:t>章鱼袭击等许多险情。最后</a:t>
            </a:r>
            <a:r>
              <a:rPr lang="en-US" dirty="0" smtClean="0"/>
              <a:t>,</a:t>
            </a:r>
            <a:r>
              <a:rPr lang="zh-CN" altLang="en-US" dirty="0" smtClean="0"/>
              <a:t>当潜水艇到达挪威海岸时</a:t>
            </a:r>
            <a:r>
              <a:rPr lang="en-US" dirty="0" smtClean="0"/>
              <a:t>,</a:t>
            </a:r>
            <a:r>
              <a:rPr lang="zh-CN" altLang="en-US" dirty="0" smtClean="0"/>
              <a:t>阿龙纳斯不辞而别</a:t>
            </a:r>
            <a:r>
              <a:rPr lang="en-US" dirty="0" smtClean="0"/>
              <a:t>,</a:t>
            </a:r>
            <a:r>
              <a:rPr lang="zh-CN" altLang="en-US" dirty="0" smtClean="0"/>
              <a:t>把他所知道的秘密公布于世。</a:t>
            </a:r>
            <a:r>
              <a:rPr lang="en-US" dirty="0" smtClean="0"/>
              <a:t> </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2"/>
          <p:cNvSpPr txBox="1">
            <a:spLocks/>
          </p:cNvSpPr>
          <p:nvPr/>
        </p:nvSpPr>
        <p:spPr>
          <a:xfrm>
            <a:off x="5953124" y="2071678"/>
            <a:ext cx="2143140" cy="642942"/>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诺第留斯号</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1666844" y="2571744"/>
            <a:ext cx="142876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康塞尔</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占位符 2"/>
          <p:cNvSpPr txBox="1">
            <a:spLocks/>
          </p:cNvSpPr>
          <p:nvPr/>
        </p:nvSpPr>
        <p:spPr>
          <a:xfrm>
            <a:off x="7453322" y="2714620"/>
            <a:ext cx="1857388"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尼摩船长</a:t>
            </a:r>
            <a:endParaRPr lang="zh-CN" altLang="en-US" sz="2800" dirty="0">
              <a:solidFill>
                <a:srgbClr val="FF0000"/>
              </a:solidFill>
              <a:latin typeface="华文细黑" pitchFamily="2" charset="-122"/>
              <a:ea typeface="华文细黑" pitchFamily="2" charset="-122"/>
            </a:endParaRPr>
          </a:p>
        </p:txBody>
      </p:sp>
      <p:sp>
        <p:nvSpPr>
          <p:cNvPr id="13" name="文本占位符 2"/>
          <p:cNvSpPr txBox="1">
            <a:spLocks/>
          </p:cNvSpPr>
          <p:nvPr/>
        </p:nvSpPr>
        <p:spPr>
          <a:xfrm>
            <a:off x="2595538" y="3786190"/>
            <a:ext cx="142876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太平洋</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5024430" y="2714620"/>
            <a:ext cx="1785950" cy="642942"/>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尼德</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兰</a:t>
            </a:r>
            <a:endParaRPr lang="zh-CN" altLang="en-US" sz="2800" dirty="0">
              <a:solidFill>
                <a:srgbClr val="FF0000"/>
              </a:solidFill>
              <a:latin typeface="华文细黑" pitchFamily="2" charset="-122"/>
              <a:ea typeface="华文细黑" pitchFamily="2" charset="-122"/>
            </a:endParaRPr>
          </a:p>
        </p:txBody>
      </p:sp>
      <p:sp>
        <p:nvSpPr>
          <p:cNvPr id="15" name="文本占位符 2"/>
          <p:cNvSpPr txBox="1">
            <a:spLocks/>
          </p:cNvSpPr>
          <p:nvPr/>
        </p:nvSpPr>
        <p:spPr>
          <a:xfrm>
            <a:off x="9453586" y="3786190"/>
            <a:ext cx="142876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地中海</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文本占位符 2"/>
          <p:cNvSpPr txBox="1">
            <a:spLocks/>
          </p:cNvSpPr>
          <p:nvPr/>
        </p:nvSpPr>
        <p:spPr>
          <a:xfrm>
            <a:off x="1452530" y="4286256"/>
            <a:ext cx="142876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大西洋</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7" name="文本占位符 2"/>
          <p:cNvSpPr txBox="1">
            <a:spLocks/>
          </p:cNvSpPr>
          <p:nvPr/>
        </p:nvSpPr>
        <p:spPr>
          <a:xfrm>
            <a:off x="6167438" y="4857760"/>
            <a:ext cx="1785950"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冰山封路</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blinds(horizontal)">
                                      <p:cBhvr>
                                        <p:cTn id="10" dur="500"/>
                                        <p:tgtEl>
                                          <p:spTgt spid="1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blinds(horizontal)">
                                      <p:cBhvr>
                                        <p:cTn id="13" dur="500"/>
                                        <p:tgtEl>
                                          <p:spTgt spid="14">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blinds(horizontal)">
                                      <p:cBhvr>
                                        <p:cTn id="16" dur="500"/>
                                        <p:tgtEl>
                                          <p:spTgt spid="15">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blinds(horizontal)">
                                      <p:cBhvr>
                                        <p:cTn id="19" dur="500"/>
                                        <p:tgtEl>
                                          <p:spTgt spid="16">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blinds(horizontal)">
                                      <p:cBhvr>
                                        <p:cTn id="22" dur="500"/>
                                        <p:tgtEl>
                                          <p:spTgt spid="17">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blinds(horizontal)">
                                      <p:cBhvr>
                                        <p:cTn id="25" dur="500"/>
                                        <p:tgtEl>
                                          <p:spTgt spid="11">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Effect transition="in" filter="blinds(horizontal)">
                                      <p:cBhvr>
                                        <p:cTn id="28" dur="500"/>
                                        <p:tgtEl>
                                          <p:spTgt spid="12">
                                            <p:txEl>
                                              <p:pRg st="0" end="0"/>
                                            </p:txEl>
                                          </p:spTgt>
                                        </p:tgtEl>
                                      </p:cBhvr>
                                    </p:animEffect>
                                  </p:childTnLst>
                                </p:cTn>
                              </p:par>
                            </p:childTnLst>
                          </p:cTn>
                        </p:par>
                      </p:childTnLst>
                    </p:cTn>
                  </p:par>
                </p:childTnLst>
              </p:cTn>
              <p:nextCondLst>
                <p:cond evt="onClick" delay="0">
                  <p:tgtEl>
                    <p:spTgt spid="9"/>
                  </p:tgtEl>
                </p:cond>
              </p:nextCondLst>
            </p:seq>
          </p:childTnLst>
        </p:cTn>
      </p:par>
    </p:tnLst>
    <p:bldLst>
      <p:bldP spid="10" grpId="0" build="p"/>
      <p:bldP spid="11" grpId="0" build="p"/>
      <p:bldP spid="12" grpId="0" build="p"/>
      <p:bldP spid="13" grpId="0" build="p"/>
      <p:bldP spid="14" grpId="0" build="p"/>
      <p:bldP spid="15" grpId="0" build="p"/>
      <p:bldP spid="16" grpId="0" build="p"/>
      <p:bldP spid="1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p:txBody>
          <a:bodyPr/>
          <a:lstStyle/>
          <a:p>
            <a:r>
              <a:rPr lang="zh-CN" altLang="en-US" dirty="0" smtClean="0"/>
              <a:t>一、活动</a:t>
            </a:r>
            <a:r>
              <a:rPr lang="en-US" dirty="0" smtClean="0"/>
              <a:t>:</a:t>
            </a:r>
            <a:r>
              <a:rPr lang="zh-CN" altLang="en-US" dirty="0" smtClean="0"/>
              <a:t>梳理情节</a:t>
            </a:r>
            <a:r>
              <a:rPr lang="en-US" dirty="0" smtClean="0"/>
              <a:t>,</a:t>
            </a:r>
            <a:r>
              <a:rPr lang="zh-CN" altLang="en-US" dirty="0" smtClean="0"/>
              <a:t>感知人物。</a:t>
            </a:r>
          </a:p>
          <a:p>
            <a:r>
              <a:rPr lang="en-US" dirty="0" smtClean="0"/>
              <a:t>1.</a:t>
            </a:r>
            <a:r>
              <a:rPr lang="zh-CN" altLang="en-US" dirty="0" smtClean="0"/>
              <a:t>小说的主人公是谁</a:t>
            </a:r>
            <a:r>
              <a:rPr lang="en-US" dirty="0" smtClean="0"/>
              <a:t>?</a:t>
            </a:r>
            <a:r>
              <a:rPr lang="zh-CN" altLang="en-US" dirty="0" smtClean="0"/>
              <a:t>他是一个怎样的人</a:t>
            </a:r>
            <a:r>
              <a:rPr lang="en-US" dirty="0" smtClean="0"/>
              <a:t>?</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380960" y="1071546"/>
            <a:ext cx="11453850" cy="857256"/>
          </a:xfrm>
        </p:spPr>
        <p:txBody>
          <a:bodyPr/>
          <a:lstStyle/>
          <a:p>
            <a:pPr>
              <a:lnSpc>
                <a:spcPct val="130000"/>
              </a:lnSpc>
            </a:pPr>
            <a:r>
              <a:rPr lang="zh-CN" altLang="en-US" dirty="0" smtClean="0"/>
              <a:t>小说的主人公是尼摩船长。尼摩船长遇事头脑冷静</a:t>
            </a:r>
            <a:r>
              <a:rPr lang="en-US" dirty="0" smtClean="0"/>
              <a:t>,</a:t>
            </a:r>
            <a:r>
              <a:rPr lang="zh-CN" altLang="en-US" dirty="0" smtClean="0"/>
              <a:t>沉着而又机智。他是一个英勇顽强、不畏艰险、献身科学的人</a:t>
            </a:r>
            <a:r>
              <a:rPr lang="en-US" dirty="0" smtClean="0"/>
              <a:t>,</a:t>
            </a:r>
            <a:r>
              <a:rPr lang="zh-CN" altLang="en-US" dirty="0" smtClean="0"/>
              <a:t>更是一个反对殖民主义、反对奴隶制和压迫者的进步战士。尼摩船长在大海下漫游着</a:t>
            </a:r>
            <a:r>
              <a:rPr lang="en-US" dirty="0" smtClean="0"/>
              <a:t>,</a:t>
            </a:r>
            <a:r>
              <a:rPr lang="zh-CN" altLang="en-US" dirty="0" smtClean="0"/>
              <a:t>生活着</a:t>
            </a:r>
            <a:r>
              <a:rPr lang="en-US" dirty="0" smtClean="0"/>
              <a:t>,</a:t>
            </a:r>
            <a:r>
              <a:rPr lang="zh-CN" altLang="en-US" dirty="0" smtClean="0"/>
              <a:t>他生活的一切必需品都取自大海</a:t>
            </a:r>
            <a:r>
              <a:rPr lang="en-US" dirty="0" smtClean="0"/>
              <a:t>,</a:t>
            </a:r>
            <a:r>
              <a:rPr lang="zh-CN" altLang="en-US" dirty="0" smtClean="0"/>
              <a:t>他宁可把多年用心研究的科学成果同他的身躯一起奉献和葬于大海</a:t>
            </a:r>
            <a:r>
              <a:rPr lang="en-US" dirty="0" smtClean="0"/>
              <a:t>,</a:t>
            </a:r>
            <a:r>
              <a:rPr lang="zh-CN" altLang="en-US" dirty="0" smtClean="0"/>
              <a:t>也不愿为野蛮的殖民统治者服务。凡尔纳塑造的尼摩船长是处在资本主义上升阶段</a:t>
            </a:r>
            <a:r>
              <a:rPr lang="en-US" dirty="0" smtClean="0"/>
              <a:t>,</a:t>
            </a:r>
            <a:r>
              <a:rPr lang="zh-CN" altLang="en-US" dirty="0" smtClean="0"/>
              <a:t>有着人文主义和民主思想的典型的人物形象。在当时的历史条件下</a:t>
            </a:r>
            <a:r>
              <a:rPr lang="en-US" dirty="0" smtClean="0"/>
              <a:t>,</a:t>
            </a:r>
            <a:r>
              <a:rPr lang="zh-CN" altLang="en-US" dirty="0" smtClean="0"/>
              <a:t>他代表着新兴的资产阶级的利益。透过他的个性</a:t>
            </a:r>
            <a:r>
              <a:rPr lang="en-US" dirty="0" smtClean="0"/>
              <a:t>,</a:t>
            </a:r>
            <a:r>
              <a:rPr lang="zh-CN" altLang="en-US" dirty="0" smtClean="0"/>
              <a:t>可以看到处在上升阶段的资产阶级的代表人物那种自强不息的进取精神。但到小说结尾</a:t>
            </a:r>
            <a:r>
              <a:rPr lang="en-US" dirty="0" smtClean="0"/>
              <a:t>,</a:t>
            </a:r>
            <a:r>
              <a:rPr lang="zh-CN" altLang="en-US" dirty="0" smtClean="0"/>
              <a:t>尼摩船长所做的一番事</a:t>
            </a:r>
            <a:r>
              <a:rPr lang="en-US" dirty="0" smtClean="0"/>
              <a:t>——</a:t>
            </a:r>
            <a:r>
              <a:rPr lang="zh-CN" altLang="en-US" dirty="0" smtClean="0"/>
              <a:t>攻击并击毁其他国家的战船</a:t>
            </a:r>
            <a:r>
              <a:rPr lang="en-US" dirty="0" smtClean="0"/>
              <a:t>,</a:t>
            </a:r>
            <a:r>
              <a:rPr lang="zh-CN" altLang="en-US" dirty="0" smtClean="0"/>
              <a:t>又给他蒙上了一层神秘的色彩</a:t>
            </a:r>
            <a:r>
              <a:rPr lang="en-US" dirty="0" smtClean="0"/>
              <a:t>,</a:t>
            </a:r>
            <a:r>
              <a:rPr lang="zh-CN" altLang="en-US" dirty="0" smtClean="0"/>
              <a:t>使人琢磨不透。</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2925</TotalTime>
  <Words>1702</Words>
  <Application>Microsoft Office PowerPoint</Application>
  <PresentationFormat>自定义</PresentationFormat>
  <Paragraphs>78</Paragraphs>
  <Slides>23</Slides>
  <Notes>1</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641</cp:revision>
  <dcterms:created xsi:type="dcterms:W3CDTF">2017-02-11T06:33:00Z</dcterms:created>
  <dcterms:modified xsi:type="dcterms:W3CDTF">2019-12-15T11:50:19Z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