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32"/>
  </p:notesMasterIdLst>
  <p:handoutMasterIdLst>
    <p:handoutMasterId r:id="rId33"/>
  </p:handoutMasterIdLst>
  <p:sldIdLst>
    <p:sldId id="371" r:id="rId3"/>
    <p:sldId id="429" r:id="rId4"/>
    <p:sldId id="444" r:id="rId5"/>
    <p:sldId id="516" r:id="rId6"/>
    <p:sldId id="517" r:id="rId7"/>
    <p:sldId id="428" r:id="rId8"/>
    <p:sldId id="445" r:id="rId9"/>
    <p:sldId id="506" r:id="rId10"/>
    <p:sldId id="397" r:id="rId11"/>
    <p:sldId id="518" r:id="rId12"/>
    <p:sldId id="519" r:id="rId13"/>
    <p:sldId id="520" r:id="rId14"/>
    <p:sldId id="521" r:id="rId15"/>
    <p:sldId id="522" r:id="rId16"/>
    <p:sldId id="491" r:id="rId17"/>
    <p:sldId id="523" r:id="rId18"/>
    <p:sldId id="524" r:id="rId19"/>
    <p:sldId id="525" r:id="rId20"/>
    <p:sldId id="493" r:id="rId21"/>
    <p:sldId id="494" r:id="rId22"/>
    <p:sldId id="495" r:id="rId23"/>
    <p:sldId id="526" r:id="rId24"/>
    <p:sldId id="527" r:id="rId25"/>
    <p:sldId id="528" r:id="rId26"/>
    <p:sldId id="497" r:id="rId27"/>
    <p:sldId id="529" r:id="rId28"/>
    <p:sldId id="502" r:id="rId29"/>
    <p:sldId id="476" r:id="rId30"/>
    <p:sldId id="395" r:id="rId31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201" autoAdjust="0"/>
    <p:restoredTop sz="94660"/>
  </p:normalViewPr>
  <p:slideViewPr>
    <p:cSldViewPr>
      <p:cViewPr>
        <p:scale>
          <a:sx n="40" d="100"/>
          <a:sy n="40" d="100"/>
        </p:scale>
        <p:origin x="-288" y="-414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第二单元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096528" y="571480"/>
            <a:ext cx="1500198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综合性学习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952992" y="4000504"/>
            <a:ext cx="48013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综合性学习　天下国家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667108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2单元.eps" descr="id:214749610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95340" y="1357298"/>
            <a:ext cx="10215634" cy="1817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572956" cy="1857388"/>
          </a:xfrm>
        </p:spPr>
        <p:txBody>
          <a:bodyPr/>
          <a:lstStyle/>
          <a:p>
            <a:pPr algn="ctr"/>
            <a:r>
              <a:rPr lang="en-US" altLang="zh-CN" u="sng" dirty="0" smtClean="0"/>
              <a:t>					</a:t>
            </a:r>
            <a:r>
              <a:rPr lang="zh-CN" altLang="en-US" u="sng" dirty="0" smtClean="0"/>
              <a:t>   　                                   </a:t>
            </a:r>
            <a:r>
              <a:rPr lang="zh-CN" altLang="en-US" u="sng" dirty="0" smtClean="0"/>
              <a:t>　</a:t>
            </a:r>
            <a:endParaRPr lang="zh-CN" altLang="en-US" dirty="0" smtClean="0"/>
          </a:p>
          <a:p>
            <a:r>
              <a:rPr lang="zh-CN" altLang="en-US" dirty="0" smtClean="0"/>
              <a:t>清</a:t>
            </a:r>
            <a:r>
              <a:rPr lang="zh-CN" altLang="en-US" dirty="0" smtClean="0"/>
              <a:t>王朝统治</a:t>
            </a:r>
            <a:r>
              <a:rPr lang="zh-CN" altLang="en-US" dirty="0" smtClean="0"/>
              <a:t>后期</a:t>
            </a:r>
            <a:r>
              <a:rPr lang="en-US" dirty="0" smtClean="0"/>
              <a:t>,</a:t>
            </a:r>
            <a:r>
              <a:rPr lang="zh-CN" altLang="en-US" dirty="0" smtClean="0"/>
              <a:t>中国经济落后</a:t>
            </a:r>
            <a:r>
              <a:rPr lang="en-US" dirty="0" smtClean="0"/>
              <a:t>,</a:t>
            </a:r>
            <a:r>
              <a:rPr lang="zh-CN" altLang="en-US" dirty="0" smtClean="0"/>
              <a:t>政治腐败</a:t>
            </a:r>
            <a:r>
              <a:rPr lang="en-US" dirty="0" smtClean="0"/>
              <a:t>,</a:t>
            </a:r>
            <a:r>
              <a:rPr lang="zh-CN" altLang="en-US" dirty="0" smtClean="0"/>
              <a:t>军备废弛</a:t>
            </a:r>
            <a:r>
              <a:rPr lang="en-US" dirty="0" smtClean="0"/>
              <a:t>,</a:t>
            </a:r>
            <a:r>
              <a:rPr lang="zh-CN" altLang="en-US" dirty="0" smtClean="0"/>
              <a:t>一步步跳进英国侵略者的陷阱。毒贩如蝇群而来</a:t>
            </a:r>
            <a:r>
              <a:rPr lang="en-US" dirty="0" smtClean="0"/>
              <a:t>,</a:t>
            </a:r>
            <a:r>
              <a:rPr lang="zh-CN" altLang="en-US" dirty="0" smtClean="0"/>
              <a:t>英国、俄国、土耳其向中国输入鸦片</a:t>
            </a:r>
            <a:r>
              <a:rPr lang="en-US" dirty="0" smtClean="0"/>
              <a:t>,</a:t>
            </a:r>
            <a:r>
              <a:rPr lang="zh-CN" altLang="en-US" dirty="0" smtClean="0"/>
              <a:t>导致无数中国人吸食鸦片。尽管他们已经咳嗽地吐不出半个字来</a:t>
            </a:r>
            <a:r>
              <a:rPr lang="en-US" dirty="0" smtClean="0"/>
              <a:t>,</a:t>
            </a:r>
            <a:r>
              <a:rPr lang="zh-CN" altLang="en-US" dirty="0" smtClean="0"/>
              <a:t>却依然放不下手中的烟枪</a:t>
            </a:r>
            <a:r>
              <a:rPr lang="en-US" dirty="0" smtClean="0"/>
              <a:t>,</a:t>
            </a:r>
            <a:r>
              <a:rPr lang="zh-CN" altLang="en-US" dirty="0" smtClean="0"/>
              <a:t>停不下吞云吐雾</a:t>
            </a:r>
            <a:r>
              <a:rPr lang="en-US" dirty="0" smtClean="0"/>
              <a:t>;</a:t>
            </a:r>
            <a:r>
              <a:rPr lang="zh-CN" altLang="en-US" dirty="0" smtClean="0"/>
              <a:t>尽管他们家里已经财散人空</a:t>
            </a:r>
            <a:r>
              <a:rPr lang="en-US" dirty="0" smtClean="0"/>
              <a:t>,</a:t>
            </a:r>
            <a:r>
              <a:rPr lang="zh-CN" altLang="en-US" dirty="0" smtClean="0"/>
              <a:t>却依然绞尽脑汁</a:t>
            </a:r>
            <a:r>
              <a:rPr lang="en-US" dirty="0" smtClean="0"/>
              <a:t>,</a:t>
            </a:r>
            <a:r>
              <a:rPr lang="zh-CN" altLang="en-US" dirty="0" smtClean="0"/>
              <a:t>想尽一切办法来吸食鸦片</a:t>
            </a:r>
            <a:r>
              <a:rPr lang="en-US" dirty="0" smtClean="0"/>
              <a:t>,</a:t>
            </a:r>
            <a:r>
              <a:rPr lang="zh-CN" altLang="en-US" dirty="0" smtClean="0"/>
              <a:t>追求片刻的</a:t>
            </a:r>
            <a:r>
              <a:rPr lang="en-US" dirty="0" smtClean="0"/>
              <a:t>“</a:t>
            </a:r>
            <a:r>
              <a:rPr lang="zh-CN" altLang="en-US" dirty="0" smtClean="0"/>
              <a:t>腾云驾雾</a:t>
            </a:r>
            <a:r>
              <a:rPr lang="en-US" dirty="0" smtClean="0"/>
              <a:t>”</a:t>
            </a:r>
            <a:r>
              <a:rPr lang="zh-CN" altLang="en-US" dirty="0" smtClean="0"/>
              <a:t>之感。官员们也经受不住诱惑</a:t>
            </a:r>
            <a:r>
              <a:rPr lang="en-US" dirty="0" smtClean="0"/>
              <a:t>,</a:t>
            </a:r>
            <a:r>
              <a:rPr lang="zh-CN" altLang="en-US" dirty="0" smtClean="0"/>
              <a:t>跳进深渊</a:t>
            </a:r>
            <a:r>
              <a:rPr lang="en-US" dirty="0" smtClean="0"/>
              <a:t>,</a:t>
            </a:r>
            <a:r>
              <a:rPr lang="zh-CN" altLang="en-US" dirty="0" smtClean="0"/>
              <a:t>无法自拔</a:t>
            </a:r>
            <a:r>
              <a:rPr lang="en-US" dirty="0" smtClean="0"/>
              <a:t>,</a:t>
            </a:r>
            <a:r>
              <a:rPr lang="zh-CN" altLang="en-US" dirty="0" smtClean="0"/>
              <a:t>朝廷上下一片烟雾缭绕。官衔只是他们用来敛财的工具</a:t>
            </a:r>
            <a:r>
              <a:rPr lang="en-US" dirty="0" smtClean="0"/>
              <a:t>,</a:t>
            </a:r>
            <a:r>
              <a:rPr lang="zh-CN" altLang="en-US" dirty="0" smtClean="0"/>
              <a:t>用来满足片刻快感的保障。</a:t>
            </a:r>
            <a:r>
              <a:rPr lang="en-US" dirty="0" smtClean="0"/>
              <a:t>“</a:t>
            </a:r>
            <a:r>
              <a:rPr lang="zh-CN" altLang="en-US" dirty="0" smtClean="0"/>
              <a:t>苟利国家生死以</a:t>
            </a:r>
            <a:r>
              <a:rPr lang="en-US" dirty="0" smtClean="0"/>
              <a:t>,</a:t>
            </a:r>
            <a:r>
              <a:rPr lang="zh-CN" altLang="en-US" dirty="0" smtClean="0"/>
              <a:t>岂因祸福趋避之。</a:t>
            </a:r>
            <a:r>
              <a:rPr lang="en-US" dirty="0" smtClean="0"/>
              <a:t>”</a:t>
            </a:r>
            <a:r>
              <a:rPr lang="zh-CN" altLang="en-US" dirty="0" smtClean="0"/>
              <a:t>林则徐不忍看着中华民族陷入毁灭的深渊</a:t>
            </a:r>
            <a:r>
              <a:rPr lang="en-US" dirty="0" smtClean="0"/>
              <a:t>,</a:t>
            </a:r>
            <a:r>
              <a:rPr lang="zh-CN" altLang="en-US" dirty="0" smtClean="0"/>
              <a:t>不愿</a:t>
            </a:r>
            <a:r>
              <a:rPr lang="zh-CN" altLang="en-US" dirty="0" smtClean="0"/>
              <a:t>成</a:t>
            </a:r>
            <a:endParaRPr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4952992" y="1000108"/>
            <a:ext cx="3071834" cy="642942"/>
          </a:xfrm>
        </p:spPr>
        <p:txBody>
          <a:bodyPr/>
          <a:lstStyle/>
          <a:p>
            <a:r>
              <a:rPr lang="zh-CN" altLang="en-US" dirty="0" smtClean="0"/>
              <a:t>销烟壮举扬国威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310974" cy="1857388"/>
          </a:xfrm>
        </p:spPr>
        <p:txBody>
          <a:bodyPr/>
          <a:lstStyle/>
          <a:p>
            <a:pPr indent="0"/>
            <a:r>
              <a:rPr lang="zh-CN" altLang="en-US" dirty="0" smtClean="0"/>
              <a:t>这</a:t>
            </a:r>
            <a:r>
              <a:rPr lang="zh-CN" altLang="en-US" dirty="0" smtClean="0"/>
              <a:t>千千万万腐朽官员的其中之一</a:t>
            </a:r>
            <a:r>
              <a:rPr lang="en-US" dirty="0" smtClean="0"/>
              <a:t>,</a:t>
            </a:r>
            <a:r>
              <a:rPr lang="zh-CN" altLang="en-US" dirty="0" smtClean="0"/>
              <a:t>不惧怕英国人的强大势力</a:t>
            </a:r>
            <a:r>
              <a:rPr lang="en-US" dirty="0" smtClean="0"/>
              <a:t>,</a:t>
            </a:r>
            <a:r>
              <a:rPr lang="zh-CN" altLang="en-US" dirty="0" smtClean="0"/>
              <a:t>不顾一切地收缴鸦片</a:t>
            </a:r>
            <a:r>
              <a:rPr lang="en-US" dirty="0" smtClean="0"/>
              <a:t>,</a:t>
            </a:r>
            <a:r>
              <a:rPr lang="zh-CN" altLang="en-US" dirty="0" smtClean="0"/>
              <a:t>逮捕烟贩</a:t>
            </a:r>
            <a:r>
              <a:rPr lang="en-US" dirty="0" smtClean="0"/>
              <a:t>,</a:t>
            </a:r>
            <a:r>
              <a:rPr lang="zh-CN" altLang="en-US" dirty="0" smtClean="0"/>
              <a:t>砸碎烟枪</a:t>
            </a:r>
            <a:r>
              <a:rPr lang="en-US" dirty="0" smtClean="0"/>
              <a:t>,</a:t>
            </a:r>
            <a:r>
              <a:rPr lang="zh-CN" altLang="en-US" dirty="0" smtClean="0"/>
              <a:t>誓要用一把大火将这罪恶的毒品烧个精光。他在广东掷地有声地保证</a:t>
            </a:r>
            <a:r>
              <a:rPr lang="en-US" dirty="0" smtClean="0"/>
              <a:t>:“</a:t>
            </a:r>
            <a:r>
              <a:rPr lang="zh-CN" altLang="en-US" dirty="0" smtClean="0"/>
              <a:t>若鸦片一日不绝</a:t>
            </a:r>
            <a:r>
              <a:rPr lang="en-US" dirty="0" smtClean="0"/>
              <a:t>,</a:t>
            </a:r>
            <a:r>
              <a:rPr lang="zh-CN" altLang="en-US" dirty="0" smtClean="0"/>
              <a:t>本大臣一日不回</a:t>
            </a:r>
            <a:r>
              <a:rPr lang="en-US" dirty="0" smtClean="0"/>
              <a:t>,</a:t>
            </a:r>
            <a:r>
              <a:rPr lang="zh-CN" altLang="en-US" dirty="0" smtClean="0"/>
              <a:t>誓与此事相始终。</a:t>
            </a:r>
            <a:r>
              <a:rPr lang="en-US" dirty="0" smtClean="0"/>
              <a:t>”</a:t>
            </a:r>
            <a:r>
              <a:rPr lang="zh-CN" altLang="en-US" dirty="0" smtClean="0"/>
              <a:t>英商义律等慑于林则徐的正气</a:t>
            </a:r>
            <a:r>
              <a:rPr lang="en-US" dirty="0" smtClean="0"/>
              <a:t>,</a:t>
            </a:r>
            <a:r>
              <a:rPr lang="zh-CN" altLang="en-US" dirty="0" smtClean="0"/>
              <a:t>被迫交出鸦片</a:t>
            </a:r>
            <a:r>
              <a:rPr lang="en-US" dirty="0" smtClean="0"/>
              <a:t>2</a:t>
            </a:r>
            <a:r>
              <a:rPr lang="zh-CN" altLang="en-US" dirty="0" smtClean="0"/>
              <a:t>万多箱。</a:t>
            </a:r>
            <a:r>
              <a:rPr lang="en-US" dirty="0" smtClean="0"/>
              <a:t>1839</a:t>
            </a:r>
            <a:r>
              <a:rPr lang="zh-CN" altLang="en-US" dirty="0" smtClean="0"/>
              <a:t>年</a:t>
            </a:r>
            <a:r>
              <a:rPr lang="en-US" dirty="0" smtClean="0"/>
              <a:t>6</a:t>
            </a:r>
            <a:r>
              <a:rPr lang="zh-CN" altLang="en-US" dirty="0" smtClean="0"/>
              <a:t>月</a:t>
            </a:r>
            <a:r>
              <a:rPr lang="en-US" dirty="0" smtClean="0"/>
              <a:t>3</a:t>
            </a:r>
            <a:r>
              <a:rPr lang="zh-CN" altLang="en-US" dirty="0" smtClean="0"/>
              <a:t>日</a:t>
            </a:r>
            <a:r>
              <a:rPr lang="en-US" dirty="0" smtClean="0"/>
              <a:t>,</a:t>
            </a:r>
            <a:r>
              <a:rPr lang="zh-CN" altLang="en-US" dirty="0" smtClean="0"/>
              <a:t>在虎门开始销烟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indent="0"/>
            <a:r>
              <a:rPr lang="en-US" altLang="zh-CN" dirty="0" smtClean="0"/>
              <a:t>	</a:t>
            </a:r>
            <a:r>
              <a:rPr lang="zh-CN" altLang="en-US" dirty="0" smtClean="0"/>
              <a:t>在</a:t>
            </a:r>
            <a:r>
              <a:rPr lang="zh-CN" altLang="en-US" dirty="0" smtClean="0"/>
              <a:t>林则徐等中国官员的监督下</a:t>
            </a:r>
            <a:r>
              <a:rPr lang="en-US" dirty="0" smtClean="0"/>
              <a:t>,</a:t>
            </a:r>
            <a:r>
              <a:rPr lang="zh-CN" altLang="en-US" dirty="0" smtClean="0"/>
              <a:t>经过了二十三天</a:t>
            </a:r>
            <a:r>
              <a:rPr lang="en-US" dirty="0" smtClean="0"/>
              <a:t>,</a:t>
            </a:r>
            <a:r>
              <a:rPr lang="zh-CN" altLang="en-US" dirty="0" smtClean="0"/>
              <a:t>两百多万斤鸦片全部销毁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indent="0"/>
            <a:endParaRPr lang="zh-CN" altLang="en-US" dirty="0" smtClean="0"/>
          </a:p>
          <a:p>
            <a:pPr indent="0"/>
            <a:endParaRPr lang="zh-CN" altLang="en-US" dirty="0" smtClean="0"/>
          </a:p>
          <a:p>
            <a:pPr indent="0"/>
            <a:endParaRPr lang="zh-CN" altLang="en-US" dirty="0" smtClean="0"/>
          </a:p>
          <a:p>
            <a:pPr indent="0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572956" cy="1857388"/>
          </a:xfrm>
        </p:spPr>
        <p:txBody>
          <a:bodyPr/>
          <a:lstStyle/>
          <a:p>
            <a:r>
              <a:rPr lang="zh-CN" altLang="en-US" dirty="0" smtClean="0"/>
              <a:t>天刚蒙蒙亮</a:t>
            </a:r>
            <a:r>
              <a:rPr lang="en-US" dirty="0" smtClean="0"/>
              <a:t>,</a:t>
            </a:r>
            <a:r>
              <a:rPr lang="zh-CN" altLang="en-US" dirty="0" smtClean="0"/>
              <a:t>广州城里就沸腾了</a:t>
            </a:r>
            <a:r>
              <a:rPr lang="zh-CN" altLang="en-US" dirty="0" smtClean="0"/>
              <a:t>。</a:t>
            </a:r>
            <a:r>
              <a:rPr lang="en-US" u="sng" dirty="0" smtClean="0"/>
              <a:t>	       																											 </a:t>
            </a:r>
            <a:endParaRPr lang="zh-CN" altLang="en-US" dirty="0" smtClean="0"/>
          </a:p>
          <a:p>
            <a:r>
              <a:rPr lang="zh-CN" altLang="en-US" dirty="0" smtClean="0"/>
              <a:t>虎门离广州城有五万多米的路程</a:t>
            </a:r>
            <a:r>
              <a:rPr lang="zh-CN" altLang="en-US" dirty="0" smtClean="0"/>
              <a:t>。</a:t>
            </a:r>
            <a:r>
              <a:rPr lang="en-US" altLang="zh-CN" u="sng" dirty="0" smtClean="0"/>
              <a:t>																	</a:t>
            </a:r>
            <a:endParaRPr lang="zh-CN" altLang="en-US" dirty="0" smtClean="0"/>
          </a:p>
          <a:p>
            <a:r>
              <a:rPr lang="zh-CN" altLang="en-US" dirty="0" smtClean="0"/>
              <a:t>虎门临近大海。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																	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钦差大臣林则徐端坐在高台上</a:t>
            </a:r>
            <a:r>
              <a:rPr lang="en-US" dirty="0" smtClean="0"/>
              <a:t>,</a:t>
            </a:r>
            <a:r>
              <a:rPr lang="zh-CN" altLang="en-US" dirty="0" smtClean="0"/>
              <a:t>心想</a:t>
            </a:r>
            <a:r>
              <a:rPr lang="en-US" dirty="0" smtClean="0"/>
              <a:t>:</a:t>
            </a:r>
            <a:r>
              <a:rPr lang="en-US" u="sng" dirty="0" smtClean="0"/>
              <a:t>													</a:t>
            </a:r>
            <a:endParaRPr lang="zh-CN" altLang="en-US" dirty="0" smtClean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6096000" y="1000108"/>
            <a:ext cx="5429288" cy="642942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人们纷纷拥上街头</a:t>
            </a:r>
            <a:r>
              <a:rPr lang="en-US" dirty="0" smtClean="0"/>
              <a:t>,</a:t>
            </a:r>
            <a:r>
              <a:rPr lang="zh-CN" altLang="en-US" dirty="0" smtClean="0"/>
              <a:t>老爷爷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309522" y="1643050"/>
            <a:ext cx="11001452" cy="642942"/>
          </a:xfrm>
        </p:spPr>
        <p:txBody>
          <a:bodyPr/>
          <a:lstStyle/>
          <a:p>
            <a:r>
              <a:rPr lang="zh-CN" altLang="en-US" dirty="0" smtClean="0"/>
              <a:t>笑嘻嘻</a:t>
            </a:r>
            <a:r>
              <a:rPr lang="zh-CN" altLang="en-US" dirty="0" smtClean="0"/>
              <a:t>地捋着胡子</a:t>
            </a:r>
            <a:r>
              <a:rPr lang="en-US" dirty="0" smtClean="0"/>
              <a:t>,</a:t>
            </a:r>
            <a:r>
              <a:rPr lang="zh-CN" altLang="en-US" dirty="0" smtClean="0"/>
              <a:t>小伙子兴奋地挥着拳头</a:t>
            </a:r>
            <a:r>
              <a:rPr lang="en-US" dirty="0" smtClean="0"/>
              <a:t>,</a:t>
            </a:r>
            <a:r>
              <a:rPr lang="zh-CN" altLang="en-US" dirty="0" smtClean="0"/>
              <a:t>孩子们在人群里钻来钻去</a:t>
            </a:r>
            <a:r>
              <a:rPr lang="en-US" dirty="0" smtClean="0"/>
              <a:t>,</a:t>
            </a:r>
            <a:r>
              <a:rPr lang="zh-CN" altLang="en-US" dirty="0" smtClean="0"/>
              <a:t>大声地喊</a:t>
            </a:r>
            <a:r>
              <a:rPr lang="en-US" dirty="0" smtClean="0"/>
              <a:t>:“</a:t>
            </a:r>
            <a:r>
              <a:rPr lang="zh-CN" altLang="en-US" dirty="0" smtClean="0"/>
              <a:t>要销毁洋鬼子的大烟了</a:t>
            </a:r>
            <a:r>
              <a:rPr lang="en-US" dirty="0" smtClean="0"/>
              <a:t>,</a:t>
            </a:r>
            <a:r>
              <a:rPr lang="zh-CN" altLang="en-US" dirty="0" smtClean="0"/>
              <a:t>快去虎门滩看哪</a:t>
            </a:r>
            <a:r>
              <a:rPr lang="en-US" dirty="0" smtClean="0"/>
              <a:t>!”</a:t>
            </a:r>
            <a:endParaRPr lang="zh-CN" altLang="en-US" dirty="0"/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6310314" y="2928934"/>
            <a:ext cx="5072098" cy="642942"/>
          </a:xfrm>
        </p:spPr>
        <p:txBody>
          <a:bodyPr/>
          <a:lstStyle/>
          <a:p>
            <a:r>
              <a:rPr lang="zh-CN" altLang="en-US" dirty="0" smtClean="0"/>
              <a:t>一路上</a:t>
            </a:r>
            <a:r>
              <a:rPr lang="en-US" dirty="0" smtClean="0"/>
              <a:t>,</a:t>
            </a:r>
            <a:r>
              <a:rPr lang="zh-CN" altLang="en-US" dirty="0" smtClean="0"/>
              <a:t>人流如潮。人们</a:t>
            </a:r>
            <a:r>
              <a:rPr lang="zh-CN" altLang="en-US" dirty="0" smtClean="0"/>
              <a:t>不怕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238084" y="3571876"/>
            <a:ext cx="11001452" cy="642942"/>
          </a:xfrm>
        </p:spPr>
        <p:txBody>
          <a:bodyPr/>
          <a:lstStyle/>
          <a:p>
            <a:r>
              <a:rPr lang="zh-CN" altLang="en-US" dirty="0" smtClean="0"/>
              <a:t>长途跋涉</a:t>
            </a:r>
            <a:r>
              <a:rPr lang="en-US" dirty="0" smtClean="0"/>
              <a:t>,</a:t>
            </a:r>
            <a:r>
              <a:rPr lang="zh-CN" altLang="en-US" dirty="0" smtClean="0"/>
              <a:t>不怕夏日骄阳</a:t>
            </a:r>
            <a:r>
              <a:rPr lang="en-US" dirty="0" smtClean="0"/>
              <a:t>,</a:t>
            </a:r>
            <a:r>
              <a:rPr lang="zh-CN" altLang="en-US" dirty="0" smtClean="0"/>
              <a:t>不怕人多拥挤</a:t>
            </a:r>
            <a:r>
              <a:rPr lang="en-US" dirty="0" smtClean="0"/>
              <a:t>,</a:t>
            </a:r>
            <a:r>
              <a:rPr lang="zh-CN" altLang="en-US" dirty="0" smtClean="0"/>
              <a:t>一起向虎门滩拥去。</a:t>
            </a:r>
            <a:endParaRPr lang="zh-CN" altLang="en-US" dirty="0"/>
          </a:p>
        </p:txBody>
      </p:sp>
      <p:sp>
        <p:nvSpPr>
          <p:cNvPr id="9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428628" y="4857760"/>
            <a:ext cx="10810908" cy="642942"/>
          </a:xfrm>
        </p:spPr>
        <p:txBody>
          <a:bodyPr/>
          <a:lstStyle/>
          <a:p>
            <a:r>
              <a:rPr lang="zh-CN" altLang="en-US" dirty="0" smtClean="0"/>
              <a:t>池子</a:t>
            </a:r>
            <a:r>
              <a:rPr lang="zh-CN" altLang="en-US" dirty="0" smtClean="0"/>
              <a:t>的前面有一个涵洞直通大海</a:t>
            </a:r>
            <a:r>
              <a:rPr lang="en-US" dirty="0" smtClean="0"/>
              <a:t>,</a:t>
            </a:r>
            <a:r>
              <a:rPr lang="zh-CN" altLang="en-US" dirty="0" smtClean="0"/>
              <a:t>后面有一条水沟。池子周围搭了几个高台</a:t>
            </a:r>
            <a:r>
              <a:rPr lang="zh-CN" altLang="en-US" dirty="0" smtClean="0"/>
              <a:t>。</a:t>
            </a:r>
            <a:r>
              <a:rPr lang="en-US" altLang="zh-CN" dirty="0" smtClean="0"/>
              <a:t>	</a:t>
            </a:r>
            <a:endParaRPr lang="zh-CN" altLang="en-US" dirty="0"/>
          </a:p>
        </p:txBody>
      </p:sp>
      <p:sp>
        <p:nvSpPr>
          <p:cNvPr id="10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3452794" y="4214818"/>
            <a:ext cx="7858180" cy="642942"/>
          </a:xfrm>
        </p:spPr>
        <p:txBody>
          <a:bodyPr/>
          <a:lstStyle/>
          <a:p>
            <a:r>
              <a:rPr lang="zh-CN" altLang="en-US" dirty="0" smtClean="0"/>
              <a:t>在海滩的高处</a:t>
            </a:r>
            <a:r>
              <a:rPr lang="en-US" dirty="0" smtClean="0"/>
              <a:t>,</a:t>
            </a:r>
            <a:r>
              <a:rPr lang="zh-CN" altLang="en-US" dirty="0" smtClean="0"/>
              <a:t>人们挖了两个五十米见方的池子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8096264" y="5500702"/>
            <a:ext cx="3214710" cy="642942"/>
          </a:xfrm>
        </p:spPr>
        <p:txBody>
          <a:bodyPr/>
          <a:lstStyle/>
          <a:p>
            <a:r>
              <a:rPr lang="zh-CN" altLang="en-US" dirty="0" smtClean="0"/>
              <a:t>不管有多大的危险</a:t>
            </a:r>
            <a:r>
              <a:rPr lang="en-US" dirty="0" smtClean="0"/>
              <a:t>,</a:t>
            </a:r>
            <a:endParaRPr lang="zh-CN" altLang="en-US" dirty="0"/>
          </a:p>
        </p:txBody>
      </p:sp>
      <p:sp>
        <p:nvSpPr>
          <p:cNvPr id="12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309522" y="6143644"/>
            <a:ext cx="9358378" cy="642942"/>
          </a:xfrm>
        </p:spPr>
        <p:txBody>
          <a:bodyPr/>
          <a:lstStyle/>
          <a:p>
            <a:r>
              <a:rPr lang="zh-CN" altLang="en-US" dirty="0" smtClean="0"/>
              <a:t>不管</a:t>
            </a:r>
            <a:r>
              <a:rPr lang="zh-CN" altLang="en-US" dirty="0" smtClean="0"/>
              <a:t>遇到多少困难</a:t>
            </a:r>
            <a:r>
              <a:rPr lang="en-US" dirty="0" smtClean="0"/>
              <a:t>,</a:t>
            </a:r>
            <a:r>
              <a:rPr lang="zh-CN" altLang="en-US" dirty="0" smtClean="0"/>
              <a:t>我都要把收缴来的鸦片统统销毁</a:t>
            </a:r>
            <a:r>
              <a:rPr lang="en-US" dirty="0" smtClean="0"/>
              <a:t>! 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8" grpId="0" build="p"/>
      <p:bldP spid="9" grpId="0" build="p"/>
      <p:bldP spid="10" grpId="0" build="p"/>
      <p:bldP spid="11" grpId="0" build="p"/>
      <p:bldP spid="1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572956" cy="1857388"/>
          </a:xfrm>
        </p:spPr>
        <p:txBody>
          <a:bodyPr/>
          <a:lstStyle/>
          <a:p>
            <a:r>
              <a:rPr lang="zh-CN" altLang="en-US" dirty="0" smtClean="0"/>
              <a:t>销</a:t>
            </a:r>
            <a:r>
              <a:rPr lang="zh-CN" altLang="en-US" dirty="0" smtClean="0"/>
              <a:t>烟开始了。林则徐一声令下</a:t>
            </a:r>
            <a:r>
              <a:rPr lang="en-US" dirty="0" smtClean="0"/>
              <a:t>,</a:t>
            </a:r>
            <a:r>
              <a:rPr lang="zh-CN" altLang="en-US" u="sng" dirty="0" smtClean="0"/>
              <a:t> </a:t>
            </a:r>
            <a:r>
              <a:rPr lang="en-US" u="sng" dirty="0" smtClean="0"/>
              <a:t>																														</a:t>
            </a:r>
            <a:endParaRPr lang="zh-CN" altLang="en-US" dirty="0" smtClean="0"/>
          </a:p>
          <a:p>
            <a:r>
              <a:rPr lang="zh-CN" altLang="en-US" dirty="0" smtClean="0"/>
              <a:t>看着眼前的一切</a:t>
            </a:r>
            <a:r>
              <a:rPr lang="en-US" dirty="0" smtClean="0"/>
              <a:t>,</a:t>
            </a:r>
            <a:r>
              <a:rPr lang="zh-CN" altLang="en-US" dirty="0" smtClean="0"/>
              <a:t>人们不禁想起了鸦片给中国人民带来的深重灾难</a:t>
            </a:r>
            <a:r>
              <a:rPr lang="en-US" dirty="0" smtClean="0"/>
              <a:t>:</a:t>
            </a:r>
            <a:r>
              <a:rPr lang="zh-CN" altLang="en-US" dirty="0" smtClean="0"/>
              <a:t>有多少中华儿女沦为</a:t>
            </a:r>
            <a:r>
              <a:rPr lang="en-US" dirty="0" smtClean="0"/>
              <a:t>“</a:t>
            </a:r>
            <a:r>
              <a:rPr lang="zh-CN" altLang="en-US" dirty="0" smtClean="0"/>
              <a:t>东亚病夫</a:t>
            </a:r>
            <a:r>
              <a:rPr lang="en-US" dirty="0" smtClean="0"/>
              <a:t>”,</a:t>
            </a:r>
            <a:r>
              <a:rPr lang="zh-CN" altLang="en-US" dirty="0" smtClean="0"/>
              <a:t>又有多少中国家庭卖儿卖女、妻离子散</a:t>
            </a:r>
            <a:r>
              <a:rPr lang="en-US" dirty="0" smtClean="0"/>
              <a:t>!</a:t>
            </a:r>
            <a:r>
              <a:rPr lang="zh-CN" altLang="en-US" dirty="0" smtClean="0"/>
              <a:t>多少中国的白银</a:t>
            </a:r>
            <a:r>
              <a:rPr lang="en-US" dirty="0" smtClean="0"/>
              <a:t>,</a:t>
            </a:r>
            <a:r>
              <a:rPr lang="zh-CN" altLang="en-US" dirty="0" smtClean="0"/>
              <a:t>就这样装进了洋人罪恶的腰包</a:t>
            </a:r>
            <a:r>
              <a:rPr lang="en-US" dirty="0" smtClean="0"/>
              <a:t>!</a:t>
            </a:r>
            <a:r>
              <a:rPr lang="zh-CN" altLang="en-US" dirty="0" smtClean="0"/>
              <a:t>今天</a:t>
            </a:r>
            <a:r>
              <a:rPr lang="en-US" dirty="0" smtClean="0"/>
              <a:t>,</a:t>
            </a:r>
            <a:r>
              <a:rPr lang="zh-CN" altLang="en-US" dirty="0" smtClean="0"/>
              <a:t>林则徐当众销毁洋人的鸦片</a:t>
            </a:r>
            <a:r>
              <a:rPr lang="en-US" dirty="0" smtClean="0"/>
              <a:t>,</a:t>
            </a:r>
            <a:r>
              <a:rPr lang="zh-CN" altLang="en-US" dirty="0" smtClean="0"/>
              <a:t>怎能不叫人兴奋</a:t>
            </a:r>
            <a:r>
              <a:rPr lang="en-US" dirty="0" smtClean="0"/>
              <a:t>?</a:t>
            </a:r>
            <a:r>
              <a:rPr lang="zh-CN" altLang="en-US" dirty="0" smtClean="0"/>
              <a:t>虎门滩上</a:t>
            </a:r>
            <a:r>
              <a:rPr lang="en-US" dirty="0" smtClean="0"/>
              <a:t>,</a:t>
            </a:r>
            <a:r>
              <a:rPr lang="zh-CN" altLang="en-US" dirty="0" smtClean="0"/>
              <a:t>围观的群众欢呼着</a:t>
            </a:r>
            <a:r>
              <a:rPr lang="en-US" dirty="0" smtClean="0"/>
              <a:t>,</a:t>
            </a:r>
            <a:r>
              <a:rPr lang="zh-CN" altLang="en-US" dirty="0" smtClean="0"/>
              <a:t>跳跃着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5810248" y="1000108"/>
            <a:ext cx="5643602" cy="642942"/>
          </a:xfrm>
        </p:spPr>
        <p:txBody>
          <a:bodyPr/>
          <a:lstStyle/>
          <a:p>
            <a:r>
              <a:rPr lang="zh-CN" altLang="en-US" dirty="0" smtClean="0"/>
              <a:t>一群民工先把一包包海盐倒入水中</a:t>
            </a:r>
            <a:r>
              <a:rPr lang="en-US" dirty="0" smtClean="0"/>
              <a:t>,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380960" y="1643050"/>
            <a:ext cx="11144328" cy="642942"/>
          </a:xfrm>
        </p:spPr>
        <p:txBody>
          <a:bodyPr/>
          <a:lstStyle/>
          <a:p>
            <a:r>
              <a:rPr lang="zh-CN" altLang="en-US" dirty="0" smtClean="0"/>
              <a:t>接着把烟土切成四瓣</a:t>
            </a:r>
            <a:r>
              <a:rPr lang="en-US" dirty="0" smtClean="0"/>
              <a:t>,</a:t>
            </a:r>
            <a:r>
              <a:rPr lang="zh-CN" altLang="en-US" dirty="0" smtClean="0"/>
              <a:t>扔进水池。等烟土泡透了</a:t>
            </a:r>
            <a:r>
              <a:rPr lang="en-US" dirty="0" smtClean="0"/>
              <a:t>,</a:t>
            </a:r>
            <a:r>
              <a:rPr lang="zh-CN" altLang="en-US" dirty="0" smtClean="0"/>
              <a:t>再把一担担生石灰倒进池子里。不一会儿</a:t>
            </a:r>
            <a:r>
              <a:rPr lang="en-US" dirty="0" smtClean="0"/>
              <a:t>,</a:t>
            </a:r>
            <a:r>
              <a:rPr lang="zh-CN" altLang="en-US" dirty="0" smtClean="0"/>
              <a:t>池子里的水翻来滚去</a:t>
            </a:r>
            <a:r>
              <a:rPr lang="en-US" dirty="0" smtClean="0"/>
              <a:t>,</a:t>
            </a:r>
            <a:r>
              <a:rPr lang="zh-CN" altLang="en-US" dirty="0" smtClean="0"/>
              <a:t>一团团白色烟雾向上蒸腾</a:t>
            </a:r>
            <a:r>
              <a:rPr lang="en-US" dirty="0" smtClean="0"/>
              <a:t>……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572956" cy="1857388"/>
          </a:xfrm>
        </p:spPr>
        <p:txBody>
          <a:bodyPr/>
          <a:lstStyle/>
          <a:p>
            <a:r>
              <a:rPr lang="zh-CN" altLang="en-US" dirty="0" smtClean="0"/>
              <a:t>许多</a:t>
            </a:r>
            <a:r>
              <a:rPr lang="zh-CN" altLang="en-US" dirty="0" smtClean="0"/>
              <a:t>外国商人看到这惊心动魄的场面</a:t>
            </a:r>
            <a:r>
              <a:rPr lang="en-US" dirty="0" smtClean="0"/>
              <a:t>,</a:t>
            </a:r>
            <a:r>
              <a:rPr lang="zh-CN" altLang="en-US" dirty="0" smtClean="0"/>
              <a:t>都非常震惊。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								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林则徐对外国</a:t>
            </a:r>
            <a:r>
              <a:rPr lang="zh-CN" altLang="en-US" dirty="0" smtClean="0"/>
              <a:t>商人严正警告</a:t>
            </a:r>
            <a:r>
              <a:rPr lang="en-US" dirty="0" smtClean="0"/>
              <a:t>,</a:t>
            </a:r>
            <a:r>
              <a:rPr lang="zh-CN" altLang="en-US" dirty="0" smtClean="0"/>
              <a:t>那声音铿锵有力、掷地有声</a:t>
            </a:r>
            <a:r>
              <a:rPr lang="en-US" dirty="0" smtClean="0"/>
              <a:t>:“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																		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r>
              <a:rPr lang="zh-CN" altLang="en-US" dirty="0" smtClean="0"/>
              <a:t>外国商人听着</a:t>
            </a:r>
            <a:r>
              <a:rPr lang="en-US" dirty="0" smtClean="0"/>
              <a:t>,</a:t>
            </a:r>
            <a:r>
              <a:rPr lang="zh-CN" altLang="en-US" dirty="0" smtClean="0"/>
              <a:t>连声称是。</a:t>
            </a:r>
          </a:p>
          <a:p>
            <a:r>
              <a:rPr lang="zh-CN" altLang="en-US" dirty="0" smtClean="0"/>
              <a:t>林则徐虎门销烟的壮举</a:t>
            </a:r>
            <a:r>
              <a:rPr lang="en-US" dirty="0" smtClean="0"/>
              <a:t>,</a:t>
            </a:r>
            <a:r>
              <a:rPr lang="zh-CN" altLang="en-US" dirty="0" smtClean="0"/>
              <a:t>维护了国家主权和民族的尊严</a:t>
            </a:r>
            <a:r>
              <a:rPr lang="en-US" dirty="0" smtClean="0"/>
              <a:t>,</a:t>
            </a:r>
            <a:r>
              <a:rPr lang="zh-CN" altLang="en-US" dirty="0" smtClean="0"/>
              <a:t>大长了中国人民的志气</a:t>
            </a:r>
            <a:r>
              <a:rPr lang="en-US" dirty="0" smtClean="0"/>
              <a:t>,</a:t>
            </a:r>
            <a:r>
              <a:rPr lang="zh-CN" altLang="en-US" dirty="0" smtClean="0"/>
              <a:t>灭了外国侵略者的威风</a:t>
            </a:r>
            <a:r>
              <a:rPr lang="en-US" dirty="0" smtClean="0"/>
              <a:t>,</a:t>
            </a:r>
            <a:r>
              <a:rPr lang="zh-CN" altLang="en-US" dirty="0" smtClean="0"/>
              <a:t>在中国历史上写下了光辉的一页。 林则徐</a:t>
            </a:r>
            <a:r>
              <a:rPr lang="en-US" dirty="0" smtClean="0"/>
              <a:t>,</a:t>
            </a:r>
            <a:r>
              <a:rPr lang="zh-CN" altLang="en-US" dirty="0" smtClean="0"/>
              <a:t>成为中国近代史上第一位知名爱国者和民族英雄。</a:t>
            </a:r>
            <a:endParaRPr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8953520" y="1000108"/>
            <a:ext cx="2500330" cy="642942"/>
          </a:xfrm>
        </p:spPr>
        <p:txBody>
          <a:bodyPr/>
          <a:lstStyle/>
          <a:p>
            <a:r>
              <a:rPr lang="zh-CN" altLang="en-US" dirty="0" smtClean="0"/>
              <a:t>他们</a:t>
            </a:r>
            <a:r>
              <a:rPr lang="zh-CN" altLang="en-US" dirty="0" smtClean="0"/>
              <a:t>恭恭敬敬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309522" y="1643050"/>
            <a:ext cx="8643998" cy="642942"/>
          </a:xfrm>
        </p:spPr>
        <p:txBody>
          <a:bodyPr/>
          <a:lstStyle/>
          <a:p>
            <a:r>
              <a:rPr lang="zh-CN" altLang="en-US" dirty="0" smtClean="0"/>
              <a:t>地</a:t>
            </a:r>
            <a:r>
              <a:rPr lang="zh-CN" altLang="en-US" dirty="0" smtClean="0"/>
              <a:t>走到林则徐的台前</a:t>
            </a:r>
            <a:r>
              <a:rPr lang="en-US" dirty="0" smtClean="0"/>
              <a:t>,</a:t>
            </a:r>
            <a:r>
              <a:rPr lang="zh-CN" altLang="en-US" dirty="0" smtClean="0"/>
              <a:t>摘下帽子</a:t>
            </a:r>
            <a:r>
              <a:rPr lang="en-US" dirty="0" smtClean="0"/>
              <a:t>,</a:t>
            </a:r>
            <a:r>
              <a:rPr lang="zh-CN" altLang="en-US" dirty="0" smtClean="0"/>
              <a:t>躬身弯腰</a:t>
            </a:r>
            <a:r>
              <a:rPr lang="en-US" dirty="0" smtClean="0"/>
              <a:t>,</a:t>
            </a:r>
            <a:r>
              <a:rPr lang="zh-CN" altLang="en-US" dirty="0" smtClean="0"/>
              <a:t>以示敬畏。</a:t>
            </a:r>
            <a:endParaRPr lang="zh-CN" altLang="en-US" dirty="0"/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309522" y="2928934"/>
            <a:ext cx="10787138" cy="642942"/>
          </a:xfrm>
        </p:spPr>
        <p:txBody>
          <a:bodyPr/>
          <a:lstStyle/>
          <a:p>
            <a:r>
              <a:rPr lang="zh-CN" altLang="en-US" dirty="0" smtClean="0"/>
              <a:t>清政府</a:t>
            </a:r>
            <a:r>
              <a:rPr lang="zh-CN" altLang="en-US" dirty="0" smtClean="0"/>
              <a:t>禁烟决心已定</a:t>
            </a:r>
            <a:r>
              <a:rPr lang="en-US" dirty="0" smtClean="0"/>
              <a:t>,</a:t>
            </a:r>
            <a:r>
              <a:rPr lang="zh-CN" altLang="en-US" dirty="0" smtClean="0"/>
              <a:t>且百姓拥护。望你们从此做些正当生意</a:t>
            </a:r>
            <a:r>
              <a:rPr lang="en-US" dirty="0" smtClean="0"/>
              <a:t>,</a:t>
            </a:r>
            <a:r>
              <a:rPr lang="zh-CN" altLang="en-US" dirty="0" smtClean="0"/>
              <a:t>如果再走私鸦片</a:t>
            </a:r>
            <a:r>
              <a:rPr lang="en-US" dirty="0" smtClean="0"/>
              <a:t>,</a:t>
            </a:r>
            <a:r>
              <a:rPr lang="zh-CN" altLang="en-US" dirty="0" smtClean="0"/>
              <a:t>你们将自投罗网。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7024694" y="2285992"/>
            <a:ext cx="5214974" cy="642942"/>
          </a:xfrm>
        </p:spPr>
        <p:txBody>
          <a:bodyPr/>
          <a:lstStyle/>
          <a:p>
            <a:r>
              <a:rPr lang="zh-CN" altLang="en-US" dirty="0" smtClean="0"/>
              <a:t>现在</a:t>
            </a:r>
            <a:r>
              <a:rPr lang="en-US" dirty="0" smtClean="0"/>
              <a:t>,</a:t>
            </a:r>
            <a:r>
              <a:rPr lang="zh-CN" altLang="en-US" dirty="0" smtClean="0"/>
              <a:t>你们看到了吧</a:t>
            </a:r>
            <a:r>
              <a:rPr lang="en-US" dirty="0" smtClean="0"/>
              <a:t>!</a:t>
            </a:r>
            <a:r>
              <a:rPr lang="zh-CN" altLang="en-US" dirty="0" smtClean="0"/>
              <a:t>我</a:t>
            </a:r>
            <a:r>
              <a:rPr lang="zh-CN" altLang="en-US" dirty="0" smtClean="0"/>
              <a:t>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310974" cy="1857388"/>
          </a:xfrm>
        </p:spPr>
        <p:txBody>
          <a:bodyPr/>
          <a:lstStyle/>
          <a:p>
            <a:r>
              <a:rPr lang="zh-CN" altLang="en-US" dirty="0" smtClean="0"/>
              <a:t>二、问题</a:t>
            </a:r>
            <a:r>
              <a:rPr lang="en-US" dirty="0" smtClean="0"/>
              <a:t>:</a:t>
            </a:r>
            <a:r>
              <a:rPr lang="zh-CN" altLang="en-US" dirty="0" smtClean="0"/>
              <a:t>爱国诗词万花筒。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把诗中的错字找出来并改正</a:t>
            </a:r>
            <a:r>
              <a:rPr lang="en-US" dirty="0" smtClean="0"/>
              <a:t>,</a:t>
            </a:r>
            <a:r>
              <a:rPr lang="zh-CN" altLang="en-US" dirty="0" smtClean="0"/>
              <a:t>以便更好地理解诗歌。</a:t>
            </a:r>
          </a:p>
          <a:p>
            <a:r>
              <a:rPr lang="en-US" dirty="0" smtClean="0"/>
              <a:t>(1</a:t>
            </a:r>
            <a:r>
              <a:rPr lang="en-US" dirty="0" smtClean="0"/>
              <a:t>)				     </a:t>
            </a:r>
            <a:r>
              <a:rPr lang="zh-CN" altLang="en-US" dirty="0" smtClean="0"/>
              <a:t>过 </a:t>
            </a:r>
            <a:r>
              <a:rPr lang="zh-CN" altLang="en-US" dirty="0" smtClean="0"/>
              <a:t>零 丁 </a:t>
            </a:r>
            <a:r>
              <a:rPr lang="zh-CN" altLang="en-US" dirty="0" smtClean="0"/>
              <a:t>洋</a:t>
            </a:r>
            <a:endParaRPr lang="en-US" altLang="zh-CN" dirty="0" smtClean="0"/>
          </a:p>
          <a:p>
            <a:pPr algn="ctr"/>
            <a:r>
              <a:rPr lang="zh-CN" altLang="en-US" dirty="0" smtClean="0"/>
              <a:t>文天祥</a:t>
            </a:r>
          </a:p>
          <a:p>
            <a:pPr algn="ctr"/>
            <a:r>
              <a:rPr lang="zh-CN" altLang="en-US" dirty="0" smtClean="0"/>
              <a:t>辛苦遭逢起一经</a:t>
            </a:r>
            <a:r>
              <a:rPr lang="en-US" dirty="0" smtClean="0"/>
              <a:t>,</a:t>
            </a:r>
            <a:r>
              <a:rPr lang="zh-CN" altLang="en-US" dirty="0" smtClean="0"/>
              <a:t>干戈寥落四周星。</a:t>
            </a:r>
          </a:p>
          <a:p>
            <a:pPr algn="ctr"/>
            <a:r>
              <a:rPr lang="zh-CN" altLang="en-US" dirty="0" smtClean="0"/>
              <a:t>山河破碎风飘绪</a:t>
            </a:r>
            <a:r>
              <a:rPr lang="en-US" dirty="0" smtClean="0"/>
              <a:t>,</a:t>
            </a:r>
            <a:r>
              <a:rPr lang="zh-CN" altLang="en-US" dirty="0" smtClean="0"/>
              <a:t>身世浮沉雨打萍。</a:t>
            </a:r>
          </a:p>
          <a:p>
            <a:pPr algn="ctr"/>
            <a:r>
              <a:rPr lang="zh-CN" altLang="en-US" dirty="0" smtClean="0"/>
              <a:t>惶恐滩头说惶恐</a:t>
            </a:r>
            <a:r>
              <a:rPr lang="en-US" dirty="0" smtClean="0"/>
              <a:t>,</a:t>
            </a:r>
            <a:r>
              <a:rPr lang="zh-CN" altLang="en-US" dirty="0" smtClean="0"/>
              <a:t>零丁洋里叹零丁。</a:t>
            </a:r>
          </a:p>
          <a:p>
            <a:pPr algn="ctr"/>
            <a:r>
              <a:rPr lang="zh-CN" altLang="en-US" dirty="0" smtClean="0"/>
              <a:t>人生自古谁无死</a:t>
            </a:r>
            <a:r>
              <a:rPr lang="en-US" dirty="0" smtClean="0"/>
              <a:t>?</a:t>
            </a:r>
            <a:r>
              <a:rPr lang="zh-CN" altLang="en-US" dirty="0" smtClean="0"/>
              <a:t>留取丹心照汉青。</a:t>
            </a:r>
          </a:p>
          <a:p>
            <a:pPr algn="ctr"/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238216" y="6072206"/>
            <a:ext cx="8286808" cy="857256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把“绪”改为“絮”</a:t>
            </a:r>
            <a:r>
              <a:rPr lang="en-US" altLang="zh-CN" b="1" dirty="0" smtClean="0">
                <a:solidFill>
                  <a:srgbClr val="FF0000"/>
                </a:solidFill>
              </a:rPr>
              <a:t>, </a:t>
            </a:r>
            <a:r>
              <a:rPr lang="zh-CN" altLang="en-US" b="1" dirty="0" smtClean="0">
                <a:solidFill>
                  <a:srgbClr val="FF0000"/>
                </a:solidFill>
              </a:rPr>
              <a:t>把“汉”改为“汗”。  </a:t>
            </a:r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310974" cy="1857388"/>
          </a:xfrm>
        </p:spPr>
        <p:txBody>
          <a:bodyPr/>
          <a:lstStyle/>
          <a:p>
            <a:r>
              <a:rPr lang="en-US" dirty="0" smtClean="0"/>
              <a:t>(2</a:t>
            </a:r>
            <a:r>
              <a:rPr lang="en-US" dirty="0" smtClean="0"/>
              <a:t>)		           </a:t>
            </a:r>
            <a:r>
              <a:rPr lang="zh-CN" altLang="en-US" dirty="0" smtClean="0"/>
              <a:t>十一月四日</a:t>
            </a:r>
            <a:r>
              <a:rPr lang="zh-CN" altLang="en-US" dirty="0" smtClean="0"/>
              <a:t>风雨大作</a:t>
            </a:r>
            <a:r>
              <a:rPr lang="en-US" dirty="0" smtClean="0"/>
              <a:t>(</a:t>
            </a:r>
            <a:r>
              <a:rPr lang="zh-CN" altLang="en-US" dirty="0" smtClean="0"/>
              <a:t>其二</a:t>
            </a:r>
            <a:r>
              <a:rPr lang="en-US" dirty="0" smtClean="0"/>
              <a:t>)</a:t>
            </a:r>
          </a:p>
          <a:p>
            <a:pPr algn="ctr"/>
            <a:r>
              <a:rPr lang="zh-CN" altLang="en-US" dirty="0" smtClean="0"/>
              <a:t>陆　游</a:t>
            </a:r>
          </a:p>
          <a:p>
            <a:pPr algn="ctr"/>
            <a:r>
              <a:rPr lang="zh-CN" altLang="en-US" dirty="0" smtClean="0"/>
              <a:t>僵卧孤村不自哀</a:t>
            </a:r>
            <a:r>
              <a:rPr lang="en-US" dirty="0" smtClean="0"/>
              <a:t>,</a:t>
            </a:r>
            <a:r>
              <a:rPr lang="zh-CN" altLang="en-US" dirty="0" smtClean="0"/>
              <a:t>尚思为国戊轮台。</a:t>
            </a:r>
          </a:p>
          <a:p>
            <a:pPr algn="ctr"/>
            <a:r>
              <a:rPr lang="zh-CN" altLang="en-US" dirty="0" smtClean="0"/>
              <a:t>夜澜卧听风吹雨</a:t>
            </a:r>
            <a:r>
              <a:rPr lang="en-US" dirty="0" smtClean="0"/>
              <a:t>,</a:t>
            </a:r>
            <a:r>
              <a:rPr lang="zh-CN" altLang="en-US" dirty="0" smtClean="0"/>
              <a:t>铁马冰河入梦来。</a:t>
            </a:r>
          </a:p>
          <a:p>
            <a:endParaRPr lang="zh-CN" altLang="en-US" dirty="0" smtClean="0"/>
          </a:p>
          <a:p>
            <a:pPr algn="ctr"/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309654" y="3857628"/>
            <a:ext cx="8286808" cy="857256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把“戊”改为“戍”</a:t>
            </a:r>
            <a:r>
              <a:rPr lang="en-US" altLang="zh-CN" b="1" dirty="0" smtClean="0">
                <a:solidFill>
                  <a:srgbClr val="FF0000"/>
                </a:solidFill>
              </a:rPr>
              <a:t>, </a:t>
            </a:r>
            <a:r>
              <a:rPr lang="zh-CN" altLang="en-US" b="1" dirty="0" smtClean="0">
                <a:solidFill>
                  <a:srgbClr val="FF0000"/>
                </a:solidFill>
              </a:rPr>
              <a:t>把“澜”改为“阑”。 </a:t>
            </a:r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310974" cy="1857388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根据下面的词填空。</a:t>
            </a:r>
          </a:p>
          <a:p>
            <a:pPr algn="ctr"/>
            <a:r>
              <a:rPr lang="zh-CN" altLang="en-US" dirty="0" smtClean="0"/>
              <a:t>满　江　红</a:t>
            </a:r>
          </a:p>
          <a:p>
            <a:pPr algn="ctr"/>
            <a:r>
              <a:rPr lang="zh-CN" altLang="en-US" dirty="0" smtClean="0"/>
              <a:t>岳　飞</a:t>
            </a:r>
          </a:p>
          <a:p>
            <a:r>
              <a:rPr lang="zh-CN" altLang="en-US" dirty="0" smtClean="0"/>
              <a:t>怒发冲冠</a:t>
            </a:r>
            <a:r>
              <a:rPr lang="en-US" dirty="0" smtClean="0"/>
              <a:t>,</a:t>
            </a:r>
            <a:r>
              <a:rPr lang="zh-CN" altLang="en-US" dirty="0" smtClean="0"/>
              <a:t>凭栏处、潇潇雨歇。抬望眼</a:t>
            </a:r>
            <a:r>
              <a:rPr lang="en-US" dirty="0" smtClean="0"/>
              <a:t>,</a:t>
            </a:r>
            <a:r>
              <a:rPr lang="zh-CN" altLang="en-US" dirty="0" smtClean="0"/>
              <a:t>仰天长啸</a:t>
            </a:r>
            <a:r>
              <a:rPr lang="en-US" dirty="0" smtClean="0"/>
              <a:t>,</a:t>
            </a:r>
            <a:r>
              <a:rPr lang="zh-CN" altLang="en-US" dirty="0" smtClean="0"/>
              <a:t>壮怀激烈。三十功名尘与土</a:t>
            </a:r>
            <a:r>
              <a:rPr lang="en-US" dirty="0" smtClean="0"/>
              <a:t>,</a:t>
            </a:r>
            <a:r>
              <a:rPr lang="zh-CN" altLang="en-US" dirty="0" smtClean="0"/>
              <a:t>八千里路云和月。莫等闲、白了少年头</a:t>
            </a:r>
            <a:r>
              <a:rPr lang="en-US" dirty="0" smtClean="0"/>
              <a:t>,</a:t>
            </a:r>
            <a:r>
              <a:rPr lang="zh-CN" altLang="en-US" dirty="0" smtClean="0"/>
              <a:t>空悲切。</a:t>
            </a:r>
          </a:p>
          <a:p>
            <a:r>
              <a:rPr lang="zh-CN" altLang="en-US" dirty="0" smtClean="0"/>
              <a:t>靖康耻</a:t>
            </a:r>
            <a:r>
              <a:rPr lang="en-US" dirty="0" smtClean="0"/>
              <a:t>,</a:t>
            </a:r>
            <a:r>
              <a:rPr lang="zh-CN" altLang="en-US" dirty="0" smtClean="0"/>
              <a:t>犹未雪</a:t>
            </a:r>
            <a:r>
              <a:rPr lang="en-US" dirty="0" smtClean="0"/>
              <a:t>;</a:t>
            </a:r>
            <a:r>
              <a:rPr lang="zh-CN" altLang="en-US" dirty="0" smtClean="0"/>
              <a:t>臣子恨</a:t>
            </a:r>
            <a:r>
              <a:rPr lang="en-US" dirty="0" smtClean="0"/>
              <a:t>,</a:t>
            </a:r>
            <a:r>
              <a:rPr lang="zh-CN" altLang="en-US" dirty="0" smtClean="0"/>
              <a:t>何时灭。驾长车</a:t>
            </a:r>
            <a:r>
              <a:rPr lang="en-US" dirty="0" smtClean="0"/>
              <a:t>,</a:t>
            </a:r>
            <a:r>
              <a:rPr lang="zh-CN" altLang="en-US" dirty="0" smtClean="0"/>
              <a:t>踏破贺兰山缺。壮志饥餐胡虏肉</a:t>
            </a:r>
            <a:r>
              <a:rPr lang="en-US" dirty="0" smtClean="0"/>
              <a:t>,</a:t>
            </a:r>
            <a:r>
              <a:rPr lang="zh-CN" altLang="en-US" dirty="0" smtClean="0"/>
              <a:t>笑谈渴饮匈奴血。待从头、收拾旧山河</a:t>
            </a:r>
            <a:r>
              <a:rPr lang="en-US" dirty="0" smtClean="0"/>
              <a:t>,</a:t>
            </a:r>
            <a:r>
              <a:rPr lang="zh-CN" altLang="en-US" dirty="0" smtClean="0"/>
              <a:t>朝天阙。</a:t>
            </a:r>
          </a:p>
          <a:p>
            <a:r>
              <a:rPr lang="zh-CN" altLang="en-US" dirty="0" smtClean="0"/>
              <a:t>这首洋溢着爱国主义激情的词篇</a:t>
            </a:r>
            <a:r>
              <a:rPr lang="en-US" dirty="0" smtClean="0"/>
              <a:t>,</a:t>
            </a:r>
            <a:r>
              <a:rPr lang="zh-CN" altLang="en-US" dirty="0" smtClean="0"/>
              <a:t>言辞壮烈</a:t>
            </a:r>
            <a:r>
              <a:rPr lang="en-US" dirty="0" smtClean="0"/>
              <a:t>,</a:t>
            </a:r>
            <a:r>
              <a:rPr lang="zh-CN" altLang="en-US" dirty="0" smtClean="0"/>
              <a:t>感情豪迈</a:t>
            </a:r>
            <a:r>
              <a:rPr lang="en-US" dirty="0" smtClean="0"/>
              <a:t>,</a:t>
            </a:r>
            <a:r>
              <a:rPr lang="zh-CN" altLang="en-US" dirty="0" smtClean="0"/>
              <a:t>满腔热血</a:t>
            </a:r>
            <a:r>
              <a:rPr lang="en-US" dirty="0" smtClean="0"/>
              <a:t>,</a:t>
            </a:r>
            <a:r>
              <a:rPr lang="zh-CN" altLang="en-US" dirty="0" smtClean="0"/>
              <a:t>气贯长虹</a:t>
            </a:r>
            <a:r>
              <a:rPr lang="en-US" dirty="0" smtClean="0"/>
              <a:t>,</a:t>
            </a:r>
            <a:r>
              <a:rPr lang="zh-CN" altLang="en-US" dirty="0" smtClean="0"/>
              <a:t>表现了词人要报仇雪恨、收复河山的雄心壮志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310974" cy="1857388"/>
          </a:xfrm>
        </p:spPr>
        <p:txBody>
          <a:bodyPr/>
          <a:lstStyle/>
          <a:p>
            <a:r>
              <a:rPr lang="zh-CN" altLang="en-US" dirty="0" smtClean="0"/>
              <a:t>在</a:t>
            </a:r>
            <a:r>
              <a:rPr lang="zh-CN" altLang="en-US" dirty="0" smtClean="0"/>
              <a:t>朗诵时声调要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 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声音要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气息要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en-US" dirty="0" smtClean="0"/>
              <a:t>,</a:t>
            </a:r>
            <a:r>
              <a:rPr lang="zh-CN" altLang="en-US" dirty="0" smtClean="0"/>
              <a:t>语速要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才能表达出词人的愤怒和壮志满怀。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809852" y="1000108"/>
            <a:ext cx="2500330" cy="857256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高昂</a:t>
            </a:r>
            <a:r>
              <a:rPr lang="zh-CN" altLang="en-US" b="1" dirty="0" smtClean="0">
                <a:solidFill>
                  <a:srgbClr val="FF0000"/>
                </a:solidFill>
              </a:rPr>
              <a:t>激越</a:t>
            </a:r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881686" y="1000108"/>
            <a:ext cx="2500330" cy="857256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厚实饱满</a:t>
            </a:r>
          </a:p>
        </p:txBody>
      </p:sp>
      <p:sp>
        <p:nvSpPr>
          <p:cNvPr id="6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644" y="1000108"/>
            <a:ext cx="2500330" cy="857256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充实酣畅　</a:t>
            </a:r>
          </a:p>
        </p:txBody>
      </p:sp>
      <p:sp>
        <p:nvSpPr>
          <p:cNvPr id="8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09588" y="1643050"/>
            <a:ext cx="2500330" cy="857256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中等偏快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310974" cy="1857388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爱国名言大观园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先交流搜集到的爱国名言</a:t>
            </a:r>
            <a:r>
              <a:rPr lang="en-US" dirty="0" smtClean="0"/>
              <a:t>,</a:t>
            </a:r>
            <a:r>
              <a:rPr lang="zh-CN" altLang="en-US" dirty="0" smtClean="0"/>
              <a:t>在此基础上</a:t>
            </a:r>
            <a:r>
              <a:rPr lang="en-US" dirty="0" smtClean="0"/>
              <a:t>,</a:t>
            </a:r>
            <a:r>
              <a:rPr lang="zh-CN" altLang="en-US" dirty="0" smtClean="0"/>
              <a:t>谈谈对其的理解</a:t>
            </a:r>
            <a:r>
              <a:rPr lang="en-US" dirty="0" smtClean="0"/>
              <a:t>,</a:t>
            </a:r>
            <a:r>
              <a:rPr lang="zh-CN" altLang="en-US" dirty="0" smtClean="0"/>
              <a:t>进一步进行爱国情怀的感悟。</a:t>
            </a:r>
          </a:p>
          <a:p>
            <a:r>
              <a:rPr lang="en-US" dirty="0" smtClean="0"/>
              <a:t> 1.</a:t>
            </a:r>
            <a:r>
              <a:rPr lang="zh-CN" altLang="en-US" dirty="0" smtClean="0"/>
              <a:t>交流展示你搜集到的爱国名言。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古代爱国名言。</a:t>
            </a:r>
          </a:p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临患不忘国</a:t>
            </a:r>
            <a:r>
              <a:rPr lang="en-US" dirty="0" smtClean="0"/>
              <a:t>,</a:t>
            </a:r>
            <a:r>
              <a:rPr lang="zh-CN" altLang="en-US" dirty="0" smtClean="0"/>
              <a:t>忠也。</a:t>
            </a:r>
            <a:r>
              <a:rPr lang="en-US" dirty="0" smtClean="0"/>
              <a:t>——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左传</a:t>
            </a:r>
            <a:r>
              <a:rPr lang="en-US" dirty="0" smtClean="0"/>
              <a:t>·</a:t>
            </a:r>
            <a:r>
              <a:rPr lang="zh-CN" altLang="en-US" dirty="0" smtClean="0"/>
              <a:t>昭公元年</a:t>
            </a:r>
            <a:r>
              <a:rPr lang="en-US" altLang="zh-CN" dirty="0" smtClean="0"/>
              <a:t>》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452398" y="1571612"/>
            <a:ext cx="11525288" cy="5072098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dirty="0" smtClean="0"/>
              <a:t>.</a:t>
            </a:r>
            <a:r>
              <a:rPr lang="zh-CN" altLang="en-US" dirty="0" smtClean="0"/>
              <a:t>有目的地搜集、筛选、整理信息</a:t>
            </a:r>
            <a:r>
              <a:rPr lang="en-US" dirty="0" smtClean="0"/>
              <a:t>,</a:t>
            </a:r>
            <a:r>
              <a:rPr lang="zh-CN" altLang="en-US" dirty="0" smtClean="0"/>
              <a:t>在自主活动中增强主体意识</a:t>
            </a:r>
            <a:r>
              <a:rPr lang="en-US" dirty="0" smtClean="0"/>
              <a:t>,</a:t>
            </a:r>
            <a:r>
              <a:rPr lang="zh-CN" altLang="en-US" dirty="0" smtClean="0"/>
              <a:t>培养合作能力。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通过开展讲故事、诵读、谈感受等活动</a:t>
            </a:r>
            <a:r>
              <a:rPr lang="en-US" dirty="0" smtClean="0"/>
              <a:t>,</a:t>
            </a:r>
            <a:r>
              <a:rPr lang="zh-CN" altLang="en-US" dirty="0" smtClean="0"/>
              <a:t>锻炼朗诵、表达能力。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通过阅读爱国读物</a:t>
            </a:r>
            <a:r>
              <a:rPr lang="en-US" dirty="0" smtClean="0"/>
              <a:t>,</a:t>
            </a:r>
            <a:r>
              <a:rPr lang="zh-CN" altLang="en-US" dirty="0" smtClean="0"/>
              <a:t>诵读经典的爱国诗词</a:t>
            </a:r>
            <a:r>
              <a:rPr lang="en-US" dirty="0" smtClean="0"/>
              <a:t>,</a:t>
            </a:r>
            <a:r>
              <a:rPr lang="zh-CN" altLang="en-US" dirty="0" smtClean="0"/>
              <a:t>引发心灵深处的震撼</a:t>
            </a:r>
            <a:r>
              <a:rPr lang="en-US" dirty="0" smtClean="0"/>
              <a:t>,</a:t>
            </a:r>
            <a:r>
              <a:rPr lang="zh-CN" altLang="en-US" dirty="0" smtClean="0"/>
              <a:t>激发民族自豪感。</a:t>
            </a:r>
          </a:p>
          <a:p>
            <a:endParaRPr lang="zh-CN" altLang="en-US" dirty="0" smtClean="0"/>
          </a:p>
          <a:p>
            <a:endParaRPr lang="zh-CN" altLang="en-US" dirty="0" smtClean="0"/>
          </a:p>
          <a:p>
            <a:r>
              <a:rPr lang="zh-CN" altLang="en-US" dirty="0" smtClean="0"/>
              <a:t>　　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1023902" y="5000636"/>
            <a:ext cx="10358510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zh-CN" altLang="en-US" dirty="0" smtClean="0"/>
              <a:t>通过</a:t>
            </a:r>
            <a:r>
              <a:rPr lang="zh-CN" altLang="en-US" dirty="0" smtClean="0"/>
              <a:t>开展讲故事、诵读等活动</a:t>
            </a:r>
            <a:r>
              <a:rPr lang="en-US" dirty="0" smtClean="0"/>
              <a:t>,</a:t>
            </a:r>
            <a:r>
              <a:rPr lang="zh-CN" altLang="en-US" dirty="0" smtClean="0"/>
              <a:t>锻炼朗读能力</a:t>
            </a:r>
            <a:r>
              <a:rPr lang="en-US" dirty="0" smtClean="0"/>
              <a:t>,</a:t>
            </a:r>
            <a:r>
              <a:rPr lang="zh-CN" altLang="en-US" dirty="0" smtClean="0"/>
              <a:t>培养爱国情怀</a:t>
            </a:r>
            <a:r>
              <a:rPr lang="en-US" dirty="0" smtClean="0"/>
              <a:t>,</a:t>
            </a:r>
            <a:r>
              <a:rPr lang="zh-CN" altLang="en-US" dirty="0" smtClean="0"/>
              <a:t>激发民族自豪感。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23836" y="1142984"/>
            <a:ext cx="11144328" cy="857256"/>
          </a:xfrm>
        </p:spPr>
        <p:txBody>
          <a:bodyPr/>
          <a:lstStyle/>
          <a:p>
            <a:r>
              <a:rPr lang="zh-CN" altLang="en-US" dirty="0" smtClean="0"/>
              <a:t>苟利国家</a:t>
            </a:r>
            <a:r>
              <a:rPr lang="en-US" dirty="0" smtClean="0"/>
              <a:t>,</a:t>
            </a:r>
            <a:r>
              <a:rPr lang="zh-CN" altLang="en-US" dirty="0" smtClean="0"/>
              <a:t>不求富贵。</a:t>
            </a:r>
            <a:r>
              <a:rPr lang="en-US" dirty="0" smtClean="0"/>
              <a:t>——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礼记</a:t>
            </a:r>
            <a:r>
              <a:rPr lang="en-US" dirty="0" smtClean="0"/>
              <a:t>·</a:t>
            </a:r>
            <a:r>
              <a:rPr lang="zh-CN" altLang="en-US" dirty="0" smtClean="0"/>
              <a:t>儒行</a:t>
            </a:r>
            <a:r>
              <a:rPr lang="en-US" altLang="zh-CN" dirty="0" smtClean="0"/>
              <a:t>》</a:t>
            </a:r>
          </a:p>
          <a:p>
            <a:r>
              <a:rPr lang="zh-CN" altLang="en-US" dirty="0" smtClean="0"/>
              <a:t>先天下之忧而忧</a:t>
            </a:r>
            <a:r>
              <a:rPr lang="en-US" dirty="0" smtClean="0"/>
              <a:t>,</a:t>
            </a:r>
            <a:r>
              <a:rPr lang="zh-CN" altLang="en-US" dirty="0" smtClean="0"/>
              <a:t>后天下之乐而乐。</a:t>
            </a:r>
            <a:r>
              <a:rPr lang="en-US" dirty="0" smtClean="0"/>
              <a:t>——[</a:t>
            </a:r>
            <a:r>
              <a:rPr lang="zh-CN" altLang="en-US" dirty="0" smtClean="0"/>
              <a:t>宋</a:t>
            </a:r>
            <a:r>
              <a:rPr lang="en-US" dirty="0" smtClean="0"/>
              <a:t>]</a:t>
            </a:r>
            <a:r>
              <a:rPr lang="zh-CN" altLang="en-US" dirty="0" smtClean="0"/>
              <a:t>范仲淹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岳阳楼记</a:t>
            </a:r>
            <a:r>
              <a:rPr lang="en-US" altLang="zh-CN" dirty="0" smtClean="0"/>
              <a:t>》</a:t>
            </a:r>
          </a:p>
          <a:p>
            <a:r>
              <a:rPr lang="zh-CN" altLang="en-US" dirty="0" smtClean="0"/>
              <a:t>了却君王天下事</a:t>
            </a:r>
            <a:r>
              <a:rPr lang="en-US" dirty="0" smtClean="0"/>
              <a:t>,</a:t>
            </a:r>
            <a:r>
              <a:rPr lang="zh-CN" altLang="en-US" dirty="0" smtClean="0"/>
              <a:t>赢得生前身后名。</a:t>
            </a:r>
            <a:r>
              <a:rPr lang="en-US" dirty="0" smtClean="0"/>
              <a:t>——[</a:t>
            </a:r>
            <a:r>
              <a:rPr lang="zh-CN" altLang="en-US" dirty="0" smtClean="0"/>
              <a:t>宋</a:t>
            </a:r>
            <a:r>
              <a:rPr lang="en-US" dirty="0" smtClean="0"/>
              <a:t>]</a:t>
            </a:r>
            <a:r>
              <a:rPr lang="zh-CN" altLang="en-US" dirty="0" smtClean="0"/>
              <a:t>辛弃疾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破阵子</a:t>
            </a:r>
            <a:r>
              <a:rPr lang="en-US" dirty="0" smtClean="0"/>
              <a:t>·</a:t>
            </a:r>
            <a:r>
              <a:rPr lang="zh-CN" altLang="en-US" dirty="0" smtClean="0"/>
              <a:t>为陈同甫赋壮词以寄之</a:t>
            </a:r>
            <a:r>
              <a:rPr lang="en-US" altLang="zh-CN" dirty="0" smtClean="0"/>
              <a:t>》</a:t>
            </a:r>
          </a:p>
          <a:p>
            <a:r>
              <a:rPr lang="zh-CN" altLang="en-US" dirty="0" smtClean="0"/>
              <a:t>夜视太白收光芒</a:t>
            </a:r>
            <a:r>
              <a:rPr lang="en-US" dirty="0" smtClean="0"/>
              <a:t>,</a:t>
            </a:r>
            <a:r>
              <a:rPr lang="zh-CN" altLang="en-US" dirty="0" smtClean="0"/>
              <a:t>报国欲死无战场。</a:t>
            </a:r>
            <a:r>
              <a:rPr lang="en-US" dirty="0" smtClean="0"/>
              <a:t>—— [</a:t>
            </a:r>
            <a:r>
              <a:rPr lang="zh-CN" altLang="en-US" dirty="0" smtClean="0"/>
              <a:t>宋</a:t>
            </a:r>
            <a:r>
              <a:rPr lang="en-US" dirty="0" smtClean="0"/>
              <a:t>]</a:t>
            </a:r>
            <a:r>
              <a:rPr lang="zh-CN" altLang="en-US" dirty="0" smtClean="0"/>
              <a:t>陆游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陇头水</a:t>
            </a:r>
            <a:r>
              <a:rPr lang="en-US" altLang="zh-CN" dirty="0" smtClean="0"/>
              <a:t>》</a:t>
            </a:r>
          </a:p>
          <a:p>
            <a:r>
              <a:rPr lang="zh-CN" altLang="en-US" dirty="0" smtClean="0"/>
              <a:t>以国家之务为己任。</a:t>
            </a:r>
            <a:r>
              <a:rPr lang="en-US" dirty="0" smtClean="0"/>
              <a:t>——[</a:t>
            </a:r>
            <a:r>
              <a:rPr lang="zh-CN" altLang="en-US" dirty="0" smtClean="0"/>
              <a:t>唐</a:t>
            </a:r>
            <a:r>
              <a:rPr lang="en-US" dirty="0" smtClean="0"/>
              <a:t>]</a:t>
            </a:r>
            <a:r>
              <a:rPr lang="zh-CN" altLang="en-US" dirty="0" smtClean="0"/>
              <a:t>韩愈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送许郢州序</a:t>
            </a:r>
            <a:r>
              <a:rPr lang="en-US" altLang="zh-CN" dirty="0" smtClean="0"/>
              <a:t>》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310974" cy="1857388"/>
          </a:xfrm>
        </p:spPr>
        <p:txBody>
          <a:bodyPr/>
          <a:lstStyle/>
          <a:p>
            <a:r>
              <a:rPr lang="en-US" dirty="0" smtClean="0"/>
              <a:t>(2)</a:t>
            </a:r>
            <a:r>
              <a:rPr lang="zh-CN" altLang="en-US" dirty="0" smtClean="0"/>
              <a:t>近代爱国名言。</a:t>
            </a:r>
          </a:p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我以我血荐轩辕。</a:t>
            </a:r>
            <a:r>
              <a:rPr lang="en-US" dirty="0" smtClean="0"/>
              <a:t>——</a:t>
            </a:r>
            <a:r>
              <a:rPr lang="zh-CN" altLang="en-US" dirty="0" smtClean="0"/>
              <a:t>鲁迅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23836" y="1142984"/>
            <a:ext cx="11287204" cy="857256"/>
          </a:xfrm>
        </p:spPr>
        <p:txBody>
          <a:bodyPr/>
          <a:lstStyle/>
          <a:p>
            <a:r>
              <a:rPr lang="zh-CN" altLang="en-US" dirty="0" smtClean="0"/>
              <a:t>为中华之崛起而读书。</a:t>
            </a:r>
            <a:r>
              <a:rPr lang="en-US" dirty="0" smtClean="0"/>
              <a:t>——</a:t>
            </a:r>
            <a:r>
              <a:rPr lang="zh-CN" altLang="en-US" dirty="0" smtClean="0"/>
              <a:t>周恩来</a:t>
            </a:r>
          </a:p>
          <a:p>
            <a:r>
              <a:rPr lang="zh-CN" altLang="en-US" dirty="0" smtClean="0"/>
              <a:t>我是中国人民的儿子。我深情地爱着我的祖国和人民。</a:t>
            </a:r>
            <a:r>
              <a:rPr lang="en-US" dirty="0" smtClean="0"/>
              <a:t>——</a:t>
            </a:r>
            <a:r>
              <a:rPr lang="zh-CN" altLang="en-US" dirty="0" smtClean="0"/>
              <a:t>邓小平</a:t>
            </a:r>
          </a:p>
          <a:p>
            <a:r>
              <a:rPr lang="zh-CN" altLang="en-US" dirty="0" smtClean="0"/>
              <a:t>我有我的人格、良心</a:t>
            </a:r>
            <a:r>
              <a:rPr lang="en-US" dirty="0" smtClean="0"/>
              <a:t>,</a:t>
            </a:r>
            <a:r>
              <a:rPr lang="zh-CN" altLang="en-US" dirty="0" smtClean="0"/>
              <a:t>不是钱能买的。我的音乐</a:t>
            </a:r>
            <a:r>
              <a:rPr lang="en-US" dirty="0" smtClean="0"/>
              <a:t>,</a:t>
            </a:r>
            <a:r>
              <a:rPr lang="zh-CN" altLang="en-US" dirty="0" smtClean="0"/>
              <a:t>要献给祖国</a:t>
            </a:r>
            <a:r>
              <a:rPr lang="en-US" dirty="0" smtClean="0"/>
              <a:t>,</a:t>
            </a:r>
            <a:r>
              <a:rPr lang="zh-CN" altLang="en-US" dirty="0" smtClean="0"/>
              <a:t>献给劳动人民大众</a:t>
            </a:r>
            <a:r>
              <a:rPr lang="en-US" dirty="0" smtClean="0"/>
              <a:t>,</a:t>
            </a:r>
            <a:r>
              <a:rPr lang="zh-CN" altLang="en-US" dirty="0" smtClean="0"/>
              <a:t>为挽救民族危机服务。</a:t>
            </a:r>
            <a:r>
              <a:rPr lang="en-US" dirty="0" smtClean="0"/>
              <a:t>——</a:t>
            </a:r>
            <a:r>
              <a:rPr lang="zh-CN" altLang="en-US" dirty="0" smtClean="0"/>
              <a:t>冼星海</a:t>
            </a:r>
          </a:p>
          <a:p>
            <a:r>
              <a:rPr lang="zh-CN" altLang="en-US" dirty="0" smtClean="0"/>
              <a:t>一个人只要热爱自己的祖国</a:t>
            </a:r>
            <a:r>
              <a:rPr lang="en-US" dirty="0" smtClean="0"/>
              <a:t>,</a:t>
            </a:r>
            <a:r>
              <a:rPr lang="zh-CN" altLang="en-US" dirty="0" smtClean="0"/>
              <a:t>有一颗爱国之心</a:t>
            </a:r>
            <a:r>
              <a:rPr lang="en-US" dirty="0" smtClean="0"/>
              <a:t>,</a:t>
            </a:r>
            <a:r>
              <a:rPr lang="zh-CN" altLang="en-US" dirty="0" smtClean="0"/>
              <a:t>就什么事情都能解决。什么苦楚</a:t>
            </a:r>
            <a:r>
              <a:rPr lang="en-US" dirty="0" smtClean="0"/>
              <a:t>,</a:t>
            </a:r>
            <a:r>
              <a:rPr lang="zh-CN" altLang="en-US" dirty="0" smtClean="0"/>
              <a:t>什么冤屈都受得了。</a:t>
            </a:r>
            <a:r>
              <a:rPr lang="en-US" dirty="0" smtClean="0"/>
              <a:t>——</a:t>
            </a:r>
            <a:r>
              <a:rPr lang="zh-CN" altLang="en-US" dirty="0" smtClean="0"/>
              <a:t>冰心</a:t>
            </a:r>
          </a:p>
          <a:p>
            <a:r>
              <a:rPr lang="zh-CN" altLang="en-US" dirty="0" smtClean="0"/>
              <a:t>祖国如有难</a:t>
            </a:r>
            <a:r>
              <a:rPr lang="en-US" dirty="0" smtClean="0"/>
              <a:t>,</a:t>
            </a:r>
            <a:r>
              <a:rPr lang="zh-CN" altLang="en-US" dirty="0" smtClean="0"/>
              <a:t>汝应作前锋。</a:t>
            </a:r>
            <a:r>
              <a:rPr lang="en-US" dirty="0" smtClean="0"/>
              <a:t>——</a:t>
            </a:r>
            <a:r>
              <a:rPr lang="zh-CN" altLang="en-US" dirty="0" smtClean="0"/>
              <a:t>陈毅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310974" cy="1857388"/>
          </a:xfrm>
        </p:spPr>
        <p:txBody>
          <a:bodyPr/>
          <a:lstStyle/>
          <a:p>
            <a:r>
              <a:rPr lang="en-US" dirty="0" smtClean="0"/>
              <a:t>(3)</a:t>
            </a:r>
            <a:r>
              <a:rPr lang="zh-CN" altLang="en-US" dirty="0" smtClean="0"/>
              <a:t>外国爱国名言。</a:t>
            </a:r>
          </a:p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爱祖国高于一切。</a:t>
            </a:r>
            <a:r>
              <a:rPr lang="en-US" dirty="0" smtClean="0"/>
              <a:t>——[</a:t>
            </a:r>
            <a:r>
              <a:rPr lang="zh-CN" altLang="en-US" dirty="0" smtClean="0"/>
              <a:t>波兰</a:t>
            </a:r>
            <a:r>
              <a:rPr lang="en-US" dirty="0" smtClean="0"/>
              <a:t>]</a:t>
            </a:r>
            <a:r>
              <a:rPr lang="zh-CN" altLang="en-US" dirty="0" smtClean="0"/>
              <a:t>肖邦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52398" y="1071546"/>
            <a:ext cx="11668164" cy="857256"/>
          </a:xfrm>
        </p:spPr>
        <p:txBody>
          <a:bodyPr/>
          <a:lstStyle/>
          <a:p>
            <a:r>
              <a:rPr lang="zh-CN" altLang="en-US" dirty="0" smtClean="0"/>
              <a:t>黄金诚然是宝贵的</a:t>
            </a:r>
            <a:r>
              <a:rPr lang="en-US" dirty="0" smtClean="0"/>
              <a:t>,</a:t>
            </a:r>
            <a:r>
              <a:rPr lang="zh-CN" altLang="en-US" dirty="0" smtClean="0"/>
              <a:t>但是生气勃勃、勇敢的爱国者却比黄金更宝贵。</a:t>
            </a:r>
            <a:r>
              <a:rPr lang="en-US" dirty="0" smtClean="0"/>
              <a:t> ——[</a:t>
            </a:r>
            <a:r>
              <a:rPr lang="zh-CN" altLang="en-US" dirty="0" smtClean="0"/>
              <a:t>美国</a:t>
            </a:r>
            <a:r>
              <a:rPr lang="en-US" dirty="0" smtClean="0"/>
              <a:t>]</a:t>
            </a:r>
            <a:r>
              <a:rPr lang="zh-CN" altLang="en-US" dirty="0" smtClean="0"/>
              <a:t>林肯</a:t>
            </a:r>
          </a:p>
          <a:p>
            <a:r>
              <a:rPr lang="zh-CN" altLang="en-US" dirty="0" smtClean="0"/>
              <a:t>热爱祖国</a:t>
            </a:r>
            <a:r>
              <a:rPr lang="en-US" dirty="0" smtClean="0"/>
              <a:t>,</a:t>
            </a:r>
            <a:r>
              <a:rPr lang="zh-CN" altLang="en-US" dirty="0" smtClean="0"/>
              <a:t>这是一种最纯洁、最敏锐、最高尚、最强烈、最温柔、最有情、最温存、最严酷的感情。一个真正热爱祖国的人</a:t>
            </a:r>
            <a:r>
              <a:rPr lang="en-US" dirty="0" smtClean="0"/>
              <a:t>,</a:t>
            </a:r>
            <a:r>
              <a:rPr lang="zh-CN" altLang="en-US" dirty="0" smtClean="0"/>
              <a:t>在各个方面都是一个真正的人。</a:t>
            </a:r>
            <a:r>
              <a:rPr lang="en-US" dirty="0" smtClean="0"/>
              <a:t>——[</a:t>
            </a:r>
            <a:r>
              <a:rPr lang="zh-CN" altLang="en-US" dirty="0" smtClean="0"/>
              <a:t>苏联</a:t>
            </a:r>
            <a:r>
              <a:rPr lang="en-US" dirty="0" smtClean="0"/>
              <a:t>]</a:t>
            </a:r>
            <a:r>
              <a:rPr lang="zh-CN" altLang="en-US" dirty="0" smtClean="0"/>
              <a:t>霍姆林斯基</a:t>
            </a:r>
          </a:p>
          <a:p>
            <a:r>
              <a:rPr lang="zh-CN" altLang="en-US" dirty="0" smtClean="0"/>
              <a:t>爱国主义的力量多么伟大呀</a:t>
            </a:r>
            <a:r>
              <a:rPr lang="en-US" dirty="0" smtClean="0"/>
              <a:t>!</a:t>
            </a:r>
            <a:r>
              <a:rPr lang="zh-CN" altLang="en-US" dirty="0" smtClean="0"/>
              <a:t>在它面前</a:t>
            </a:r>
            <a:r>
              <a:rPr lang="en-US" dirty="0" smtClean="0"/>
              <a:t>,</a:t>
            </a:r>
            <a:r>
              <a:rPr lang="zh-CN" altLang="en-US" dirty="0" smtClean="0"/>
              <a:t>人的爱生之念</a:t>
            </a:r>
            <a:r>
              <a:rPr lang="en-US" dirty="0" smtClean="0"/>
              <a:t>,</a:t>
            </a:r>
            <a:r>
              <a:rPr lang="zh-CN" altLang="en-US" dirty="0" smtClean="0"/>
              <a:t>畏苦之情</a:t>
            </a:r>
            <a:r>
              <a:rPr lang="en-US" dirty="0" smtClean="0"/>
              <a:t>,</a:t>
            </a:r>
            <a:r>
              <a:rPr lang="zh-CN" altLang="en-US" dirty="0" smtClean="0"/>
              <a:t>算得上什么呢</a:t>
            </a:r>
            <a:r>
              <a:rPr lang="en-US" dirty="0" smtClean="0"/>
              <a:t>!</a:t>
            </a:r>
            <a:r>
              <a:rPr lang="zh-CN" altLang="en-US" dirty="0" smtClean="0"/>
              <a:t>在它面前</a:t>
            </a:r>
            <a:r>
              <a:rPr lang="en-US" dirty="0" smtClean="0"/>
              <a:t>,</a:t>
            </a:r>
            <a:r>
              <a:rPr lang="zh-CN" altLang="en-US" dirty="0" smtClean="0"/>
              <a:t>人本身也算得上什么呢</a:t>
            </a:r>
            <a:r>
              <a:rPr lang="en-US" dirty="0" smtClean="0"/>
              <a:t>!——[</a:t>
            </a:r>
            <a:r>
              <a:rPr lang="zh-CN" altLang="en-US" dirty="0" smtClean="0"/>
              <a:t>俄罗斯</a:t>
            </a:r>
            <a:r>
              <a:rPr lang="en-US" dirty="0" smtClean="0"/>
              <a:t>]</a:t>
            </a:r>
            <a:r>
              <a:rPr lang="zh-CN" altLang="en-US" dirty="0" smtClean="0"/>
              <a:t>车尔尼雪夫斯基</a:t>
            </a:r>
          </a:p>
          <a:p>
            <a:r>
              <a:rPr lang="zh-CN" altLang="en-US" dirty="0" smtClean="0"/>
              <a:t>人类最高的道德是什么</a:t>
            </a:r>
            <a:r>
              <a:rPr lang="en-US" dirty="0" smtClean="0"/>
              <a:t>?</a:t>
            </a:r>
            <a:r>
              <a:rPr lang="zh-CN" altLang="en-US" dirty="0" smtClean="0"/>
              <a:t>那就是爱国之心。</a:t>
            </a:r>
            <a:r>
              <a:rPr lang="en-US" dirty="0" smtClean="0"/>
              <a:t>——[</a:t>
            </a:r>
            <a:r>
              <a:rPr lang="zh-CN" altLang="en-US" dirty="0" smtClean="0"/>
              <a:t>法</a:t>
            </a:r>
            <a:r>
              <a:rPr lang="en-US" dirty="0" smtClean="0"/>
              <a:t>]</a:t>
            </a:r>
            <a:r>
              <a:rPr lang="zh-CN" altLang="en-US" dirty="0" smtClean="0"/>
              <a:t>拿破仑</a:t>
            </a:r>
          </a:p>
          <a:p>
            <a:r>
              <a:rPr lang="zh-CN" altLang="en-US" dirty="0" smtClean="0"/>
              <a:t>为祖国而死</a:t>
            </a:r>
            <a:r>
              <a:rPr lang="en-US" dirty="0" smtClean="0"/>
              <a:t>,</a:t>
            </a:r>
            <a:r>
              <a:rPr lang="zh-CN" altLang="en-US" dirty="0" smtClean="0"/>
              <a:t>那是最美的命运啊</a:t>
            </a:r>
            <a:r>
              <a:rPr lang="en-US" dirty="0" smtClean="0"/>
              <a:t>!——[</a:t>
            </a:r>
            <a:r>
              <a:rPr lang="zh-CN" altLang="en-US" dirty="0" smtClean="0"/>
              <a:t>法</a:t>
            </a:r>
            <a:r>
              <a:rPr lang="en-US" dirty="0" smtClean="0"/>
              <a:t>]</a:t>
            </a:r>
            <a:r>
              <a:rPr lang="zh-CN" altLang="en-US" dirty="0" smtClean="0"/>
              <a:t>大仲马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310974" cy="1857388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请选择一条名言谈谈你的理解和认识。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1142984"/>
            <a:ext cx="10858576" cy="857256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示例</a:t>
            </a:r>
            <a:r>
              <a:rPr lang="en-US" altLang="zh-CN" b="1" dirty="0" smtClean="0">
                <a:solidFill>
                  <a:srgbClr val="FF0000"/>
                </a:solidFill>
              </a:rPr>
              <a:t>:“</a:t>
            </a:r>
            <a:r>
              <a:rPr lang="zh-CN" altLang="en-US" b="1" dirty="0" smtClean="0">
                <a:solidFill>
                  <a:srgbClr val="FF0000"/>
                </a:solidFill>
              </a:rPr>
              <a:t>先天下之忧而忧</a:t>
            </a:r>
            <a:r>
              <a:rPr lang="en-US" altLang="zh-CN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后天下之乐而乐”是范仲淹的名言</a:t>
            </a:r>
            <a:r>
              <a:rPr lang="en-US" altLang="zh-CN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意思是一个仁人志士应该在天下人忧愁之前就忧愁</a:t>
            </a:r>
            <a:r>
              <a:rPr lang="en-US" altLang="zh-CN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在天下人快乐之后才快乐。这句话表现出范仲淹远大的政治抱负和伟大的胸襟胆魄。他把民族的利益摆在首位</a:t>
            </a:r>
            <a:r>
              <a:rPr lang="en-US" altLang="zh-CN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为祖国的前途、命运担忧</a:t>
            </a:r>
            <a:r>
              <a:rPr lang="en-US" altLang="zh-CN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为天底下人民的幸福出力</a:t>
            </a:r>
            <a:r>
              <a:rPr lang="en-US" altLang="zh-CN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体现了一种为天下人谋福利</a:t>
            </a:r>
            <a:r>
              <a:rPr lang="en-US" altLang="zh-CN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吃苦在前、享受在后的精神</a:t>
            </a:r>
            <a:r>
              <a:rPr lang="en-US" altLang="zh-CN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闪耀着忧国忧民、先人后己的高尚品格。虽然这句话是千年之前的一腔生命感慨</a:t>
            </a:r>
            <a:r>
              <a:rPr lang="en-US" altLang="zh-CN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然而其人文精神的高度</a:t>
            </a:r>
            <a:r>
              <a:rPr lang="en-US" altLang="zh-CN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到今天仍然是我们眼前的一座挺拔“高山”</a:t>
            </a:r>
            <a:r>
              <a:rPr lang="en-US" altLang="zh-CN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为中华民族树立了不朽的为官风范。</a:t>
            </a:r>
          </a:p>
        </p:txBody>
      </p:sp>
      <p:sp>
        <p:nvSpPr>
          <p:cNvPr id="11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452398" y="1142984"/>
            <a:ext cx="10358510" cy="785818"/>
          </a:xfrm>
        </p:spPr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52398" y="1785926"/>
            <a:ext cx="11310974" cy="1857388"/>
          </a:xfrm>
        </p:spPr>
        <p:txBody>
          <a:bodyPr/>
          <a:lstStyle/>
          <a:p>
            <a:r>
              <a:rPr lang="zh-CN" altLang="en-US" dirty="0" smtClean="0"/>
              <a:t>举行一次小型诗歌朗诵会</a:t>
            </a:r>
            <a:r>
              <a:rPr lang="en-US" dirty="0" smtClean="0"/>
              <a:t>,</a:t>
            </a:r>
            <a:r>
              <a:rPr lang="zh-CN" altLang="en-US" dirty="0" smtClean="0"/>
              <a:t>感受高尚的爱国情怀。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644262" cy="1857388"/>
          </a:xfrm>
        </p:spPr>
        <p:txBody>
          <a:bodyPr/>
          <a:lstStyle/>
          <a:p>
            <a:pPr algn="ctr"/>
            <a:r>
              <a:rPr lang="zh-CN" altLang="en-US" dirty="0" smtClean="0"/>
              <a:t>故事一</a:t>
            </a:r>
            <a:r>
              <a:rPr lang="en-US" dirty="0" smtClean="0"/>
              <a:t>:</a:t>
            </a:r>
            <a:r>
              <a:rPr lang="zh-CN" altLang="en-US" dirty="0" smtClean="0"/>
              <a:t>富贵不淫男儿志</a:t>
            </a:r>
          </a:p>
          <a:p>
            <a:r>
              <a:rPr lang="zh-CN" altLang="en-US" dirty="0" smtClean="0"/>
              <a:t>著名数学家华罗庚教授早年在美国很受学术界器重。有人想和他签订合同</a:t>
            </a:r>
            <a:r>
              <a:rPr lang="en-US" dirty="0" smtClean="0"/>
              <a:t>,</a:t>
            </a:r>
            <a:r>
              <a:rPr lang="zh-CN" altLang="en-US" dirty="0" smtClean="0"/>
              <a:t>留他在美国</a:t>
            </a:r>
            <a:r>
              <a:rPr lang="en-US" dirty="0" smtClean="0"/>
              <a:t>,</a:t>
            </a:r>
            <a:r>
              <a:rPr lang="zh-CN" altLang="en-US" dirty="0" smtClean="0"/>
              <a:t>并给予优厚的待遇。但当他得知新中国成立的消息后</a:t>
            </a:r>
            <a:r>
              <a:rPr lang="en-US" dirty="0" smtClean="0"/>
              <a:t>,</a:t>
            </a:r>
            <a:r>
              <a:rPr lang="zh-CN" altLang="en-US" dirty="0" smtClean="0"/>
              <a:t>立即决定回国。途经香港时</a:t>
            </a:r>
            <a:r>
              <a:rPr lang="en-US" dirty="0" smtClean="0"/>
              <a:t>,</a:t>
            </a:r>
            <a:r>
              <a:rPr lang="zh-CN" altLang="en-US" dirty="0" smtClean="0"/>
              <a:t>他发表了一封给留美学生的公开信</a:t>
            </a:r>
            <a:r>
              <a:rPr lang="en-US" dirty="0" smtClean="0"/>
              <a:t>,</a:t>
            </a:r>
            <a:r>
              <a:rPr lang="zh-CN" altLang="en-US" dirty="0" smtClean="0"/>
              <a:t>满腔热情地呼吁他们</a:t>
            </a:r>
            <a:r>
              <a:rPr lang="en-US" dirty="0" smtClean="0"/>
              <a:t>:“</a:t>
            </a:r>
            <a:r>
              <a:rPr lang="zh-CN" altLang="en-US" dirty="0" smtClean="0"/>
              <a:t>为了国家民族</a:t>
            </a:r>
            <a:r>
              <a:rPr lang="en-US" dirty="0" smtClean="0"/>
              <a:t>,</a:t>
            </a:r>
            <a:r>
              <a:rPr lang="zh-CN" altLang="en-US" dirty="0" smtClean="0"/>
              <a:t>我们应该回去</a:t>
            </a:r>
            <a:r>
              <a:rPr lang="en-US" dirty="0" smtClean="0"/>
              <a:t>!”</a:t>
            </a:r>
            <a:endParaRPr lang="zh-CN" altLang="en-US" dirty="0" smtClean="0"/>
          </a:p>
          <a:p>
            <a:r>
              <a:rPr lang="en-US" dirty="0" smtClean="0"/>
              <a:t>1919</a:t>
            </a:r>
            <a:r>
              <a:rPr lang="zh-CN" altLang="en-US" dirty="0" smtClean="0"/>
              <a:t>年</a:t>
            </a:r>
            <a:r>
              <a:rPr lang="en-US" dirty="0" smtClean="0"/>
              <a:t>,23</a:t>
            </a:r>
            <a:r>
              <a:rPr lang="zh-CN" altLang="en-US" dirty="0" smtClean="0"/>
              <a:t>岁的茅以昇成为美国匹兹堡加里基工学院第一个工科博士</a:t>
            </a:r>
            <a:r>
              <a:rPr lang="en-US" dirty="0" smtClean="0"/>
              <a:t>,</a:t>
            </a:r>
            <a:r>
              <a:rPr lang="zh-CN" altLang="en-US" dirty="0" smtClean="0"/>
              <a:t>于是荣誉、金钱、地位等接连而来</a:t>
            </a:r>
            <a:r>
              <a:rPr lang="en-US" dirty="0" smtClean="0"/>
              <a:t>,</a:t>
            </a:r>
            <a:r>
              <a:rPr lang="zh-CN" altLang="en-US" dirty="0" smtClean="0"/>
              <a:t>但他不为所动</a:t>
            </a:r>
            <a:r>
              <a:rPr lang="en-US" dirty="0" smtClean="0"/>
              <a:t>,</a:t>
            </a:r>
            <a:r>
              <a:rPr lang="zh-CN" altLang="en-US" dirty="0" smtClean="0"/>
              <a:t>怀着为祖国桥梁事业献身的满腔热情回到了祖国。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644262" cy="1857388"/>
          </a:xfrm>
        </p:spPr>
        <p:txBody>
          <a:bodyPr/>
          <a:lstStyle/>
          <a:p>
            <a:pPr algn="ctr"/>
            <a:r>
              <a:rPr lang="zh-CN" altLang="en-US" dirty="0" smtClean="0"/>
              <a:t>故事二</a:t>
            </a:r>
            <a:r>
              <a:rPr lang="en-US" dirty="0" smtClean="0"/>
              <a:t>:</a:t>
            </a:r>
            <a:r>
              <a:rPr lang="zh-CN" altLang="en-US" dirty="0" smtClean="0"/>
              <a:t>贫贱难移赤子情</a:t>
            </a:r>
          </a:p>
          <a:p>
            <a:r>
              <a:rPr lang="zh-CN" altLang="en-US" dirty="0" smtClean="0"/>
              <a:t>著名数学家苏步青早年留学日本</a:t>
            </a:r>
            <a:r>
              <a:rPr lang="en-US" dirty="0" smtClean="0"/>
              <a:t>,1931</a:t>
            </a:r>
            <a:r>
              <a:rPr lang="zh-CN" altLang="en-US" dirty="0" smtClean="0"/>
              <a:t>年获得博士学位。日本不少名牌大学以高薪聘请他</a:t>
            </a:r>
            <a:r>
              <a:rPr lang="en-US" dirty="0" smtClean="0"/>
              <a:t>,</a:t>
            </a:r>
            <a:r>
              <a:rPr lang="zh-CN" altLang="en-US" dirty="0" smtClean="0"/>
              <a:t>但他想到出国留学是为了祖国</a:t>
            </a:r>
            <a:r>
              <a:rPr lang="en-US" dirty="0" smtClean="0"/>
              <a:t>,</a:t>
            </a:r>
            <a:r>
              <a:rPr lang="zh-CN" altLang="en-US" dirty="0" smtClean="0"/>
              <a:t>就一一辞谢</a:t>
            </a:r>
            <a:r>
              <a:rPr lang="en-US" dirty="0" smtClean="0"/>
              <a:t>,</a:t>
            </a:r>
            <a:r>
              <a:rPr lang="zh-CN" altLang="en-US" dirty="0" smtClean="0"/>
              <a:t>毅然回国。回国后</a:t>
            </a:r>
            <a:r>
              <a:rPr lang="en-US" dirty="0" smtClean="0"/>
              <a:t>,</a:t>
            </a:r>
            <a:r>
              <a:rPr lang="zh-CN" altLang="en-US" dirty="0" smtClean="0"/>
              <a:t>他在浙江大学执教</a:t>
            </a:r>
            <a:r>
              <a:rPr lang="en-US" dirty="0" smtClean="0"/>
              <a:t>,</a:t>
            </a:r>
            <a:r>
              <a:rPr lang="zh-CN" altLang="en-US" dirty="0" smtClean="0"/>
              <a:t>竟一连四个月领不到工资</a:t>
            </a:r>
            <a:r>
              <a:rPr lang="en-US" dirty="0" smtClean="0"/>
              <a:t>,</a:t>
            </a:r>
            <a:r>
              <a:rPr lang="zh-CN" altLang="en-US" dirty="0" smtClean="0"/>
              <a:t>穷得连饭都难吃饱</a:t>
            </a:r>
            <a:r>
              <a:rPr lang="en-US" dirty="0" smtClean="0"/>
              <a:t>,</a:t>
            </a:r>
            <a:r>
              <a:rPr lang="zh-CN" altLang="en-US" dirty="0" smtClean="0"/>
              <a:t>而当时日本的帝国大学还答应他保留半年的工资。苏步青却毫无再去日本之意。抗日战争爆发后</a:t>
            </a:r>
            <a:r>
              <a:rPr lang="en-US" dirty="0" smtClean="0"/>
              <a:t>,</a:t>
            </a:r>
            <a:r>
              <a:rPr lang="zh-CN" altLang="en-US" dirty="0" smtClean="0"/>
              <a:t>日本帝国大学又发电报</a:t>
            </a:r>
            <a:r>
              <a:rPr lang="en-US" dirty="0" smtClean="0"/>
              <a:t>,</a:t>
            </a:r>
            <a:r>
              <a:rPr lang="zh-CN" altLang="en-US" dirty="0" smtClean="0"/>
              <a:t>请他前去任教。出于民族大义</a:t>
            </a:r>
            <a:r>
              <a:rPr lang="en-US" dirty="0" smtClean="0"/>
              <a:t>,</a:t>
            </a:r>
            <a:r>
              <a:rPr lang="zh-CN" altLang="en-US" dirty="0" smtClean="0"/>
              <a:t>他一口回绝道</a:t>
            </a:r>
            <a:r>
              <a:rPr lang="en-US" dirty="0" smtClean="0"/>
              <a:t>:“</a:t>
            </a:r>
            <a:r>
              <a:rPr lang="zh-CN" altLang="en-US" dirty="0" smtClean="0"/>
              <a:t>我要留在自己的祖国。祖国再穷</a:t>
            </a:r>
            <a:r>
              <a:rPr lang="en-US" dirty="0" smtClean="0"/>
              <a:t>,</a:t>
            </a:r>
            <a:r>
              <a:rPr lang="zh-CN" altLang="en-US" dirty="0" smtClean="0"/>
              <a:t>我也要为她奋斗</a:t>
            </a:r>
            <a:r>
              <a:rPr lang="en-US" dirty="0" smtClean="0"/>
              <a:t>,</a:t>
            </a:r>
            <a:r>
              <a:rPr lang="zh-CN" altLang="en-US" dirty="0" smtClean="0"/>
              <a:t>为她服务</a:t>
            </a:r>
            <a:r>
              <a:rPr lang="en-US" dirty="0" smtClean="0"/>
              <a:t>!”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644262" cy="1857388"/>
          </a:xfrm>
        </p:spPr>
        <p:txBody>
          <a:bodyPr/>
          <a:lstStyle/>
          <a:p>
            <a:pPr algn="ctr"/>
            <a:r>
              <a:rPr lang="zh-CN" altLang="en-US" dirty="0" smtClean="0"/>
              <a:t>故事三</a:t>
            </a:r>
            <a:r>
              <a:rPr lang="en-US" dirty="0" smtClean="0"/>
              <a:t>:</a:t>
            </a:r>
            <a:r>
              <a:rPr lang="zh-CN" altLang="en-US" dirty="0" smtClean="0"/>
              <a:t>威武不屈壮士心</a:t>
            </a:r>
          </a:p>
          <a:p>
            <a:r>
              <a:rPr lang="zh-CN" altLang="en-US" dirty="0" smtClean="0"/>
              <a:t>著名科学家钱三强早年在法国研究原子理论。</a:t>
            </a:r>
            <a:r>
              <a:rPr lang="en-US" dirty="0" smtClean="0"/>
              <a:t>1948</a:t>
            </a:r>
            <a:r>
              <a:rPr lang="zh-CN" altLang="en-US" dirty="0" smtClean="0"/>
              <a:t>年</a:t>
            </a:r>
            <a:r>
              <a:rPr lang="en-US" dirty="0" smtClean="0"/>
              <a:t>,</a:t>
            </a:r>
            <a:r>
              <a:rPr lang="zh-CN" altLang="en-US" dirty="0" smtClean="0"/>
              <a:t>他提出回国</a:t>
            </a:r>
            <a:r>
              <a:rPr lang="en-US" dirty="0" smtClean="0"/>
              <a:t>,</a:t>
            </a:r>
            <a:r>
              <a:rPr lang="zh-CN" altLang="en-US" dirty="0" smtClean="0"/>
              <a:t>导师和同事都再三劝说、挽留。国民政府驻华大使恶狠狠地威胁说</a:t>
            </a:r>
            <a:r>
              <a:rPr lang="en-US" dirty="0" smtClean="0"/>
              <a:t>:“</a:t>
            </a:r>
            <a:r>
              <a:rPr lang="zh-CN" altLang="en-US" dirty="0" smtClean="0"/>
              <a:t>他能上得了大陆的岸</a:t>
            </a:r>
            <a:r>
              <a:rPr lang="en-US" dirty="0" smtClean="0"/>
              <a:t>,</a:t>
            </a:r>
            <a:r>
              <a:rPr lang="zh-CN" altLang="en-US" dirty="0" smtClean="0"/>
              <a:t>那才怪呢</a:t>
            </a:r>
            <a:r>
              <a:rPr lang="en-US" dirty="0" smtClean="0"/>
              <a:t>!”</a:t>
            </a:r>
            <a:r>
              <a:rPr lang="zh-CN" altLang="en-US" dirty="0" smtClean="0"/>
              <a:t>这意思很清楚</a:t>
            </a:r>
            <a:r>
              <a:rPr lang="en-US" dirty="0" smtClean="0"/>
              <a:t>:</a:t>
            </a:r>
            <a:r>
              <a:rPr lang="zh-CN" altLang="en-US" dirty="0" smtClean="0"/>
              <a:t>如果钱三强坚持要回国</a:t>
            </a:r>
            <a:r>
              <a:rPr lang="en-US" dirty="0" smtClean="0"/>
              <a:t>,</a:t>
            </a:r>
            <a:r>
              <a:rPr lang="zh-CN" altLang="en-US" dirty="0" smtClean="0"/>
              <a:t>国民党特务就会在半路上暗下毒手。钱三强不顾个人安危</a:t>
            </a:r>
            <a:r>
              <a:rPr lang="en-US" dirty="0" smtClean="0"/>
              <a:t>,</a:t>
            </a:r>
            <a:r>
              <a:rPr lang="zh-CN" altLang="en-US" dirty="0" smtClean="0"/>
              <a:t>置生死于度外</a:t>
            </a:r>
            <a:r>
              <a:rPr lang="en-US" dirty="0" smtClean="0"/>
              <a:t>,</a:t>
            </a:r>
            <a:r>
              <a:rPr lang="zh-CN" altLang="en-US" dirty="0" smtClean="0"/>
              <a:t>果断而机智地回到祖国的怀抱</a:t>
            </a:r>
            <a:r>
              <a:rPr lang="en-US" dirty="0" smtClean="0"/>
              <a:t>,</a:t>
            </a:r>
            <a:r>
              <a:rPr lang="zh-CN" altLang="en-US" dirty="0" smtClean="0"/>
              <a:t>为发展我国原子能事业做出了重大贡献。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144328" cy="4357718"/>
          </a:xfrm>
        </p:spPr>
        <p:txBody>
          <a:bodyPr/>
          <a:lstStyle/>
          <a:p>
            <a:r>
              <a:rPr lang="zh-CN" altLang="en-US" dirty="0" smtClean="0"/>
              <a:t>滚滚黄河</a:t>
            </a:r>
            <a:r>
              <a:rPr lang="en-US" dirty="0" smtClean="0"/>
              <a:t>,</a:t>
            </a:r>
            <a:r>
              <a:rPr lang="zh-CN" altLang="en-US" dirty="0" smtClean="0"/>
              <a:t>浩浩长江</a:t>
            </a:r>
            <a:r>
              <a:rPr lang="en-US" dirty="0" smtClean="0"/>
              <a:t>,</a:t>
            </a:r>
            <a:r>
              <a:rPr lang="zh-CN" altLang="en-US" dirty="0" smtClean="0"/>
              <a:t>翻涌万年不息</a:t>
            </a:r>
            <a:r>
              <a:rPr lang="en-US" dirty="0" smtClean="0"/>
              <a:t>;</a:t>
            </a:r>
            <a:r>
              <a:rPr lang="zh-CN" altLang="en-US" dirty="0" smtClean="0"/>
              <a:t>巍巍中华</a:t>
            </a:r>
            <a:r>
              <a:rPr lang="en-US" dirty="0" smtClean="0"/>
              <a:t>,</a:t>
            </a:r>
            <a:r>
              <a:rPr lang="zh-CN" altLang="en-US" dirty="0" smtClean="0"/>
              <a:t>泱泱大国</a:t>
            </a:r>
            <a:r>
              <a:rPr lang="en-US" dirty="0" smtClean="0"/>
              <a:t>,</a:t>
            </a:r>
            <a:r>
              <a:rPr lang="zh-CN" altLang="en-US" dirty="0" smtClean="0"/>
              <a:t>沉浮千年不变。</a:t>
            </a:r>
          </a:p>
          <a:p>
            <a:r>
              <a:rPr lang="zh-CN" altLang="en-US" dirty="0" smtClean="0"/>
              <a:t>为了保家卫国</a:t>
            </a:r>
            <a:r>
              <a:rPr lang="en-US" dirty="0" smtClean="0"/>
              <a:t>,</a:t>
            </a:r>
            <a:r>
              <a:rPr lang="zh-CN" altLang="en-US" dirty="0" smtClean="0"/>
              <a:t>这片热土涌现出多少爱国志士</a:t>
            </a:r>
            <a:r>
              <a:rPr lang="en-US" dirty="0" smtClean="0"/>
              <a:t>,</a:t>
            </a:r>
            <a:r>
              <a:rPr lang="zh-CN" altLang="en-US" dirty="0" smtClean="0"/>
              <a:t>捐躯赴国难。今天</a:t>
            </a:r>
            <a:r>
              <a:rPr lang="en-US" dirty="0" smtClean="0"/>
              <a:t>,</a:t>
            </a:r>
            <a:r>
              <a:rPr lang="zh-CN" altLang="en-US" dirty="0" smtClean="0"/>
              <a:t>让我们走近爱国英雄</a:t>
            </a:r>
            <a:r>
              <a:rPr lang="en-US" dirty="0" smtClean="0"/>
              <a:t>,</a:t>
            </a:r>
            <a:r>
              <a:rPr lang="zh-CN" altLang="en-US" dirty="0" smtClean="0"/>
              <a:t>用丰富多彩的形式感受革命先驱的爱国情怀。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09588" y="1071546"/>
            <a:ext cx="10930014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温故知新</a:t>
            </a:r>
            <a:r>
              <a:rPr lang="en-US" dirty="0" smtClean="0"/>
              <a:t>:</a:t>
            </a:r>
            <a:r>
              <a:rPr lang="zh-CN" altLang="en-US" dirty="0" smtClean="0"/>
              <a:t>联系本单元课文</a:t>
            </a:r>
            <a:r>
              <a:rPr lang="en-US" dirty="0" smtClean="0"/>
              <a:t>,</a:t>
            </a:r>
            <a:r>
              <a:rPr lang="zh-CN" altLang="en-US" dirty="0" smtClean="0"/>
              <a:t>说说下列人物的爱国故事。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端木蕻良的爱国情感体现在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									</a:t>
            </a:r>
            <a:r>
              <a:rPr lang="zh-CN" altLang="en-US" dirty="0" smtClean="0"/>
              <a:t>。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木兰的爱国情感体现在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				    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。</a:t>
            </a:r>
          </a:p>
          <a:p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6310314" y="1643050"/>
            <a:ext cx="4643470" cy="642942"/>
          </a:xfrm>
        </p:spPr>
        <p:txBody>
          <a:bodyPr/>
          <a:lstStyle/>
          <a:p>
            <a:r>
              <a:rPr lang="zh-CN" altLang="en-US" dirty="0" smtClean="0"/>
              <a:t>对美好家园的深深眷恋</a:t>
            </a:r>
            <a:r>
              <a:rPr lang="en-US" dirty="0" smtClean="0"/>
              <a:t>,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952464" y="2285992"/>
            <a:ext cx="7000924" cy="642942"/>
          </a:xfrm>
        </p:spPr>
        <p:txBody>
          <a:bodyPr/>
          <a:lstStyle/>
          <a:p>
            <a:r>
              <a:rPr lang="zh-CN" altLang="en-US" dirty="0" smtClean="0"/>
              <a:t>对</a:t>
            </a:r>
            <a:r>
              <a:rPr lang="zh-CN" altLang="en-US" dirty="0" smtClean="0"/>
              <a:t>国土沦丧的悲愤</a:t>
            </a:r>
            <a:r>
              <a:rPr lang="en-US" dirty="0" smtClean="0"/>
              <a:t>,</a:t>
            </a:r>
            <a:r>
              <a:rPr lang="zh-CN" altLang="en-US" dirty="0" smtClean="0"/>
              <a:t>对驱除日寇的强烈渴望　</a:t>
            </a:r>
            <a:endParaRPr lang="zh-CN" altLang="en-US" dirty="0"/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5595934" y="2928934"/>
            <a:ext cx="7000924" cy="642942"/>
          </a:xfrm>
        </p:spPr>
        <p:txBody>
          <a:bodyPr/>
          <a:lstStyle/>
          <a:p>
            <a:r>
              <a:rPr lang="zh-CN" altLang="en-US" dirty="0" smtClean="0"/>
              <a:t>危难关头替父从军、征战沙场</a:t>
            </a:r>
            <a:r>
              <a:rPr lang="zh-CN" altLang="en-US" dirty="0" smtClean="0"/>
              <a:t>、</a:t>
            </a:r>
            <a:endParaRPr lang="zh-CN" altLang="en-US" dirty="0"/>
          </a:p>
        </p:txBody>
      </p:sp>
      <p:sp>
        <p:nvSpPr>
          <p:cNvPr id="10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809588" y="3571876"/>
            <a:ext cx="7000924" cy="642942"/>
          </a:xfrm>
        </p:spPr>
        <p:txBody>
          <a:bodyPr/>
          <a:lstStyle/>
          <a:p>
            <a:r>
              <a:rPr lang="zh-CN" altLang="en-US" dirty="0" smtClean="0"/>
              <a:t>英勇</a:t>
            </a:r>
            <a:r>
              <a:rPr lang="zh-CN" altLang="en-US" dirty="0" smtClean="0"/>
              <a:t>无畏、保家卫国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  <p:bldP spid="5" grpId="0" build="p"/>
      <p:bldP spid="6" grpId="0" build="p"/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09588" y="1071546"/>
            <a:ext cx="10930014" cy="1857388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请你搜集一些爱国人物的故事。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1309654" y="1928802"/>
            <a:ext cx="10501386" cy="642942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为了祖国</a:t>
            </a:r>
            <a:r>
              <a:rPr lang="en-US" dirty="0" smtClean="0"/>
              <a:t>,</a:t>
            </a:r>
            <a:r>
              <a:rPr lang="zh-CN" altLang="en-US" dirty="0" smtClean="0"/>
              <a:t>屈原自沉汨罗江</a:t>
            </a:r>
            <a:r>
              <a:rPr lang="en-US" dirty="0" smtClean="0"/>
              <a:t>;</a:t>
            </a:r>
            <a:r>
              <a:rPr lang="zh-CN" altLang="en-US" dirty="0" smtClean="0"/>
              <a:t>为了祖国</a:t>
            </a:r>
            <a:r>
              <a:rPr lang="en-US" dirty="0" smtClean="0"/>
              <a:t>,</a:t>
            </a:r>
            <a:r>
              <a:rPr lang="zh-CN" altLang="en-US" dirty="0" smtClean="0"/>
              <a:t>苏武牧羊北海边</a:t>
            </a:r>
            <a:r>
              <a:rPr lang="en-US" dirty="0" smtClean="0"/>
              <a:t>;</a:t>
            </a:r>
            <a:r>
              <a:rPr lang="zh-CN" altLang="en-US" dirty="0" smtClean="0"/>
              <a:t>为了祖国</a:t>
            </a:r>
            <a:r>
              <a:rPr lang="en-US" dirty="0" smtClean="0"/>
              <a:t>,</a:t>
            </a:r>
            <a:r>
              <a:rPr lang="zh-CN" altLang="en-US" dirty="0" smtClean="0"/>
              <a:t>岳飞含恨风波亭</a:t>
            </a:r>
            <a:r>
              <a:rPr lang="en-US" dirty="0" smtClean="0"/>
              <a:t>;</a:t>
            </a:r>
            <a:r>
              <a:rPr lang="zh-CN" altLang="en-US" dirty="0" smtClean="0"/>
              <a:t>为了祖国</a:t>
            </a:r>
            <a:r>
              <a:rPr lang="en-US" dirty="0" smtClean="0"/>
              <a:t>,</a:t>
            </a:r>
            <a:r>
              <a:rPr lang="zh-CN" altLang="en-US" dirty="0" smtClean="0"/>
              <a:t>林则徐销烟虎门滩</a:t>
            </a:r>
            <a:r>
              <a:rPr lang="en-US" dirty="0" smtClean="0"/>
              <a:t>;</a:t>
            </a:r>
            <a:r>
              <a:rPr lang="zh-CN" altLang="en-US" dirty="0" smtClean="0"/>
              <a:t>为了祖国</a:t>
            </a:r>
            <a:r>
              <a:rPr lang="en-US" dirty="0" smtClean="0"/>
              <a:t>,</a:t>
            </a:r>
            <a:r>
              <a:rPr lang="zh-CN" altLang="en-US" dirty="0" smtClean="0"/>
              <a:t>王二小带敌走进埋伏圈</a:t>
            </a:r>
            <a:r>
              <a:rPr lang="en-US" dirty="0" smtClean="0"/>
              <a:t>……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爱国人物故事会。</a:t>
            </a:r>
          </a:p>
          <a:p>
            <a:r>
              <a:rPr lang="zh-CN" altLang="en-US" dirty="0" smtClean="0"/>
              <a:t>王明把历史课上学的林则徐虎门销烟的故事讲给大家听。可是他只是把历史书上那段文字读了一遍</a:t>
            </a:r>
            <a:r>
              <a:rPr lang="en-US" dirty="0" smtClean="0"/>
              <a:t>,</a:t>
            </a:r>
            <a:r>
              <a:rPr lang="zh-CN" altLang="en-US" dirty="0" smtClean="0"/>
              <a:t>一点都不生动形象。请你发挥想象</a:t>
            </a:r>
            <a:r>
              <a:rPr lang="en-US" dirty="0" smtClean="0"/>
              <a:t>,</a:t>
            </a:r>
            <a:r>
              <a:rPr lang="zh-CN" altLang="en-US" dirty="0" smtClean="0"/>
              <a:t>加入适当描写</a:t>
            </a:r>
            <a:r>
              <a:rPr lang="en-US" dirty="0" smtClean="0"/>
              <a:t>,</a:t>
            </a:r>
            <a:r>
              <a:rPr lang="zh-CN" altLang="en-US" dirty="0" smtClean="0"/>
              <a:t>细讲出来</a:t>
            </a:r>
            <a:r>
              <a:rPr lang="en-US" dirty="0" smtClean="0"/>
              <a:t>,</a:t>
            </a:r>
            <a:r>
              <a:rPr lang="zh-CN" altLang="en-US" dirty="0" smtClean="0"/>
              <a:t>并拟标题</a:t>
            </a:r>
            <a:r>
              <a:rPr lang="zh-CN" altLang="en-US" dirty="0" smtClean="0"/>
              <a:t>。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2741</TotalTime>
  <Words>1808</Words>
  <Application>Microsoft Office PowerPoint</Application>
  <PresentationFormat>自定义</PresentationFormat>
  <Paragraphs>131</Paragraphs>
  <Slides>29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623</cp:revision>
  <dcterms:created xsi:type="dcterms:W3CDTF">2017-02-11T06:33:00Z</dcterms:created>
  <dcterms:modified xsi:type="dcterms:W3CDTF">2019-12-13T04:14:35Z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