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Default Extension="docx" ContentType="application/vnd.openxmlformats-officedocument.wordprocessingml.document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docProps/custom.xml" ContentType="application/vnd.openxmlformats-officedocument.custom-properties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Default Extension="png" ContentType="image/png"/>
  <Override PartName="/ppt/slideLayouts/slideLayout7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9" r:id="rId1"/>
    <p:sldMasterId id="2147483673" r:id="rId2"/>
  </p:sldMasterIdLst>
  <p:notesMasterIdLst>
    <p:notesMasterId r:id="rId30"/>
  </p:notesMasterIdLst>
  <p:handoutMasterIdLst>
    <p:handoutMasterId r:id="rId31"/>
  </p:handoutMasterIdLst>
  <p:sldIdLst>
    <p:sldId id="371" r:id="rId3"/>
    <p:sldId id="429" r:id="rId4"/>
    <p:sldId id="444" r:id="rId5"/>
    <p:sldId id="428" r:id="rId6"/>
    <p:sldId id="445" r:id="rId7"/>
    <p:sldId id="489" r:id="rId8"/>
    <p:sldId id="490" r:id="rId9"/>
    <p:sldId id="397" r:id="rId10"/>
    <p:sldId id="459" r:id="rId11"/>
    <p:sldId id="491" r:id="rId12"/>
    <p:sldId id="492" r:id="rId13"/>
    <p:sldId id="493" r:id="rId14"/>
    <p:sldId id="494" r:id="rId15"/>
    <p:sldId id="495" r:id="rId16"/>
    <p:sldId id="496" r:id="rId17"/>
    <p:sldId id="497" r:id="rId18"/>
    <p:sldId id="498" r:id="rId19"/>
    <p:sldId id="499" r:id="rId20"/>
    <p:sldId id="500" r:id="rId21"/>
    <p:sldId id="501" r:id="rId22"/>
    <p:sldId id="502" r:id="rId23"/>
    <p:sldId id="503" r:id="rId24"/>
    <p:sldId id="504" r:id="rId25"/>
    <p:sldId id="505" r:id="rId26"/>
    <p:sldId id="453" r:id="rId27"/>
    <p:sldId id="476" r:id="rId28"/>
    <p:sldId id="395" r:id="rId29"/>
  </p:sldIdLst>
  <p:sldSz cx="12192000" cy="6858000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5pPr>
    <a:lvl6pPr marL="2286000" algn="l" defTabSz="914400" rtl="0" eaLnBrk="1" latinLnBrk="0" hangingPunct="1"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6pPr>
    <a:lvl7pPr marL="2743200" algn="l" defTabSz="914400" rtl="0" eaLnBrk="1" latinLnBrk="0" hangingPunct="1"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7pPr>
    <a:lvl8pPr marL="3200400" algn="l" defTabSz="914400" rtl="0" eaLnBrk="1" latinLnBrk="0" hangingPunct="1"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8pPr>
    <a:lvl9pPr marL="3657600" algn="l" defTabSz="914400" rtl="0" eaLnBrk="1" latinLnBrk="0" hangingPunct="1"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205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srgbClr val="FF0000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0000FF"/>
    <a:srgbClr val="FFFFFF"/>
    <a:srgbClr val="B608C8"/>
    <a:srgbClr val="EE8012"/>
    <a:srgbClr val="EB9415"/>
    <a:srgbClr val="35CBC4"/>
    <a:srgbClr val="558335"/>
    <a:srgbClr val="EB6FC8"/>
    <a:srgbClr val="000000"/>
    <a:srgbClr val="C9C9C9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8603FDC-E32A-4AB5-989C-0864C3EAD2B8}" styleName="主题样式 2 - 强调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7DF18680-E054-41AD-8BC1-D1AEF772440D}" styleName="中度样式 2 - 强调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1201" autoAdjust="0"/>
    <p:restoredTop sz="94660"/>
  </p:normalViewPr>
  <p:slideViewPr>
    <p:cSldViewPr>
      <p:cViewPr>
        <p:scale>
          <a:sx n="40" d="100"/>
          <a:sy n="40" d="100"/>
        </p:scale>
        <p:origin x="-576" y="-414"/>
      </p:cViewPr>
      <p:guideLst>
        <p:guide orient="horz" pos="2205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41" d="100"/>
          <a:sy n="41" d="100"/>
        </p:scale>
        <p:origin x="-1782" y="-114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367A1F79-9674-45EB-B8A6-1351A6753A23}" type="datetimeFigureOut">
              <a:rPr lang="zh-CN" altLang="en-US"/>
              <a:pPr>
                <a:defRPr/>
              </a:pPr>
              <a:t>2019/12/13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4A824B8-E200-4359-8853-E0F6A88E97B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A6695BAE-1F34-42A7-8D3E-D1B8CD91B1BA}" type="datetimeFigureOut">
              <a:rPr lang="zh-CN" altLang="en-US"/>
              <a:pPr>
                <a:defRPr/>
              </a:pPr>
              <a:t>2019/12/13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51922F9-717D-48C6-9265-54BFA63D79C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6019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/>
          </a:p>
        </p:txBody>
      </p:sp>
      <p:sp>
        <p:nvSpPr>
          <p:cNvPr id="8602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14CAB7FD-21D3-41BA-B92E-E96B567A9861}" type="slidenum">
              <a:rPr lang="zh-CN" alt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27</a:t>
            </a:fld>
            <a:endParaRPr lang="en-US" altLang="zh-CN"/>
          </a:p>
        </p:txBody>
      </p:sp>
    </p:spTree>
    <p:extLst>
      <p:ext uri="{BB962C8B-B14F-4D97-AF65-F5344CB8AC3E}">
        <p14:creationId xmlns="" xmlns:p14="http://schemas.microsoft.com/office/powerpoint/2010/main" val="35392880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11489047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学习目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66712" y="1571612"/>
            <a:ext cx="10930014" cy="4643470"/>
          </a:xfrm>
          <a:prstGeom prst="round2Same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effectLst/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4" name="下箭头标注 3"/>
          <p:cNvSpPr/>
          <p:nvPr userDrawn="1"/>
        </p:nvSpPr>
        <p:spPr>
          <a:xfrm>
            <a:off x="881026" y="785794"/>
            <a:ext cx="2071702" cy="801529"/>
          </a:xfrm>
          <a:prstGeom prst="downArrowCallout">
            <a:avLst/>
          </a:prstGeom>
          <a:solidFill>
            <a:schemeClr val="accent1">
              <a:lumMod val="7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zh-CN" altLang="en-US" sz="28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学习目标</a:t>
            </a:r>
            <a:endParaRPr lang="zh-CN" altLang="en-US" sz="28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81026" y="4214818"/>
            <a:ext cx="10358510" cy="857256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="0" baseline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  <p:extLst>
      <p:ext uri="{BB962C8B-B14F-4D97-AF65-F5344CB8AC3E}">
        <p14:creationId xmlns="" xmlns:p14="http://schemas.microsoft.com/office/powerpoint/2010/main" val="18979127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无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358510" cy="785818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4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81026" y="1785926"/>
            <a:ext cx="10358510" cy="1857388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无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358510" cy="785818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4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81026" y="1785926"/>
            <a:ext cx="10358510" cy="1857388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5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881026" y="2714620"/>
            <a:ext cx="10358510" cy="1857388"/>
          </a:xfrm>
          <a:prstGeom prst="rect">
            <a:avLst/>
          </a:prstGeom>
        </p:spPr>
        <p:txBody>
          <a:bodyPr/>
          <a:lstStyle>
            <a:lvl1pPr marL="0" indent="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="1" baseline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预习导学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81026" y="1643050"/>
            <a:ext cx="10358510" cy="4357718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="0" baseline="0"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8" name="下箭头标注 7"/>
          <p:cNvSpPr/>
          <p:nvPr userDrawn="1"/>
        </p:nvSpPr>
        <p:spPr>
          <a:xfrm>
            <a:off x="881026" y="785794"/>
            <a:ext cx="2071702" cy="801529"/>
          </a:xfrm>
          <a:prstGeom prst="downArrowCallout">
            <a:avLst/>
          </a:prstGeom>
          <a:solidFill>
            <a:schemeClr val="accent1">
              <a:lumMod val="7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zh-CN" altLang="en-US" sz="28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预习导学</a:t>
            </a:r>
            <a:endParaRPr lang="zh-CN" altLang="en-US" sz="28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81026" y="2571744"/>
            <a:ext cx="10358510" cy="857256"/>
          </a:xfrm>
          <a:prstGeom prst="rect">
            <a:avLst/>
          </a:prstGeom>
        </p:spPr>
        <p:txBody>
          <a:bodyPr/>
          <a:lstStyle>
            <a:lvl1pPr marL="0" indent="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="1" baseline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探究新知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81026" y="1643050"/>
            <a:ext cx="10358510" cy="4357718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7" name="下箭头标注 6"/>
          <p:cNvSpPr/>
          <p:nvPr userDrawn="1"/>
        </p:nvSpPr>
        <p:spPr>
          <a:xfrm>
            <a:off x="881026" y="785794"/>
            <a:ext cx="2071702" cy="801529"/>
          </a:xfrm>
          <a:prstGeom prst="downArrowCallout">
            <a:avLst/>
          </a:prstGeom>
          <a:solidFill>
            <a:schemeClr val="accent1">
              <a:lumMod val="7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zh-CN" altLang="en-US" sz="28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合作探究</a:t>
            </a:r>
            <a:endParaRPr lang="zh-CN" altLang="en-US" sz="28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81026" y="2428868"/>
            <a:ext cx="10358510" cy="785818"/>
          </a:xfrm>
          <a:prstGeom prst="rect">
            <a:avLst/>
          </a:prstGeom>
        </p:spPr>
        <p:txBody>
          <a:bodyPr/>
          <a:lstStyle>
            <a:lvl1pPr marL="0" indent="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="1" baseline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无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358510" cy="5214974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无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358510" cy="5214974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4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81026" y="2071678"/>
            <a:ext cx="10358510" cy="857256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="1" baseline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5" Type="http://schemas.openxmlformats.org/officeDocument/2006/relationships/slideLayout" Target="../slideLayouts/slideLayout7.xml"/><Relationship Id="rId4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9090" name="Picture 1"/>
          <p:cNvPicPr>
            <a:picLocks noChangeAspect="1" noChangeArrowheads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9091" name="Slide Number Placeholder 5"/>
          <p:cNvSpPr txBox="1">
            <a:spLocks noChangeArrowheads="1"/>
          </p:cNvSpPr>
          <p:nvPr userDrawn="1"/>
        </p:nvSpPr>
        <p:spPr bwMode="auto">
          <a:xfrm>
            <a:off x="11641138" y="6453188"/>
            <a:ext cx="407987" cy="40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45709" anchor="ctr"/>
          <a:lstStyle/>
          <a:p>
            <a:pPr algn="ctr">
              <a:buFont typeface="Arial" pitchFamily="34" charset="0"/>
              <a:buNone/>
            </a:pPr>
            <a:fld id="{D422CB99-868B-43A7-BE81-7449AC7F803D}" type="slidenum">
              <a:rPr lang="en-US" altLang="zh-CN" sz="1200" b="0">
                <a:solidFill>
                  <a:srgbClr val="F9FBFA"/>
                </a:solidFill>
                <a:latin typeface="微软雅黑" pitchFamily="34" charset="-122"/>
              </a:rPr>
              <a:pPr algn="ctr">
                <a:buFont typeface="Arial" pitchFamily="34" charset="0"/>
                <a:buNone/>
              </a:pPr>
              <a:t>‹#›</a:t>
            </a:fld>
            <a:endParaRPr lang="en-US" altLang="zh-CN" sz="1200" b="0">
              <a:solidFill>
                <a:srgbClr val="F9FBFA"/>
              </a:solidFill>
              <a:latin typeface="微软雅黑" pitchFamily="34" charset="-122"/>
            </a:endParaRPr>
          </a:p>
        </p:txBody>
      </p:sp>
      <p:sp>
        <p:nvSpPr>
          <p:cNvPr id="89092" name="Slide Number Placeholder 5"/>
          <p:cNvSpPr txBox="1">
            <a:spLocks noChangeArrowheads="1"/>
          </p:cNvSpPr>
          <p:nvPr userDrawn="1"/>
        </p:nvSpPr>
        <p:spPr bwMode="auto">
          <a:xfrm>
            <a:off x="11641138" y="6453188"/>
            <a:ext cx="407987" cy="40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45709" anchor="ctr"/>
          <a:lstStyle/>
          <a:p>
            <a:pPr algn="ctr">
              <a:buFont typeface="Arial" pitchFamily="34" charset="0"/>
              <a:buNone/>
            </a:pPr>
            <a:fld id="{DAC4F539-E542-443C-8D1B-154377A4059F}" type="slidenum">
              <a:rPr lang="en-US" altLang="zh-CN" sz="1200" b="0">
                <a:solidFill>
                  <a:srgbClr val="F9FBFA"/>
                </a:solidFill>
                <a:latin typeface="微软雅黑" pitchFamily="34" charset="-122"/>
              </a:rPr>
              <a:pPr algn="ctr">
                <a:buFont typeface="Arial" pitchFamily="34" charset="0"/>
                <a:buNone/>
              </a:pPr>
              <a:t>‹#›</a:t>
            </a:fld>
            <a:endParaRPr lang="en-US" altLang="zh-CN" sz="1200" b="0">
              <a:solidFill>
                <a:srgbClr val="F9FBFA"/>
              </a:solidFill>
              <a:latin typeface="微软雅黑" pitchFamily="34" charset="-122"/>
            </a:endParaRP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7" r:id="rId1"/>
    <p:sldLayoutId id="2147483690" r:id="rId2"/>
  </p:sldLayoutIdLst>
  <p:transition spd="slow"/>
  <p:hf hdr="0" ftr="0" dt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5">
            <a:extLst>
              <a:ext uri="{FF2B5EF4-FFF2-40B4-BE49-F238E27FC236}">
                <a16:creationId xmlns="" xmlns:a16="http://schemas.microsoft.com/office/drawing/2014/main" id="{90C972B7-75CB-4FE4-A103-D9FCE618E341}"/>
              </a:ext>
            </a:extLst>
          </p:cNvPr>
          <p:cNvSpPr>
            <a:spLocks noChangeArrowheads="1"/>
          </p:cNvSpPr>
          <p:nvPr userDrawn="1"/>
        </p:nvSpPr>
        <p:spPr bwMode="auto">
          <a:xfrm rot="-5400000">
            <a:off x="10285380" y="19160"/>
            <a:ext cx="1059087" cy="1008063"/>
          </a:xfrm>
          <a:custGeom>
            <a:avLst/>
            <a:gdLst/>
            <a:ahLst/>
            <a:cxnLst>
              <a:cxn ang="0">
                <a:pos x="29842" y="0"/>
              </a:cxn>
              <a:cxn ang="0">
                <a:pos x="4732299" y="0"/>
              </a:cxn>
              <a:cxn ang="0">
                <a:pos x="4732299" y="655200"/>
              </a:cxn>
              <a:cxn ang="0">
                <a:pos x="0" y="655200"/>
              </a:cxn>
              <a:cxn ang="0">
                <a:pos x="0" y="651669"/>
              </a:cxn>
              <a:cxn ang="0">
                <a:pos x="25384" y="651669"/>
              </a:cxn>
              <a:cxn ang="0">
                <a:pos x="393662" y="323851"/>
              </a:cxn>
            </a:cxnLst>
            <a:rect l="0" t="0" r="r" b="b"/>
            <a:pathLst>
              <a:path w="4732299" h="655200">
                <a:moveTo>
                  <a:pt x="29842" y="0"/>
                </a:moveTo>
                <a:lnTo>
                  <a:pt x="4732299" y="0"/>
                </a:lnTo>
                <a:lnTo>
                  <a:pt x="4732299" y="655200"/>
                </a:lnTo>
                <a:lnTo>
                  <a:pt x="0" y="655200"/>
                </a:lnTo>
                <a:lnTo>
                  <a:pt x="0" y="651669"/>
                </a:lnTo>
                <a:lnTo>
                  <a:pt x="25384" y="651669"/>
                </a:lnTo>
                <a:lnTo>
                  <a:pt x="393662" y="323851"/>
                </a:lnTo>
                <a:close/>
              </a:path>
            </a:pathLst>
          </a:custGeom>
          <a:solidFill>
            <a:srgbClr val="FFFFFF">
              <a:alpha val="85097"/>
            </a:srgbClr>
          </a:solidFill>
          <a:ln w="3175" cap="flat" cmpd="sng" algn="ctr">
            <a:noFill/>
            <a:prstDash val="solid"/>
            <a:round/>
            <a:headEnd/>
            <a:tailEnd/>
          </a:ln>
          <a:effectLst>
            <a:outerShdw dist="38100" dir="5400000" algn="t" rotWithShape="0">
              <a:srgbClr val="000000">
                <a:alpha val="39999"/>
              </a:srgbClr>
            </a:outerShdw>
          </a:effec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7" name="矩形 9">
            <a:extLst>
              <a:ext uri="{FF2B5EF4-FFF2-40B4-BE49-F238E27FC236}">
                <a16:creationId xmlns="" xmlns:a16="http://schemas.microsoft.com/office/drawing/2014/main" id="{4B876050-6EAA-4FC6-AA85-6FF1AFFCB4FE}"/>
              </a:ext>
            </a:extLst>
          </p:cNvPr>
          <p:cNvSpPr/>
          <p:nvPr userDrawn="1"/>
        </p:nvSpPr>
        <p:spPr>
          <a:xfrm>
            <a:off x="1452530" y="0"/>
            <a:ext cx="10739470" cy="542925"/>
          </a:xfrm>
          <a:prstGeom prst="snip2DiagRect">
            <a:avLst>
              <a:gd name="adj1" fmla="val 50000"/>
              <a:gd name="adj2" fmla="val 16667"/>
            </a:avLst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  <a:effectLst/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b="0"/>
          </a:p>
        </p:txBody>
      </p:sp>
      <p:sp>
        <p:nvSpPr>
          <p:cNvPr id="9" name="矩形 12">
            <a:extLst>
              <a:ext uri="{FF2B5EF4-FFF2-40B4-BE49-F238E27FC236}">
                <a16:creationId xmlns="" xmlns:a16="http://schemas.microsoft.com/office/drawing/2014/main" id="{E9B06FAD-39AE-4A0A-AA38-3ACDEF7CD4D7}"/>
              </a:ext>
            </a:extLst>
          </p:cNvPr>
          <p:cNvSpPr/>
          <p:nvPr userDrawn="1"/>
        </p:nvSpPr>
        <p:spPr>
          <a:xfrm>
            <a:off x="0" y="106785"/>
            <a:ext cx="1353568" cy="369887"/>
          </a:xfrm>
          <a:prstGeom prst="rect">
            <a:avLst/>
          </a:prstGeom>
        </p:spPr>
        <p:txBody>
          <a:bodyPr/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b="0" dirty="0">
                <a:solidFill>
                  <a:srgbClr val="0070C0"/>
                </a:solidFill>
                <a:latin typeface="微软雅黑" pitchFamily="34" charset="-122"/>
              </a:rPr>
              <a:t>第  </a:t>
            </a:r>
            <a:fld id="{E29A5833-BF3C-46DD-ABB9-8C7DF1E18923}" type="slidenum">
              <a:rPr lang="zh-CN" altLang="en-US" sz="1600" b="1" smtClean="0">
                <a:solidFill>
                  <a:srgbClr val="0070C0"/>
                </a:solidFill>
                <a:latin typeface="+mn-lt"/>
                <a:ea typeface="+mn-ea"/>
              </a:rPr>
              <a:pPr algn="dist"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r>
              <a:rPr lang="zh-CN" altLang="en-US" sz="1600" b="0" dirty="0">
                <a:solidFill>
                  <a:srgbClr val="0070C0"/>
                </a:solidFill>
                <a:latin typeface="+mn-lt"/>
                <a:ea typeface="+mn-ea"/>
              </a:rPr>
              <a:t>  </a:t>
            </a:r>
            <a:r>
              <a:rPr lang="zh-CN" altLang="en-US" sz="1600" b="0" dirty="0">
                <a:solidFill>
                  <a:srgbClr val="0070C0"/>
                </a:solidFill>
                <a:latin typeface="微软雅黑" pitchFamily="34" charset="-122"/>
              </a:rPr>
              <a:t>页</a:t>
            </a:r>
          </a:p>
        </p:txBody>
      </p:sp>
      <p:sp>
        <p:nvSpPr>
          <p:cNvPr id="12" name="Rectangle 5">
            <a:extLst>
              <a:ext uri="{FF2B5EF4-FFF2-40B4-BE49-F238E27FC236}">
                <a16:creationId xmlns="" xmlns:a16="http://schemas.microsoft.com/office/drawing/2014/main" id="{87DB1F45-732C-4526-A59D-CF5FB69A3C21}"/>
              </a:ext>
            </a:extLst>
          </p:cNvPr>
          <p:cNvSpPr>
            <a:spLocks noChangeArrowheads="1"/>
          </p:cNvSpPr>
          <p:nvPr userDrawn="1"/>
        </p:nvSpPr>
        <p:spPr bwMode="auto">
          <a:xfrm rot="-5400000">
            <a:off x="10288506" y="22336"/>
            <a:ext cx="1052736" cy="1008063"/>
          </a:xfrm>
          <a:custGeom>
            <a:avLst/>
            <a:gdLst/>
            <a:ahLst/>
            <a:cxnLst>
              <a:cxn ang="0">
                <a:pos x="29842" y="0"/>
              </a:cxn>
              <a:cxn ang="0">
                <a:pos x="4732299" y="0"/>
              </a:cxn>
              <a:cxn ang="0">
                <a:pos x="4732299" y="655200"/>
              </a:cxn>
              <a:cxn ang="0">
                <a:pos x="0" y="655200"/>
              </a:cxn>
              <a:cxn ang="0">
                <a:pos x="0" y="651669"/>
              </a:cxn>
              <a:cxn ang="0">
                <a:pos x="25384" y="651669"/>
              </a:cxn>
              <a:cxn ang="0">
                <a:pos x="393662" y="323851"/>
              </a:cxn>
            </a:cxnLst>
            <a:rect l="0" t="0" r="r" b="b"/>
            <a:pathLst>
              <a:path w="4732299" h="655200">
                <a:moveTo>
                  <a:pt x="29842" y="0"/>
                </a:moveTo>
                <a:lnTo>
                  <a:pt x="4732299" y="0"/>
                </a:lnTo>
                <a:lnTo>
                  <a:pt x="4732299" y="655200"/>
                </a:lnTo>
                <a:lnTo>
                  <a:pt x="0" y="655200"/>
                </a:lnTo>
                <a:lnTo>
                  <a:pt x="0" y="651669"/>
                </a:lnTo>
                <a:lnTo>
                  <a:pt x="25384" y="651669"/>
                </a:lnTo>
                <a:lnTo>
                  <a:pt x="393662" y="323851"/>
                </a:lnTo>
                <a:close/>
              </a:path>
            </a:pathLst>
          </a:custGeom>
          <a:solidFill>
            <a:srgbClr val="FFFFFF">
              <a:alpha val="85097"/>
            </a:srgbClr>
          </a:solidFill>
          <a:ln w="3175" cap="flat" cmpd="sng" algn="ctr">
            <a:noFill/>
            <a:prstDash val="solid"/>
            <a:round/>
            <a:headEnd/>
            <a:tailEnd/>
          </a:ln>
          <a:effectLst>
            <a:outerShdw dist="38100" dir="5400000" algn="t" rotWithShape="0">
              <a:srgbClr val="000000">
                <a:alpha val="39999"/>
              </a:srgbClr>
            </a:outerShdw>
          </a:effec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3" name="TextBox 13">
            <a:extLst>
              <a:ext uri="{FF2B5EF4-FFF2-40B4-BE49-F238E27FC236}">
                <a16:creationId xmlns="" xmlns:a16="http://schemas.microsoft.com/office/drawing/2014/main" id="{AB1CAB90-8933-4F54-8877-27446346C721}"/>
              </a:ext>
            </a:extLst>
          </p:cNvPr>
          <p:cNvSpPr txBox="1"/>
          <p:nvPr userDrawn="1"/>
        </p:nvSpPr>
        <p:spPr>
          <a:xfrm>
            <a:off x="10302911" y="173038"/>
            <a:ext cx="1008063" cy="338554"/>
          </a:xfrm>
          <a:prstGeom prst="rect">
            <a:avLst/>
          </a:prstGeom>
          <a:noFill/>
          <a:effectLst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b="1" dirty="0" smtClean="0">
                <a:solidFill>
                  <a:schemeClr val="tx1"/>
                </a:solidFill>
                <a:latin typeface="微软雅黑" pitchFamily="34" charset="-122"/>
              </a:rPr>
              <a:t>第二单元</a:t>
            </a:r>
            <a:endParaRPr lang="en-US" altLang="zh-CN" sz="1600" b="1" dirty="0">
              <a:solidFill>
                <a:schemeClr val="tx1"/>
              </a:solidFill>
              <a:latin typeface="微软雅黑" pitchFamily="34" charset="-122"/>
            </a:endParaRPr>
          </a:p>
        </p:txBody>
      </p:sp>
      <p:sp>
        <p:nvSpPr>
          <p:cNvPr id="14" name="TextBox 15">
            <a:extLst>
              <a:ext uri="{FF2B5EF4-FFF2-40B4-BE49-F238E27FC236}">
                <a16:creationId xmlns="" xmlns:a16="http://schemas.microsoft.com/office/drawing/2014/main" id="{2C3804B7-DF39-4FDD-983B-BA3CDF4C0456}"/>
              </a:ext>
            </a:extLst>
          </p:cNvPr>
          <p:cNvSpPr txBox="1"/>
          <p:nvPr userDrawn="1"/>
        </p:nvSpPr>
        <p:spPr>
          <a:xfrm>
            <a:off x="10310842" y="614016"/>
            <a:ext cx="1008063" cy="369332"/>
          </a:xfrm>
          <a:prstGeom prst="rect">
            <a:avLst/>
          </a:prstGeom>
          <a:noFill/>
          <a:effectLst/>
        </p:spPr>
        <p:txBody>
          <a:bodyPr>
            <a:spAutoFit/>
          </a:bodyPr>
          <a:lstStyle/>
          <a:p>
            <a:pPr algn="ctr"/>
            <a:r>
              <a:rPr lang="en-US" altLang="zh-CN" sz="1800" b="1" dirty="0" smtClean="0">
                <a:solidFill>
                  <a:schemeClr val="accent5">
                    <a:lumMod val="50000"/>
                  </a:schemeClr>
                </a:solidFill>
                <a:latin typeface="微软雅黑" pitchFamily="34" charset="-122"/>
              </a:rPr>
              <a:t>8</a:t>
            </a:r>
            <a:endParaRPr lang="en-US" altLang="zh-CN" sz="1800" b="1" dirty="0">
              <a:solidFill>
                <a:schemeClr val="accent5">
                  <a:lumMod val="50000"/>
                </a:schemeClr>
              </a:solidFill>
              <a:latin typeface="微软雅黑" pitchFamily="34" charset="-122"/>
            </a:endParaRPr>
          </a:p>
        </p:txBody>
      </p:sp>
      <p:cxnSp>
        <p:nvCxnSpPr>
          <p:cNvPr id="17" name="直接连接符 16">
            <a:extLst>
              <a:ext uri="{FF2B5EF4-FFF2-40B4-BE49-F238E27FC236}">
                <a16:creationId xmlns="" xmlns:a16="http://schemas.microsoft.com/office/drawing/2014/main" id="{0804E4FB-3903-488F-BBD8-8EC5686172E5}"/>
              </a:ext>
            </a:extLst>
          </p:cNvPr>
          <p:cNvCxnSpPr/>
          <p:nvPr userDrawn="1"/>
        </p:nvCxnSpPr>
        <p:spPr>
          <a:xfrm>
            <a:off x="10455355" y="536575"/>
            <a:ext cx="720725" cy="0"/>
          </a:xfrm>
          <a:prstGeom prst="line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3807794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96" r:id="rId2"/>
    <p:sldLayoutId id="2147483698" r:id="rId3"/>
    <p:sldLayoutId id="2147483694" r:id="rId4"/>
    <p:sldLayoutId id="2147483693" r:id="rId5"/>
    <p:sldLayoutId id="2147483691" r:id="rId6"/>
    <p:sldLayoutId id="2147483695" r:id="rId7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Office_Word___1.docx"/><Relationship Id="rId2" Type="http://schemas.openxmlformats.org/officeDocument/2006/relationships/slideLayout" Target="../slideLayouts/slideLayout5.xml"/><Relationship Id="rId1" Type="http://schemas.openxmlformats.org/officeDocument/2006/relationships/vmlDrawing" Target="../drawings/vmlDrawing1.v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A_文本框 26">
            <a:extLst>
              <a:ext uri="{FF2B5EF4-FFF2-40B4-BE49-F238E27FC236}">
                <a16:creationId xmlns="" xmlns:a16="http://schemas.microsoft.com/office/drawing/2014/main" id="{BF4CD2C8-D272-4AC8-B9D7-A5F0AF826858}"/>
              </a:ext>
            </a:extLst>
          </p:cNvPr>
          <p:cNvSpPr txBox="1"/>
          <p:nvPr/>
        </p:nvSpPr>
        <p:spPr>
          <a:xfrm>
            <a:off x="595274" y="428604"/>
            <a:ext cx="3338411" cy="52322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5719" rIns="45719">
            <a:spAutoFit/>
          </a:bodyPr>
          <a:lstStyle>
            <a:lvl1pPr algn="ctr">
              <a:defRPr sz="4000">
                <a:solidFill>
                  <a:srgbClr val="3F403E"/>
                </a:solidFill>
                <a:latin typeface="微软雅黑"/>
                <a:ea typeface="微软雅黑"/>
                <a:cs typeface="微软雅黑"/>
                <a:sym typeface="微软雅黑"/>
              </a:defRPr>
            </a:lvl1pPr>
          </a:lstStyle>
          <a:p>
            <a:r>
              <a:rPr lang="zh-CN" altLang="en-US" sz="2800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uFill>
                  <a:solidFill>
                    <a:srgbClr val="0000FF"/>
                  </a:solidFill>
                </a:uFill>
                <a:latin typeface="黑体" panose="02010609060101010101" pitchFamily="49" charset="-122"/>
                <a:ea typeface="黑体" panose="02010609060101010101" pitchFamily="49" charset="-122"/>
              </a:rPr>
              <a:t>导学案课堂同步用书</a:t>
            </a:r>
            <a:endParaRPr sz="2800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uFill>
                <a:solidFill>
                  <a:srgbClr val="0000FF"/>
                </a:solidFill>
              </a:u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0" name="文本框 29">
            <a:extLst>
              <a:ext uri="{FF2B5EF4-FFF2-40B4-BE49-F238E27FC236}">
                <a16:creationId xmlns="" xmlns:a16="http://schemas.microsoft.com/office/drawing/2014/main" id="{F2E513BD-603F-40C5-8B26-136735651DD9}"/>
              </a:ext>
            </a:extLst>
          </p:cNvPr>
          <p:cNvSpPr txBox="1"/>
          <p:nvPr/>
        </p:nvSpPr>
        <p:spPr>
          <a:xfrm>
            <a:off x="8667768" y="642918"/>
            <a:ext cx="3143272" cy="338554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七年级</a:t>
            </a:r>
            <a:r>
              <a:rPr lang="en-US" altLang="zh-CN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·</a:t>
            </a:r>
            <a:r>
              <a:rPr lang="zh-CN" altLang="en-US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语文</a:t>
            </a:r>
            <a:r>
              <a:rPr lang="en-US" altLang="zh-CN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· </a:t>
            </a:r>
            <a:r>
              <a:rPr lang="zh-CN" altLang="en-US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人教版</a:t>
            </a:r>
            <a:r>
              <a:rPr lang="en-US" altLang="zh-CN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·</a:t>
            </a:r>
            <a:r>
              <a:rPr lang="zh-CN" altLang="en-US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下册</a:t>
            </a:r>
            <a:endParaRPr lang="zh-CN" altLang="en-US" sz="1600" dirty="0">
              <a:solidFill>
                <a:schemeClr val="accent1">
                  <a:lumMod val="75000"/>
                  <a:lumOff val="25000"/>
                </a:schemeClr>
              </a:solidFill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5595934" y="4000504"/>
            <a:ext cx="283923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 smtClean="0"/>
              <a:t>8.</a:t>
            </a:r>
            <a:r>
              <a:rPr lang="zh-CN" altLang="en-US" sz="3600" dirty="0" smtClean="0"/>
              <a:t>木　兰　诗</a:t>
            </a:r>
            <a:endParaRPr lang="zh-CN" altLang="en-US" sz="3600" dirty="0"/>
          </a:p>
        </p:txBody>
      </p:sp>
      <p:sp>
        <p:nvSpPr>
          <p:cNvPr id="24" name="动作按钮: 声音 23">
            <a:hlinkClick r:id="" action="ppaction://noaction" highlightClick="1">
              <a:snd r:embed="rId2" name="applause.wav" builtIn="1"/>
            </a:hlinkClick>
          </p:cNvPr>
          <p:cNvSpPr/>
          <p:nvPr/>
        </p:nvSpPr>
        <p:spPr>
          <a:xfrm>
            <a:off x="4310050" y="4000504"/>
            <a:ext cx="928694" cy="642942"/>
          </a:xfrm>
          <a:prstGeom prst="actionButtonSound">
            <a:avLst/>
          </a:prstGeom>
          <a:ln w="25400">
            <a:solidFill>
              <a:schemeClr val="accent1">
                <a:lumMod val="90000"/>
                <a:lumOff val="10000"/>
              </a:schemeClr>
            </a:solidFill>
            <a:miter/>
          </a:ln>
        </p:spPr>
        <p:txBody>
          <a:bodyPr lIns="45719" rIns="45719" rtlCol="0"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pic>
        <p:nvPicPr>
          <p:cNvPr id="8" name="第2单元.eps" descr="id:2147496105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1095340" y="1357298"/>
            <a:ext cx="10215634" cy="1817286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5878084" y="4640057"/>
            <a:ext cx="214674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600" dirty="0" smtClean="0"/>
              <a:t>第 </a:t>
            </a:r>
            <a:r>
              <a:rPr lang="en-US" altLang="zh-CN" sz="3600" dirty="0" smtClean="0"/>
              <a:t>2 </a:t>
            </a:r>
            <a:r>
              <a:rPr lang="zh-CN" altLang="en-US" sz="3600" dirty="0" smtClean="0"/>
              <a:t>课 时</a:t>
            </a:r>
            <a:endParaRPr lang="zh-CN" altLang="en-US" sz="3600" dirty="0"/>
          </a:p>
        </p:txBody>
      </p:sp>
    </p:spTree>
    <p:extLst>
      <p:ext uri="{BB962C8B-B14F-4D97-AF65-F5344CB8AC3E}">
        <p14:creationId xmlns="" xmlns:p14="http://schemas.microsoft.com/office/powerpoint/2010/main" val="3193792668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占位符 6"/>
          <p:cNvSpPr>
            <a:spLocks noGrp="1"/>
          </p:cNvSpPr>
          <p:nvPr>
            <p:ph type="body" sz="quarter" idx="11"/>
          </p:nvPr>
        </p:nvSpPr>
        <p:spPr>
          <a:xfrm>
            <a:off x="238084" y="1071546"/>
            <a:ext cx="11310974" cy="1857388"/>
          </a:xfrm>
        </p:spPr>
        <p:txBody>
          <a:bodyPr/>
          <a:lstStyle/>
          <a:p>
            <a:r>
              <a:rPr lang="en-US" dirty="0" smtClean="0"/>
              <a:t>2.</a:t>
            </a:r>
            <a:r>
              <a:rPr lang="zh-CN" altLang="en-US" dirty="0" smtClean="0"/>
              <a:t>诗歌第</a:t>
            </a:r>
            <a:r>
              <a:rPr lang="en-US" dirty="0" smtClean="0"/>
              <a:t>3</a:t>
            </a:r>
            <a:r>
              <a:rPr lang="zh-CN" altLang="en-US" dirty="0" smtClean="0"/>
              <a:t>段把东、西、南、北市都写到了</a:t>
            </a:r>
            <a:r>
              <a:rPr lang="en-US" dirty="0" smtClean="0"/>
              <a:t>,</a:t>
            </a:r>
            <a:r>
              <a:rPr lang="zh-CN" altLang="en-US" dirty="0" smtClean="0"/>
              <a:t>分析这样写的好处。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738150" y="1142984"/>
            <a:ext cx="10715700" cy="857256"/>
          </a:xfrm>
        </p:spPr>
        <p:txBody>
          <a:bodyPr/>
          <a:lstStyle/>
          <a:p>
            <a:r>
              <a:rPr lang="zh-CN" altLang="en-US" dirty="0" smtClean="0"/>
              <a:t>运用排比、互文的修辞手法</a:t>
            </a:r>
            <a:r>
              <a:rPr lang="en-US" dirty="0" smtClean="0"/>
              <a:t>,</a:t>
            </a:r>
            <a:r>
              <a:rPr lang="zh-CN" altLang="en-US" dirty="0" smtClean="0"/>
              <a:t>写花木兰从军前的准备</a:t>
            </a:r>
            <a:r>
              <a:rPr lang="en-US" dirty="0" smtClean="0"/>
              <a:t>,</a:t>
            </a:r>
            <a:r>
              <a:rPr lang="zh-CN" altLang="en-US" dirty="0" smtClean="0"/>
              <a:t>渲染了战前紧张的气氛</a:t>
            </a:r>
            <a:r>
              <a:rPr lang="en-US" dirty="0" smtClean="0"/>
              <a:t>,</a:t>
            </a:r>
            <a:r>
              <a:rPr lang="zh-CN" altLang="en-US" dirty="0" smtClean="0"/>
              <a:t>写出了战事的紧迫。</a:t>
            </a:r>
            <a:endParaRPr lang="zh-CN" altLang="en-US" dirty="0"/>
          </a:p>
        </p:txBody>
      </p:sp>
      <p:sp>
        <p:nvSpPr>
          <p:cNvPr id="4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占位符 6"/>
          <p:cNvSpPr>
            <a:spLocks noGrp="1"/>
          </p:cNvSpPr>
          <p:nvPr>
            <p:ph type="body" sz="quarter" idx="11"/>
          </p:nvPr>
        </p:nvSpPr>
        <p:spPr>
          <a:xfrm>
            <a:off x="238084" y="1071546"/>
            <a:ext cx="11310974" cy="1857388"/>
          </a:xfrm>
        </p:spPr>
        <p:txBody>
          <a:bodyPr/>
          <a:lstStyle/>
          <a:p>
            <a:r>
              <a:rPr lang="en-US" dirty="0" smtClean="0"/>
              <a:t>3.</a:t>
            </a:r>
            <a:r>
              <a:rPr lang="zh-CN" altLang="en-US" dirty="0" smtClean="0"/>
              <a:t>第</a:t>
            </a:r>
            <a:r>
              <a:rPr lang="en-US" dirty="0" smtClean="0"/>
              <a:t>5</a:t>
            </a:r>
            <a:r>
              <a:rPr lang="zh-CN" altLang="en-US" dirty="0" smtClean="0"/>
              <a:t>段写木兰辞官还家</a:t>
            </a:r>
            <a:r>
              <a:rPr lang="en-US" dirty="0" smtClean="0"/>
              <a:t>,</a:t>
            </a:r>
            <a:r>
              <a:rPr lang="zh-CN" altLang="en-US" dirty="0" smtClean="0"/>
              <a:t>运用了哪些修辞手法</a:t>
            </a:r>
            <a:r>
              <a:rPr lang="en-US" dirty="0" smtClean="0"/>
              <a:t>?</a:t>
            </a:r>
            <a:r>
              <a:rPr lang="zh-CN" altLang="en-US" dirty="0" smtClean="0"/>
              <a:t>表现了木兰的什么情操</a:t>
            </a:r>
            <a:r>
              <a:rPr lang="en-US" dirty="0" smtClean="0"/>
              <a:t>?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738150" y="1142984"/>
            <a:ext cx="10715700" cy="857256"/>
          </a:xfrm>
        </p:spPr>
        <p:txBody>
          <a:bodyPr/>
          <a:lstStyle/>
          <a:p>
            <a:r>
              <a:rPr lang="zh-CN" altLang="en-US" dirty="0" smtClean="0"/>
              <a:t>运用夸张的手法。写出木兰功劳之大、天子赏赐之多。木兰辞官不就</a:t>
            </a:r>
            <a:r>
              <a:rPr lang="en-US" dirty="0" smtClean="0"/>
              <a:t>,</a:t>
            </a:r>
            <a:r>
              <a:rPr lang="zh-CN" altLang="en-US" dirty="0" smtClean="0"/>
              <a:t>表现了她不贪图功名利禄</a:t>
            </a:r>
            <a:r>
              <a:rPr lang="en-US" dirty="0" smtClean="0"/>
              <a:t>,</a:t>
            </a:r>
            <a:r>
              <a:rPr lang="zh-CN" altLang="en-US" dirty="0" smtClean="0"/>
              <a:t>向往和平的劳动生活的高尚情操。</a:t>
            </a:r>
            <a:endParaRPr lang="zh-CN" altLang="en-US" dirty="0"/>
          </a:p>
        </p:txBody>
      </p:sp>
      <p:sp>
        <p:nvSpPr>
          <p:cNvPr id="4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占位符 6"/>
          <p:cNvSpPr>
            <a:spLocks noGrp="1"/>
          </p:cNvSpPr>
          <p:nvPr>
            <p:ph type="body" sz="quarter" idx="11"/>
          </p:nvPr>
        </p:nvSpPr>
        <p:spPr>
          <a:xfrm>
            <a:off x="238084" y="1071546"/>
            <a:ext cx="11310974" cy="1857388"/>
          </a:xfrm>
        </p:spPr>
        <p:txBody>
          <a:bodyPr/>
          <a:lstStyle/>
          <a:p>
            <a:r>
              <a:rPr lang="en-US" dirty="0" smtClean="0"/>
              <a:t>4.</a:t>
            </a:r>
            <a:r>
              <a:rPr lang="zh-CN" altLang="en-US" dirty="0" smtClean="0"/>
              <a:t>第</a:t>
            </a:r>
            <a:r>
              <a:rPr lang="en-US" dirty="0" smtClean="0"/>
              <a:t>6</a:t>
            </a:r>
            <a:r>
              <a:rPr lang="zh-CN" altLang="en-US" dirty="0" smtClean="0"/>
              <a:t>段写木兰回家与亲人团聚</a:t>
            </a:r>
            <a:r>
              <a:rPr lang="en-US" dirty="0" smtClean="0"/>
              <a:t>,</a:t>
            </a:r>
            <a:r>
              <a:rPr lang="zh-CN" altLang="en-US" dirty="0" smtClean="0"/>
              <a:t>运用了什么修辞手法</a:t>
            </a:r>
            <a:r>
              <a:rPr lang="en-US" dirty="0" smtClean="0"/>
              <a:t>?</a:t>
            </a:r>
            <a:r>
              <a:rPr lang="zh-CN" altLang="en-US" dirty="0" smtClean="0"/>
              <a:t>表现了她怎样的心情</a:t>
            </a:r>
            <a:r>
              <a:rPr lang="en-US" dirty="0" smtClean="0"/>
              <a:t>?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738150" y="1142984"/>
            <a:ext cx="10715700" cy="857256"/>
          </a:xfrm>
        </p:spPr>
        <p:txBody>
          <a:bodyPr/>
          <a:lstStyle/>
          <a:p>
            <a:r>
              <a:rPr lang="zh-CN" altLang="en-US" dirty="0" smtClean="0"/>
              <a:t>运用了排比、互文的修辞手法。表现了木兰欣喜若狂的心情</a:t>
            </a:r>
            <a:r>
              <a:rPr lang="en-US" dirty="0" smtClean="0"/>
              <a:t>,</a:t>
            </a:r>
            <a:r>
              <a:rPr lang="zh-CN" altLang="en-US" dirty="0" smtClean="0"/>
              <a:t>渲染了团聚、欢乐的气氛。</a:t>
            </a:r>
            <a:endParaRPr lang="zh-CN" altLang="en-US" dirty="0"/>
          </a:p>
        </p:txBody>
      </p:sp>
      <p:sp>
        <p:nvSpPr>
          <p:cNvPr id="4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占位符 6"/>
          <p:cNvSpPr>
            <a:spLocks noGrp="1"/>
          </p:cNvSpPr>
          <p:nvPr>
            <p:ph type="body" sz="quarter" idx="11"/>
          </p:nvPr>
        </p:nvSpPr>
        <p:spPr>
          <a:xfrm>
            <a:off x="238084" y="1071546"/>
            <a:ext cx="11310974" cy="1857388"/>
          </a:xfrm>
        </p:spPr>
        <p:txBody>
          <a:bodyPr/>
          <a:lstStyle/>
          <a:p>
            <a:r>
              <a:rPr lang="zh-CN" altLang="en-US" dirty="0" smtClean="0"/>
              <a:t>二、活动</a:t>
            </a:r>
            <a:r>
              <a:rPr lang="en-US" dirty="0" smtClean="0"/>
              <a:t>:</a:t>
            </a:r>
            <a:r>
              <a:rPr lang="zh-CN" altLang="en-US" dirty="0" smtClean="0"/>
              <a:t>人物赏析。</a:t>
            </a:r>
          </a:p>
          <a:p>
            <a:r>
              <a:rPr lang="zh-CN" altLang="en-US" dirty="0" smtClean="0"/>
              <a:t>你觉得花木兰是一个怎样的女子</a:t>
            </a:r>
            <a:r>
              <a:rPr lang="en-US" dirty="0" smtClean="0"/>
              <a:t>?</a:t>
            </a:r>
            <a:r>
              <a:rPr lang="zh-CN" altLang="en-US" dirty="0" smtClean="0"/>
              <a:t>从课文中哪些语句可以看出</a:t>
            </a:r>
            <a:r>
              <a:rPr lang="en-US" dirty="0" smtClean="0"/>
              <a:t>?(</a:t>
            </a:r>
            <a:r>
              <a:rPr lang="zh-CN" altLang="en-US" dirty="0" smtClean="0"/>
              <a:t>写出三点即可</a:t>
            </a:r>
            <a:r>
              <a:rPr lang="en-US" dirty="0" smtClean="0"/>
              <a:t>)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738150" y="1142984"/>
            <a:ext cx="10715700" cy="857256"/>
          </a:xfrm>
        </p:spPr>
        <p:txBody>
          <a:bodyPr/>
          <a:lstStyle/>
          <a:p>
            <a:r>
              <a:rPr lang="zh-CN" altLang="en-US" dirty="0" smtClean="0"/>
              <a:t>把握人物形象主要从人物的心理、动作、语言等描写中概括</a:t>
            </a:r>
            <a:r>
              <a:rPr lang="en-US" dirty="0" smtClean="0"/>
              <a:t>,</a:t>
            </a:r>
            <a:r>
              <a:rPr lang="zh-CN" altLang="en-US" dirty="0" smtClean="0"/>
              <a:t>要通过人物间的相互关系、人物与环境的关系等间接表现概括人物性格</a:t>
            </a:r>
            <a:r>
              <a:rPr lang="en-US" dirty="0" smtClean="0"/>
              <a:t>,</a:t>
            </a:r>
            <a:r>
              <a:rPr lang="zh-CN" altLang="en-US" dirty="0" smtClean="0"/>
              <a:t>还要将其放在一定的社会背景下去理解。</a:t>
            </a:r>
          </a:p>
          <a:p>
            <a:r>
              <a:rPr lang="zh-CN" altLang="en-US" dirty="0" smtClean="0"/>
              <a:t>示例</a:t>
            </a:r>
            <a:r>
              <a:rPr lang="en-US" dirty="0" smtClean="0"/>
              <a:t>:(1)</a:t>
            </a:r>
            <a:r>
              <a:rPr lang="zh-CN" altLang="en-US" dirty="0" smtClean="0"/>
              <a:t>唧唧复唧唧</a:t>
            </a:r>
            <a:r>
              <a:rPr lang="en-US" dirty="0" smtClean="0"/>
              <a:t>,</a:t>
            </a:r>
            <a:r>
              <a:rPr lang="zh-CN" altLang="en-US" dirty="0" smtClean="0"/>
              <a:t>木兰当户织。不闻机杼声</a:t>
            </a:r>
            <a:r>
              <a:rPr lang="en-US" dirty="0" smtClean="0"/>
              <a:t>,</a:t>
            </a:r>
            <a:r>
              <a:rPr lang="zh-CN" altLang="en-US" dirty="0" smtClean="0"/>
              <a:t>唯闻女叹息。</a:t>
            </a:r>
            <a:r>
              <a:rPr lang="en-US" dirty="0" smtClean="0"/>
              <a:t>——</a:t>
            </a:r>
            <a:r>
              <a:rPr lang="zh-CN" altLang="en-US" dirty="0" smtClean="0"/>
              <a:t>勤劳孝顺。</a:t>
            </a:r>
            <a:endParaRPr lang="en-US" altLang="zh-CN" dirty="0" smtClean="0"/>
          </a:p>
          <a:p>
            <a:r>
              <a:rPr lang="en-US" dirty="0" smtClean="0"/>
              <a:t>(2)</a:t>
            </a:r>
            <a:r>
              <a:rPr lang="zh-CN" altLang="en-US" dirty="0" smtClean="0"/>
              <a:t>愿为市鞍马</a:t>
            </a:r>
            <a:r>
              <a:rPr lang="en-US" dirty="0" smtClean="0"/>
              <a:t>,</a:t>
            </a:r>
            <a:r>
              <a:rPr lang="zh-CN" altLang="en-US" dirty="0" smtClean="0"/>
              <a:t>从此替爷征。</a:t>
            </a:r>
            <a:r>
              <a:rPr lang="en-US" dirty="0" smtClean="0"/>
              <a:t>——</a:t>
            </a:r>
            <a:r>
              <a:rPr lang="zh-CN" altLang="en-US" dirty="0" smtClean="0"/>
              <a:t>勇敢坚毅</a:t>
            </a:r>
            <a:r>
              <a:rPr lang="en-US" dirty="0" smtClean="0"/>
              <a:t>,</a:t>
            </a:r>
            <a:r>
              <a:rPr lang="zh-CN" altLang="en-US" dirty="0" smtClean="0"/>
              <a:t>忠孝两全。</a:t>
            </a:r>
          </a:p>
          <a:p>
            <a:r>
              <a:rPr lang="en-US" dirty="0" smtClean="0"/>
              <a:t>(3)</a:t>
            </a:r>
            <a:r>
              <a:rPr lang="zh-CN" altLang="en-US" dirty="0" smtClean="0"/>
              <a:t>万里赴戎机</a:t>
            </a:r>
            <a:r>
              <a:rPr lang="en-US" dirty="0" smtClean="0"/>
              <a:t>,</a:t>
            </a:r>
            <a:r>
              <a:rPr lang="zh-CN" altLang="en-US" dirty="0" smtClean="0"/>
              <a:t>关山度若飞。朔气传金柝</a:t>
            </a:r>
            <a:r>
              <a:rPr lang="en-US" dirty="0" smtClean="0"/>
              <a:t>,</a:t>
            </a:r>
            <a:r>
              <a:rPr lang="zh-CN" altLang="en-US" dirty="0" smtClean="0"/>
              <a:t>寒光照铁衣。将军百战死</a:t>
            </a:r>
            <a:r>
              <a:rPr lang="en-US" dirty="0" smtClean="0"/>
              <a:t>,</a:t>
            </a:r>
            <a:r>
              <a:rPr lang="zh-CN" altLang="en-US" dirty="0" smtClean="0"/>
              <a:t>壮士十年归。</a:t>
            </a:r>
            <a:r>
              <a:rPr lang="en-US" dirty="0" smtClean="0"/>
              <a:t>——</a:t>
            </a:r>
            <a:r>
              <a:rPr lang="zh-CN" altLang="en-US" dirty="0" smtClean="0"/>
              <a:t>勇敢坚强的英雄气概。</a:t>
            </a:r>
          </a:p>
        </p:txBody>
      </p:sp>
      <p:sp>
        <p:nvSpPr>
          <p:cNvPr id="4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738150" y="1142984"/>
            <a:ext cx="10715700" cy="857256"/>
          </a:xfrm>
        </p:spPr>
        <p:txBody>
          <a:bodyPr/>
          <a:lstStyle/>
          <a:p>
            <a:r>
              <a:rPr lang="en-US" dirty="0" smtClean="0"/>
              <a:t>(4)</a:t>
            </a:r>
            <a:r>
              <a:rPr lang="zh-CN" altLang="en-US" dirty="0" smtClean="0"/>
              <a:t>木兰不用尚书郎</a:t>
            </a:r>
            <a:r>
              <a:rPr lang="en-US" dirty="0" smtClean="0"/>
              <a:t>,</a:t>
            </a:r>
            <a:r>
              <a:rPr lang="zh-CN" altLang="en-US" dirty="0" smtClean="0"/>
              <a:t>愿驰千里足</a:t>
            </a:r>
            <a:r>
              <a:rPr lang="en-US" dirty="0" smtClean="0"/>
              <a:t>,</a:t>
            </a:r>
            <a:r>
              <a:rPr lang="zh-CN" altLang="en-US" dirty="0" smtClean="0"/>
              <a:t>送儿还故乡。</a:t>
            </a:r>
            <a:r>
              <a:rPr lang="en-US" dirty="0" smtClean="0"/>
              <a:t>——</a:t>
            </a:r>
            <a:r>
              <a:rPr lang="zh-CN" altLang="en-US" dirty="0" smtClean="0"/>
              <a:t>不慕荣华富贵</a:t>
            </a:r>
            <a:r>
              <a:rPr lang="en-US" dirty="0" smtClean="0"/>
              <a:t>,</a:t>
            </a:r>
            <a:r>
              <a:rPr lang="zh-CN" altLang="en-US" dirty="0" smtClean="0"/>
              <a:t>甘过普通百姓生活。</a:t>
            </a:r>
          </a:p>
          <a:p>
            <a:r>
              <a:rPr lang="en-US" dirty="0" smtClean="0"/>
              <a:t>(5)</a:t>
            </a:r>
            <a:r>
              <a:rPr lang="zh-CN" altLang="en-US" dirty="0" smtClean="0"/>
              <a:t>出门看火伴</a:t>
            </a:r>
            <a:r>
              <a:rPr lang="en-US" dirty="0" smtClean="0"/>
              <a:t>,</a:t>
            </a:r>
            <a:r>
              <a:rPr lang="zh-CN" altLang="en-US" dirty="0" smtClean="0"/>
              <a:t>火伴皆惊忙</a:t>
            </a:r>
            <a:r>
              <a:rPr lang="en-US" dirty="0" smtClean="0"/>
              <a:t>:</a:t>
            </a:r>
            <a:r>
              <a:rPr lang="zh-CN" altLang="en-US" dirty="0" smtClean="0"/>
              <a:t>同行十二年</a:t>
            </a:r>
            <a:r>
              <a:rPr lang="en-US" dirty="0" smtClean="0"/>
              <a:t>,</a:t>
            </a:r>
            <a:r>
              <a:rPr lang="zh-CN" altLang="en-US" dirty="0" smtClean="0"/>
              <a:t>不知木兰是女郎。</a:t>
            </a:r>
            <a:r>
              <a:rPr lang="en-US" dirty="0" smtClean="0"/>
              <a:t>——</a:t>
            </a:r>
            <a:r>
              <a:rPr lang="zh-CN" altLang="en-US" dirty="0" smtClean="0"/>
              <a:t>机智、谨慎。</a:t>
            </a:r>
          </a:p>
          <a:p>
            <a:endParaRPr lang="zh-CN" altLang="en-US" dirty="0"/>
          </a:p>
        </p:txBody>
      </p:sp>
      <p:sp>
        <p:nvSpPr>
          <p:cNvPr id="4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占位符 6"/>
          <p:cNvSpPr>
            <a:spLocks noGrp="1"/>
          </p:cNvSpPr>
          <p:nvPr>
            <p:ph type="body" sz="quarter" idx="11"/>
          </p:nvPr>
        </p:nvSpPr>
        <p:spPr>
          <a:xfrm>
            <a:off x="238084" y="1071546"/>
            <a:ext cx="11310974" cy="1857388"/>
          </a:xfrm>
        </p:spPr>
        <p:txBody>
          <a:bodyPr/>
          <a:lstStyle/>
          <a:p>
            <a:r>
              <a:rPr lang="zh-CN" altLang="en-US" dirty="0" smtClean="0"/>
              <a:t>三、活动</a:t>
            </a:r>
            <a:r>
              <a:rPr lang="en-US" dirty="0" smtClean="0"/>
              <a:t>:</a:t>
            </a:r>
            <a:r>
              <a:rPr lang="zh-CN" altLang="en-US" dirty="0" smtClean="0"/>
              <a:t>这首诗在叙事中十分注意繁简详略的安排。那么</a:t>
            </a:r>
            <a:r>
              <a:rPr lang="en-US" dirty="0" smtClean="0"/>
              <a:t>,</a:t>
            </a:r>
            <a:r>
              <a:rPr lang="zh-CN" altLang="en-US" dirty="0" smtClean="0"/>
              <a:t>本诗中哪些情节是详写</a:t>
            </a:r>
            <a:r>
              <a:rPr lang="en-US" dirty="0" smtClean="0"/>
              <a:t>?</a:t>
            </a:r>
            <a:r>
              <a:rPr lang="zh-CN" altLang="en-US" dirty="0" smtClean="0"/>
              <a:t>哪些是略写</a:t>
            </a:r>
            <a:r>
              <a:rPr lang="en-US" dirty="0" smtClean="0"/>
              <a:t>?</a:t>
            </a:r>
            <a:r>
              <a:rPr lang="zh-CN" altLang="en-US" dirty="0" smtClean="0"/>
              <a:t>这样处理详略有什么作用</a:t>
            </a:r>
            <a:r>
              <a:rPr lang="en-US" dirty="0" smtClean="0"/>
              <a:t>?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0"/>
          </p:nvPr>
        </p:nvSpPr>
        <p:spPr>
          <a:xfrm>
            <a:off x="666712" y="1571612"/>
            <a:ext cx="10930014" cy="5072098"/>
          </a:xfrm>
        </p:spPr>
        <p:txBody>
          <a:bodyPr/>
          <a:lstStyle/>
          <a:p>
            <a:r>
              <a:rPr lang="en-US" dirty="0" smtClean="0"/>
              <a:t>1.</a:t>
            </a:r>
            <a:r>
              <a:rPr lang="zh-CN" altLang="en-US" dirty="0" smtClean="0"/>
              <a:t>用自己的语言完整地复述木兰替父从军的故事。</a:t>
            </a:r>
          </a:p>
          <a:p>
            <a:r>
              <a:rPr lang="en-US" dirty="0" smtClean="0"/>
              <a:t>2.</a:t>
            </a:r>
            <a:r>
              <a:rPr lang="zh-CN" altLang="en-US" dirty="0" smtClean="0"/>
              <a:t>有节奏地朗读和背诵课文</a:t>
            </a:r>
            <a:r>
              <a:rPr lang="en-US" dirty="0" smtClean="0"/>
              <a:t>,</a:t>
            </a:r>
            <a:r>
              <a:rPr lang="zh-CN" altLang="en-US" dirty="0" smtClean="0"/>
              <a:t>体会诗歌语言的形象和优美。</a:t>
            </a:r>
          </a:p>
          <a:p>
            <a:r>
              <a:rPr lang="en-US" dirty="0" smtClean="0"/>
              <a:t>3.</a:t>
            </a:r>
            <a:r>
              <a:rPr lang="zh-CN" altLang="en-US" dirty="0" smtClean="0"/>
              <a:t>学习并积累文言词汇</a:t>
            </a:r>
            <a:r>
              <a:rPr lang="en-US" dirty="0" smtClean="0"/>
              <a:t>,</a:t>
            </a:r>
            <a:r>
              <a:rPr lang="zh-CN" altLang="en-US" dirty="0" smtClean="0"/>
              <a:t>学习对偶和互文等修辞手法。</a:t>
            </a:r>
          </a:p>
          <a:p>
            <a:r>
              <a:rPr lang="en-US" dirty="0" smtClean="0"/>
              <a:t>4.</a:t>
            </a:r>
            <a:r>
              <a:rPr lang="zh-CN" altLang="en-US" dirty="0" smtClean="0"/>
              <a:t>赏析木兰这一巾帼英雄形象</a:t>
            </a:r>
            <a:r>
              <a:rPr lang="en-US" dirty="0" smtClean="0"/>
              <a:t>,</a:t>
            </a:r>
            <a:r>
              <a:rPr lang="zh-CN" altLang="en-US" dirty="0" smtClean="0"/>
              <a:t>领会文章情感。</a:t>
            </a:r>
          </a:p>
          <a:p>
            <a:endParaRPr lang="zh-CN" altLang="en-US" dirty="0" smtClean="0"/>
          </a:p>
          <a:p>
            <a:endParaRPr lang="zh-CN" altLang="en-US" dirty="0" smtClean="0"/>
          </a:p>
          <a:p>
            <a:r>
              <a:rPr lang="zh-CN" altLang="en-US" dirty="0" smtClean="0"/>
              <a:t>　　</a:t>
            </a:r>
            <a:endParaRPr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1"/>
          </p:nvPr>
        </p:nvSpPr>
        <p:spPr>
          <a:xfrm>
            <a:off x="738150" y="4429132"/>
            <a:ext cx="10358510" cy="857256"/>
          </a:xfrm>
        </p:spPr>
        <p:txBody>
          <a:bodyPr/>
          <a:lstStyle/>
          <a:p>
            <a:r>
              <a:rPr lang="en-US" dirty="0" smtClean="0"/>
              <a:t>◉</a:t>
            </a:r>
            <a:r>
              <a:rPr lang="zh-CN" altLang="en-US" dirty="0" smtClean="0"/>
              <a:t>重点</a:t>
            </a:r>
            <a:r>
              <a:rPr lang="en-US" dirty="0" smtClean="0"/>
              <a:t>:1.</a:t>
            </a:r>
            <a:r>
              <a:rPr lang="zh-CN" altLang="en-US" dirty="0" smtClean="0"/>
              <a:t>赏析花木兰这一古代巾帼英雄形象</a:t>
            </a:r>
            <a:r>
              <a:rPr lang="en-US" dirty="0" smtClean="0"/>
              <a:t>,</a:t>
            </a:r>
            <a:r>
              <a:rPr lang="zh-CN" altLang="en-US" dirty="0" smtClean="0"/>
              <a:t>并领会课文所表现的思想感情。</a:t>
            </a:r>
          </a:p>
          <a:p>
            <a:r>
              <a:rPr lang="en-US" dirty="0" smtClean="0"/>
              <a:t>2.</a:t>
            </a:r>
            <a:r>
              <a:rPr lang="zh-CN" altLang="en-US" dirty="0" smtClean="0"/>
              <a:t>体会诗歌形象而优美的语言。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452398" y="1071546"/>
            <a:ext cx="11287204" cy="857256"/>
          </a:xfrm>
        </p:spPr>
        <p:txBody>
          <a:bodyPr/>
          <a:lstStyle/>
          <a:p>
            <a:pPr>
              <a:lnSpc>
                <a:spcPct val="130000"/>
              </a:lnSpc>
            </a:pPr>
            <a:r>
              <a:rPr lang="zh-CN" altLang="en-US" dirty="0" smtClean="0"/>
              <a:t>文章繁简相宜</a:t>
            </a:r>
            <a:r>
              <a:rPr lang="en-US" dirty="0" smtClean="0"/>
              <a:t>,</a:t>
            </a:r>
            <a:r>
              <a:rPr lang="zh-CN" altLang="en-US" dirty="0" smtClean="0"/>
              <a:t>详略得当。繁笔的运用主要集中在以下几个方面</a:t>
            </a:r>
            <a:r>
              <a:rPr lang="en-US" dirty="0" smtClean="0"/>
              <a:t>:①</a:t>
            </a:r>
            <a:r>
              <a:rPr lang="zh-CN" altLang="en-US" dirty="0" smtClean="0"/>
              <a:t>木兰采买鞍马一事</a:t>
            </a:r>
            <a:r>
              <a:rPr lang="en-US" dirty="0" smtClean="0"/>
              <a:t>,</a:t>
            </a:r>
            <a:r>
              <a:rPr lang="zh-CN" altLang="en-US" dirty="0" smtClean="0"/>
              <a:t>通过东、西、南、北的排比铺写</a:t>
            </a:r>
            <a:r>
              <a:rPr lang="en-US" dirty="0" smtClean="0"/>
              <a:t>,</a:t>
            </a:r>
            <a:r>
              <a:rPr lang="zh-CN" altLang="en-US" dirty="0" smtClean="0"/>
              <a:t>渲染了战前准备的紧张和忙碌</a:t>
            </a:r>
            <a:r>
              <a:rPr lang="en-US" dirty="0" smtClean="0"/>
              <a:t>,</a:t>
            </a:r>
            <a:r>
              <a:rPr lang="zh-CN" altLang="en-US" dirty="0" smtClean="0"/>
              <a:t>既写木兰的繁忙</a:t>
            </a:r>
            <a:r>
              <a:rPr lang="en-US" dirty="0" smtClean="0"/>
              <a:t>,</a:t>
            </a:r>
            <a:r>
              <a:rPr lang="zh-CN" altLang="en-US" dirty="0" smtClean="0"/>
              <a:t>也呈现了木兰英姿飒爽的风采。</a:t>
            </a:r>
            <a:r>
              <a:rPr lang="en-US" dirty="0" smtClean="0"/>
              <a:t>②</a:t>
            </a:r>
            <a:r>
              <a:rPr lang="zh-CN" altLang="en-US" dirty="0" smtClean="0"/>
              <a:t>写木兰奔赴战场时反复提及</a:t>
            </a:r>
            <a:r>
              <a:rPr lang="en-US" dirty="0" smtClean="0"/>
              <a:t>“</a:t>
            </a:r>
            <a:r>
              <a:rPr lang="zh-CN" altLang="en-US" dirty="0" smtClean="0"/>
              <a:t>不闻爷娘唤女声</a:t>
            </a:r>
            <a:r>
              <a:rPr lang="en-US" dirty="0" smtClean="0"/>
              <a:t>”,</a:t>
            </a:r>
            <a:r>
              <a:rPr lang="zh-CN" altLang="en-US" dirty="0" smtClean="0"/>
              <a:t>其实正是木兰此时心态的真实写照</a:t>
            </a:r>
            <a:r>
              <a:rPr lang="en-US" dirty="0" smtClean="0"/>
              <a:t>,</a:t>
            </a:r>
            <a:r>
              <a:rPr lang="zh-CN" altLang="en-US" dirty="0" smtClean="0"/>
              <a:t>征程漫漫</a:t>
            </a:r>
            <a:r>
              <a:rPr lang="en-US" dirty="0" smtClean="0"/>
              <a:t>,</a:t>
            </a:r>
            <a:r>
              <a:rPr lang="zh-CN" altLang="en-US" dirty="0" smtClean="0"/>
              <a:t>何时能再听到那温暖女儿内心的爷娘亲切的呼唤呢</a:t>
            </a:r>
            <a:r>
              <a:rPr lang="en-US" dirty="0" smtClean="0"/>
              <a:t>?</a:t>
            </a:r>
            <a:r>
              <a:rPr lang="zh-CN" altLang="en-US" dirty="0" smtClean="0"/>
              <a:t>一幅</a:t>
            </a:r>
            <a:r>
              <a:rPr lang="en-US" dirty="0" smtClean="0"/>
              <a:t>“</a:t>
            </a:r>
            <a:r>
              <a:rPr lang="zh-CN" altLang="en-US" dirty="0" smtClean="0"/>
              <a:t>少女思亲图</a:t>
            </a:r>
            <a:r>
              <a:rPr lang="en-US" dirty="0" smtClean="0"/>
              <a:t>”</a:t>
            </a:r>
            <a:r>
              <a:rPr lang="zh-CN" altLang="en-US" dirty="0" smtClean="0"/>
              <a:t>呼之欲出。</a:t>
            </a:r>
            <a:r>
              <a:rPr lang="en-US" dirty="0" smtClean="0"/>
              <a:t>③</a:t>
            </a:r>
            <a:r>
              <a:rPr lang="zh-CN" altLang="en-US" dirty="0" smtClean="0"/>
              <a:t>末段写木兰将回家乡时爷娘姐弟等人的不同行动</a:t>
            </a:r>
            <a:r>
              <a:rPr lang="en-US" dirty="0" smtClean="0"/>
              <a:t>,</a:t>
            </a:r>
            <a:r>
              <a:rPr lang="zh-CN" altLang="en-US" dirty="0" smtClean="0"/>
              <a:t>通过同样的句调做三次反复叠唱</a:t>
            </a:r>
            <a:r>
              <a:rPr lang="en-US" dirty="0" smtClean="0"/>
              <a:t>,</a:t>
            </a:r>
            <a:r>
              <a:rPr lang="zh-CN" altLang="en-US" dirty="0" smtClean="0"/>
              <a:t>生动表现了亲人们十年离别一朝团圆的喜悦心情和欢乐气氛。写木兰重入闺房</a:t>
            </a:r>
            <a:r>
              <a:rPr lang="en-US" dirty="0" smtClean="0"/>
              <a:t>,</a:t>
            </a:r>
            <a:r>
              <a:rPr lang="zh-CN" altLang="en-US" dirty="0" smtClean="0"/>
              <a:t>再着</a:t>
            </a:r>
            <a:r>
              <a:rPr lang="en-US" dirty="0" smtClean="0"/>
              <a:t>“</a:t>
            </a:r>
            <a:r>
              <a:rPr lang="zh-CN" altLang="en-US" dirty="0" smtClean="0"/>
              <a:t>女儿妆</a:t>
            </a:r>
            <a:r>
              <a:rPr lang="en-US" dirty="0" smtClean="0"/>
              <a:t>”</a:t>
            </a:r>
            <a:r>
              <a:rPr lang="zh-CN" altLang="en-US" dirty="0" smtClean="0"/>
              <a:t>一段</a:t>
            </a:r>
            <a:r>
              <a:rPr lang="en-US" dirty="0" smtClean="0"/>
              <a:t>,</a:t>
            </a:r>
            <a:r>
              <a:rPr lang="zh-CN" altLang="en-US" dirty="0" smtClean="0"/>
              <a:t>淋漓尽致地渲染了木兰热爱生活、美丽可爱的女儿情态。至于简笔</a:t>
            </a:r>
            <a:r>
              <a:rPr lang="en-US" dirty="0" smtClean="0"/>
              <a:t>,</a:t>
            </a:r>
            <a:r>
              <a:rPr lang="zh-CN" altLang="en-US" dirty="0" smtClean="0"/>
              <a:t>主要是对战斗过程的描写</a:t>
            </a:r>
            <a:r>
              <a:rPr lang="en-US" dirty="0" smtClean="0"/>
              <a:t>,</a:t>
            </a:r>
            <a:r>
              <a:rPr lang="zh-CN" altLang="en-US" dirty="0" smtClean="0"/>
              <a:t>十年征战</a:t>
            </a:r>
            <a:r>
              <a:rPr lang="en-US" dirty="0" smtClean="0"/>
              <a:t>,</a:t>
            </a:r>
            <a:r>
              <a:rPr lang="zh-CN" altLang="en-US" dirty="0" smtClean="0"/>
              <a:t>只用六句话就交代完了。</a:t>
            </a:r>
            <a:endParaRPr lang="zh-CN" altLang="en-US" dirty="0"/>
          </a:p>
        </p:txBody>
      </p:sp>
      <p:sp>
        <p:nvSpPr>
          <p:cNvPr id="4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 smtClean="0">
                <a:latin typeface="黑体" pitchFamily="49" charset="-122"/>
                <a:ea typeface="黑体" pitchFamily="49" charset="-122"/>
              </a:rPr>
              <a:t>●备选问题</a:t>
            </a:r>
            <a:endParaRPr lang="zh-CN" altLang="en-US" dirty="0"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 smtClean="0"/>
              <a:t>1.</a:t>
            </a:r>
            <a:r>
              <a:rPr lang="zh-CN" altLang="en-US" dirty="0" smtClean="0"/>
              <a:t>诗的结尾处以兔作喻的原因是什么</a:t>
            </a:r>
            <a:r>
              <a:rPr lang="en-US" dirty="0" smtClean="0"/>
              <a:t>?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452398" y="1071546"/>
            <a:ext cx="11287204" cy="857256"/>
          </a:xfrm>
        </p:spPr>
        <p:txBody>
          <a:bodyPr/>
          <a:lstStyle/>
          <a:p>
            <a:r>
              <a:rPr lang="zh-CN" altLang="en-US" dirty="0" smtClean="0"/>
              <a:t>结尾一段以兔作喻</a:t>
            </a:r>
            <a:r>
              <a:rPr lang="en-US" dirty="0" smtClean="0"/>
              <a:t>,</a:t>
            </a:r>
            <a:r>
              <a:rPr lang="zh-CN" altLang="en-US" dirty="0" smtClean="0"/>
              <a:t>说明在十年征战的生活中</a:t>
            </a:r>
            <a:r>
              <a:rPr lang="en-US" dirty="0" smtClean="0"/>
              <a:t>,</a:t>
            </a:r>
            <a:r>
              <a:rPr lang="zh-CN" altLang="en-US" dirty="0" smtClean="0"/>
              <a:t>识别不出木兰是女郎的原因。由此可以看出</a:t>
            </a:r>
            <a:r>
              <a:rPr lang="en-US" dirty="0" smtClean="0"/>
              <a:t>,</a:t>
            </a:r>
            <a:r>
              <a:rPr lang="zh-CN" altLang="en-US" dirty="0" smtClean="0"/>
              <a:t>木兰在艰苦的战斗生活中</a:t>
            </a:r>
            <a:r>
              <a:rPr lang="en-US" dirty="0" smtClean="0"/>
              <a:t>,</a:t>
            </a:r>
            <a:r>
              <a:rPr lang="zh-CN" altLang="en-US" dirty="0" smtClean="0"/>
              <a:t>不但巧妙地隐瞒了自己的女子身份</a:t>
            </a:r>
            <a:r>
              <a:rPr lang="en-US" dirty="0" smtClean="0"/>
              <a:t>,</a:t>
            </a:r>
            <a:r>
              <a:rPr lang="zh-CN" altLang="en-US" dirty="0" smtClean="0"/>
              <a:t>而且能同男子一样英勇无畏</a:t>
            </a:r>
            <a:r>
              <a:rPr lang="en-US" dirty="0" smtClean="0"/>
              <a:t>,</a:t>
            </a:r>
            <a:r>
              <a:rPr lang="zh-CN" altLang="en-US" dirty="0" smtClean="0"/>
              <a:t>为国立功</a:t>
            </a:r>
            <a:r>
              <a:rPr lang="en-US" dirty="0" smtClean="0"/>
              <a:t>,</a:t>
            </a:r>
            <a:r>
              <a:rPr lang="zh-CN" altLang="en-US" dirty="0" smtClean="0"/>
              <a:t>一个聪明、谨慎、勇敢的女英雄形象</a:t>
            </a:r>
            <a:r>
              <a:rPr lang="en-US" dirty="0" smtClean="0"/>
              <a:t>,</a:t>
            </a:r>
            <a:r>
              <a:rPr lang="zh-CN" altLang="en-US" dirty="0" smtClean="0"/>
              <a:t>就栩栩如生地展现在我们面前了。</a:t>
            </a:r>
            <a:endParaRPr lang="zh-CN" altLang="en-US" dirty="0"/>
          </a:p>
        </p:txBody>
      </p:sp>
      <p:sp>
        <p:nvSpPr>
          <p:cNvPr id="4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 smtClean="0"/>
              <a:t>2.“</a:t>
            </a:r>
            <a:r>
              <a:rPr lang="zh-CN" altLang="en-US" dirty="0" smtClean="0"/>
              <a:t>巾帼</a:t>
            </a:r>
            <a:r>
              <a:rPr lang="en-US" dirty="0" smtClean="0"/>
              <a:t>”,</a:t>
            </a:r>
            <a:r>
              <a:rPr lang="en-US" altLang="zh-CN" dirty="0" smtClean="0"/>
              <a:t>《</a:t>
            </a:r>
            <a:r>
              <a:rPr lang="zh-CN" altLang="en-US" dirty="0" smtClean="0"/>
              <a:t>现代汉语词典</a:t>
            </a:r>
            <a:r>
              <a:rPr lang="en-US" altLang="zh-CN" dirty="0" smtClean="0"/>
              <a:t>》</a:t>
            </a:r>
            <a:r>
              <a:rPr lang="zh-CN" altLang="en-US" dirty="0" smtClean="0"/>
              <a:t>解释</a:t>
            </a:r>
            <a:r>
              <a:rPr lang="en-US" dirty="0" smtClean="0"/>
              <a:t>:“</a:t>
            </a:r>
            <a:r>
              <a:rPr lang="zh-CN" altLang="en-US" dirty="0" smtClean="0"/>
              <a:t>巾和帼是古代妇女戴的头巾和发饰</a:t>
            </a:r>
            <a:r>
              <a:rPr lang="en-US" dirty="0" smtClean="0"/>
              <a:t>,</a:t>
            </a:r>
            <a:r>
              <a:rPr lang="zh-CN" altLang="en-US" dirty="0" smtClean="0"/>
              <a:t>借指妇女。</a:t>
            </a:r>
            <a:r>
              <a:rPr lang="en-US" dirty="0" smtClean="0"/>
              <a:t>”“</a:t>
            </a:r>
            <a:r>
              <a:rPr lang="zh-CN" altLang="en-US" dirty="0" smtClean="0"/>
              <a:t>巾帼英雄</a:t>
            </a:r>
            <a:r>
              <a:rPr lang="en-US" dirty="0" smtClean="0"/>
              <a:t>”</a:t>
            </a:r>
            <a:r>
              <a:rPr lang="zh-CN" altLang="en-US" dirty="0" smtClean="0"/>
              <a:t>即女中豪杰。那么</a:t>
            </a:r>
            <a:r>
              <a:rPr lang="en-US" dirty="0" smtClean="0"/>
              <a:t>,</a:t>
            </a:r>
            <a:r>
              <a:rPr lang="zh-CN" altLang="en-US" dirty="0" smtClean="0"/>
              <a:t>在中国古代和现代</a:t>
            </a:r>
            <a:r>
              <a:rPr lang="en-US" dirty="0" smtClean="0"/>
              <a:t>,</a:t>
            </a:r>
            <a:r>
              <a:rPr lang="zh-CN" altLang="en-US" dirty="0" smtClean="0"/>
              <a:t>还有哪些女性称得上巾帼英雄呢</a:t>
            </a:r>
            <a:r>
              <a:rPr lang="en-US" dirty="0" smtClean="0"/>
              <a:t>?</a:t>
            </a:r>
            <a:r>
              <a:rPr lang="zh-CN" altLang="en-US" dirty="0" smtClean="0"/>
              <a:t>请各举两例。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452398" y="1071546"/>
            <a:ext cx="11287204" cy="857256"/>
          </a:xfrm>
        </p:spPr>
        <p:txBody>
          <a:bodyPr/>
          <a:lstStyle/>
          <a:p>
            <a:r>
              <a:rPr lang="zh-CN" altLang="en-US" dirty="0" smtClean="0"/>
              <a:t>古代</a:t>
            </a:r>
            <a:r>
              <a:rPr lang="en-US" dirty="0" smtClean="0"/>
              <a:t>:</a:t>
            </a:r>
            <a:r>
              <a:rPr lang="zh-CN" altLang="en-US" dirty="0" smtClean="0"/>
              <a:t>中国历史上有据可查的军事统帅</a:t>
            </a:r>
            <a:r>
              <a:rPr lang="en-US" dirty="0" smtClean="0"/>
              <a:t>,</a:t>
            </a:r>
            <a:r>
              <a:rPr lang="zh-CN" altLang="en-US" dirty="0" smtClean="0"/>
              <a:t>第一位巾帼英雄是商王武丁的妻子妇好</a:t>
            </a:r>
            <a:r>
              <a:rPr lang="en-US" dirty="0" smtClean="0"/>
              <a:t>;</a:t>
            </a:r>
            <a:r>
              <a:rPr lang="zh-CN" altLang="en-US" dirty="0" smtClean="0"/>
              <a:t>宋朝著名抗金女英雄梁红玉。</a:t>
            </a:r>
          </a:p>
          <a:p>
            <a:r>
              <a:rPr lang="zh-CN" altLang="en-US" dirty="0" smtClean="0"/>
              <a:t>现代</a:t>
            </a:r>
            <a:r>
              <a:rPr lang="en-US" dirty="0" smtClean="0"/>
              <a:t>:</a:t>
            </a:r>
            <a:r>
              <a:rPr lang="zh-CN" altLang="en-US" dirty="0" smtClean="0"/>
              <a:t>被誉为</a:t>
            </a:r>
            <a:r>
              <a:rPr lang="en-US" dirty="0" smtClean="0"/>
              <a:t>“</a:t>
            </a:r>
            <a:r>
              <a:rPr lang="zh-CN" altLang="en-US" dirty="0" smtClean="0"/>
              <a:t>轮椅上的微笑天使</a:t>
            </a:r>
            <a:r>
              <a:rPr lang="en-US" dirty="0" smtClean="0"/>
              <a:t>”“</a:t>
            </a:r>
            <a:r>
              <a:rPr lang="zh-CN" altLang="en-US" dirty="0" smtClean="0"/>
              <a:t>最美火炬手</a:t>
            </a:r>
            <a:r>
              <a:rPr lang="en-US" dirty="0" smtClean="0"/>
              <a:t>”</a:t>
            </a:r>
            <a:r>
              <a:rPr lang="zh-CN" altLang="en-US" dirty="0" smtClean="0"/>
              <a:t>的金晶</a:t>
            </a:r>
            <a:r>
              <a:rPr lang="en-US" dirty="0" smtClean="0"/>
              <a:t>;</a:t>
            </a:r>
            <a:r>
              <a:rPr lang="zh-CN" altLang="en-US" dirty="0" smtClean="0"/>
              <a:t>被誉为</a:t>
            </a:r>
            <a:r>
              <a:rPr lang="en-US" dirty="0" smtClean="0"/>
              <a:t>“</a:t>
            </a:r>
            <a:r>
              <a:rPr lang="zh-CN" altLang="en-US" dirty="0" smtClean="0"/>
              <a:t>警界女神警</a:t>
            </a:r>
            <a:r>
              <a:rPr lang="en-US" dirty="0" smtClean="0"/>
              <a:t>”</a:t>
            </a:r>
            <a:r>
              <a:rPr lang="zh-CN" altLang="en-US" dirty="0" smtClean="0"/>
              <a:t>的任长霞。</a:t>
            </a:r>
            <a:endParaRPr lang="zh-CN" altLang="en-US" dirty="0"/>
          </a:p>
        </p:txBody>
      </p:sp>
      <p:sp>
        <p:nvSpPr>
          <p:cNvPr id="4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6562" name="Object 2"/>
          <p:cNvGraphicFramePr>
            <a:graphicFrameLocks noChangeAspect="1"/>
          </p:cNvGraphicFramePr>
          <p:nvPr/>
        </p:nvGraphicFramePr>
        <p:xfrm>
          <a:off x="1595406" y="2571744"/>
          <a:ext cx="8928100" cy="1878013"/>
        </p:xfrm>
        <a:graphic>
          <a:graphicData uri="http://schemas.openxmlformats.org/presentationml/2006/ole">
            <p:oleObj spid="_x0000_s66562" name="文档" r:id="rId3" imgW="9298514" imgH="1977840" progId="Word.Document.12">
              <p:embed/>
            </p:oleObj>
          </a:graphicData>
        </a:graphic>
      </p:graphicFrame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 smtClean="0">
                <a:latin typeface="黑体" pitchFamily="49" charset="-122"/>
                <a:ea typeface="黑体" pitchFamily="49" charset="-122"/>
              </a:rPr>
              <a:t>●思维导图</a:t>
            </a:r>
            <a:endParaRPr lang="zh-CN" altLang="en-US" dirty="0"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zh-CN" altLang="en-US" dirty="0" smtClean="0"/>
              <a:t>再读课文</a:t>
            </a:r>
            <a:r>
              <a:rPr lang="en-US" dirty="0" smtClean="0"/>
              <a:t>,</a:t>
            </a:r>
            <a:r>
              <a:rPr lang="zh-CN" altLang="en-US" dirty="0" smtClean="0"/>
              <a:t>完成填空。</a:t>
            </a:r>
            <a:endParaRPr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2"/>
          </p:nvPr>
        </p:nvSpPr>
        <p:spPr>
          <a:xfrm>
            <a:off x="3667108" y="2428868"/>
            <a:ext cx="1928826" cy="571528"/>
          </a:xfrm>
        </p:spPr>
        <p:txBody>
          <a:bodyPr/>
          <a:lstStyle/>
          <a:p>
            <a:pPr algn="ctr"/>
            <a:r>
              <a:rPr lang="zh-CN" altLang="en-US" kern="100" dirty="0" smtClean="0">
                <a:cs typeface="Times New Roman"/>
              </a:rPr>
              <a:t>善良</a:t>
            </a:r>
            <a:endParaRPr lang="zh-CN" altLang="en-US" kern="100" dirty="0">
              <a:cs typeface="Times New Roman"/>
            </a:endParaRPr>
          </a:p>
        </p:txBody>
      </p:sp>
      <p:sp>
        <p:nvSpPr>
          <p:cNvPr id="10" name="文本占位符 3"/>
          <p:cNvSpPr txBox="1">
            <a:spLocks/>
          </p:cNvSpPr>
          <p:nvPr/>
        </p:nvSpPr>
        <p:spPr>
          <a:xfrm>
            <a:off x="3809984" y="3000372"/>
            <a:ext cx="1714512" cy="642942"/>
          </a:xfrm>
          <a:prstGeom prst="rect">
            <a:avLst/>
          </a:prstGeom>
        </p:spPr>
        <p:txBody>
          <a:bodyPr/>
          <a:lstStyle/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zh-CN" altLang="en-US" sz="2800" kern="1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  <a:cs typeface="Times New Roman"/>
              </a:rPr>
              <a:t>机智</a:t>
            </a:r>
            <a:endParaRPr lang="zh-CN" altLang="en-US" sz="2800" kern="100" dirty="0">
              <a:solidFill>
                <a:srgbClr val="FF0000"/>
              </a:solidFill>
              <a:latin typeface="华文细黑" pitchFamily="2" charset="-122"/>
              <a:ea typeface="华文细黑" pitchFamily="2" charset="-122"/>
              <a:cs typeface="Times New Roman"/>
            </a:endParaRPr>
          </a:p>
        </p:txBody>
      </p:sp>
      <p:sp>
        <p:nvSpPr>
          <p:cNvPr id="12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3" name="文本占位符 3"/>
          <p:cNvSpPr txBox="1">
            <a:spLocks/>
          </p:cNvSpPr>
          <p:nvPr/>
        </p:nvSpPr>
        <p:spPr>
          <a:xfrm>
            <a:off x="6453190" y="3000372"/>
            <a:ext cx="1714512" cy="642942"/>
          </a:xfrm>
          <a:prstGeom prst="rect">
            <a:avLst/>
          </a:prstGeom>
        </p:spPr>
        <p:txBody>
          <a:bodyPr/>
          <a:lstStyle/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zh-CN" altLang="en-US" sz="2800" kern="1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  <a:cs typeface="Times New Roman"/>
              </a:rPr>
              <a:t>忠孝</a:t>
            </a:r>
            <a:endParaRPr lang="zh-CN" altLang="en-US" sz="2800" kern="100" dirty="0">
              <a:solidFill>
                <a:srgbClr val="FF0000"/>
              </a:solidFill>
              <a:latin typeface="华文细黑" pitchFamily="2" charset="-122"/>
              <a:ea typeface="华文细黑" pitchFamily="2" charset="-122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  <p:bldLst>
      <p:bldP spid="4" grpId="0" build="p"/>
      <p:bldP spid="10" grpId="0"/>
      <p:bldP spid="13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 smtClean="0">
                <a:latin typeface="黑体" pitchFamily="49" charset="-122"/>
                <a:ea typeface="黑体" pitchFamily="49" charset="-122"/>
              </a:rPr>
              <a:t>●教学反思</a:t>
            </a:r>
            <a:endParaRPr lang="zh-CN" altLang="en-US" dirty="0">
              <a:latin typeface="黑体" pitchFamily="49" charset="-122"/>
              <a:ea typeface="黑体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A_矩形 32">
            <a:extLst>
              <a:ext uri="{FF2B5EF4-FFF2-40B4-BE49-F238E27FC236}">
                <a16:creationId xmlns="" xmlns:a16="http://schemas.microsoft.com/office/drawing/2014/main" id="{AC2404D8-1096-43E0-BE36-6CCF97BF0892}"/>
              </a:ext>
            </a:extLst>
          </p:cNvPr>
          <p:cNvSpPr/>
          <p:nvPr/>
        </p:nvSpPr>
        <p:spPr>
          <a:xfrm>
            <a:off x="1329368" y="1068108"/>
            <a:ext cx="9533264" cy="4149987"/>
          </a:xfrm>
          <a:prstGeom prst="rect">
            <a:avLst/>
          </a:prstGeom>
          <a:solidFill>
            <a:srgbClr val="FCFCFD"/>
          </a:solidFill>
          <a:ln w="12700">
            <a:miter lim="400000"/>
          </a:ln>
          <a:effectLst>
            <a:outerShdw blurRad="254000" dist="38100" dir="5400000" rotWithShape="0">
              <a:srgbClr val="969F98">
                <a:alpha val="20000"/>
              </a:srgbClr>
            </a:outerShdw>
          </a:effectLst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23" name="PA_矩形 27">
            <a:extLst>
              <a:ext uri="{FF2B5EF4-FFF2-40B4-BE49-F238E27FC236}">
                <a16:creationId xmlns="" xmlns:a16="http://schemas.microsoft.com/office/drawing/2014/main" id="{7D9F7A5A-F560-4729-9810-15C7C0286593}"/>
              </a:ext>
            </a:extLst>
          </p:cNvPr>
          <p:cNvSpPr/>
          <p:nvPr/>
        </p:nvSpPr>
        <p:spPr>
          <a:xfrm>
            <a:off x="2264298" y="1639905"/>
            <a:ext cx="7489375" cy="3085239"/>
          </a:xfrm>
          <a:prstGeom prst="rect">
            <a:avLst/>
          </a:prstGeom>
          <a:ln w="25400">
            <a:solidFill>
              <a:srgbClr val="92D050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34" name="文本框 17">
            <a:extLst>
              <a:ext uri="{FF2B5EF4-FFF2-40B4-BE49-F238E27FC236}">
                <a16:creationId xmlns="" xmlns:a16="http://schemas.microsoft.com/office/drawing/2014/main" id="{F49658A0-EB8F-4A63-9ED6-6C317E9FE03E}"/>
              </a:ext>
            </a:extLst>
          </p:cNvPr>
          <p:cNvSpPr txBox="1"/>
          <p:nvPr/>
        </p:nvSpPr>
        <p:spPr>
          <a:xfrm>
            <a:off x="5257237" y="1064988"/>
            <a:ext cx="1677525" cy="144655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spAutoFit/>
          </a:bodyPr>
          <a:lstStyle/>
          <a:p>
            <a:pPr algn="ctr">
              <a:defRPr sz="8000" b="1">
                <a:solidFill>
                  <a:srgbClr val="60BAAB"/>
                </a:solidFill>
                <a:latin typeface="微软雅黑 Light"/>
                <a:ea typeface="微软雅黑 Light"/>
                <a:cs typeface="微软雅黑 Light"/>
                <a:sym typeface="微软雅黑 Light"/>
              </a:defRPr>
            </a:pPr>
            <a:r>
              <a:rPr sz="8800" dirty="0">
                <a:solidFill>
                  <a:srgbClr val="EB6FC8"/>
                </a:solidFill>
              </a:rPr>
              <a:t>E</a:t>
            </a:r>
            <a:r>
              <a:rPr sz="4400" dirty="0">
                <a:solidFill>
                  <a:srgbClr val="000000"/>
                </a:solidFill>
              </a:rPr>
              <a:t>ND</a:t>
            </a:r>
          </a:p>
        </p:txBody>
      </p:sp>
      <p:sp>
        <p:nvSpPr>
          <p:cNvPr id="35" name="文本框 34">
            <a:extLst>
              <a:ext uri="{FF2B5EF4-FFF2-40B4-BE49-F238E27FC236}">
                <a16:creationId xmlns="" xmlns:a16="http://schemas.microsoft.com/office/drawing/2014/main" id="{9D397429-E888-4BEC-9727-26492EBA1831}"/>
              </a:ext>
            </a:extLst>
          </p:cNvPr>
          <p:cNvSpPr txBox="1"/>
          <p:nvPr/>
        </p:nvSpPr>
        <p:spPr>
          <a:xfrm>
            <a:off x="2082103" y="3045197"/>
            <a:ext cx="7937500" cy="8302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4800" dirty="0">
                <a:ea typeface="黑体" panose="02010609060101010101" pitchFamily="49" charset="-122"/>
                <a:cs typeface="Times New Roman" panose="02020603050405020304" pitchFamily="18" charset="0"/>
                <a:sym typeface="+mn-lt"/>
              </a:rPr>
              <a:t>感谢观看  下节课再会</a:t>
            </a:r>
          </a:p>
        </p:txBody>
      </p:sp>
      <p:sp>
        <p:nvSpPr>
          <p:cNvPr id="36" name="直接连接符 13">
            <a:extLst>
              <a:ext uri="{FF2B5EF4-FFF2-40B4-BE49-F238E27FC236}">
                <a16:creationId xmlns="" xmlns:a16="http://schemas.microsoft.com/office/drawing/2014/main" id="{331CAD98-F379-43E0-AE1A-81C1E2130001}"/>
              </a:ext>
            </a:extLst>
          </p:cNvPr>
          <p:cNvSpPr/>
          <p:nvPr/>
        </p:nvSpPr>
        <p:spPr>
          <a:xfrm>
            <a:off x="2711624" y="2708920"/>
            <a:ext cx="6594476" cy="0"/>
          </a:xfrm>
          <a:prstGeom prst="line">
            <a:avLst/>
          </a:prstGeom>
          <a:ln w="57150">
            <a:solidFill>
              <a:srgbClr val="00B050"/>
            </a:solidFill>
            <a:headEnd type="oval"/>
            <a:tailEnd type="oval"/>
          </a:ln>
        </p:spPr>
        <p:txBody>
          <a:bodyPr lIns="45719" rIns="45719"/>
          <a:lstStyle/>
          <a:p>
            <a:endParaRPr/>
          </a:p>
        </p:txBody>
      </p:sp>
      <p:grpSp>
        <p:nvGrpSpPr>
          <p:cNvPr id="15" name="组合 1">
            <a:extLst>
              <a:ext uri="{FF2B5EF4-FFF2-40B4-BE49-F238E27FC236}">
                <a16:creationId xmlns="" xmlns:a16="http://schemas.microsoft.com/office/drawing/2014/main" id="{81A1749C-5C77-43A1-B4CB-B860774FA155}"/>
              </a:ext>
            </a:extLst>
          </p:cNvPr>
          <p:cNvGrpSpPr/>
          <p:nvPr/>
        </p:nvGrpSpPr>
        <p:grpSpPr>
          <a:xfrm rot="10800000">
            <a:off x="-1604504" y="2147666"/>
            <a:ext cx="3687215" cy="2719713"/>
            <a:chOff x="0" y="0"/>
            <a:chExt cx="3687214" cy="2719712"/>
          </a:xfrm>
        </p:grpSpPr>
        <p:sp>
          <p:nvSpPr>
            <p:cNvPr id="21" name="直接连接符 33">
              <a:extLst>
                <a:ext uri="{FF2B5EF4-FFF2-40B4-BE49-F238E27FC236}">
                  <a16:creationId xmlns="" xmlns:a16="http://schemas.microsoft.com/office/drawing/2014/main" id="{1FFB4BD1-105E-4C3B-8CF0-2FA378BAE89E}"/>
                </a:ext>
              </a:extLst>
            </p:cNvPr>
            <p:cNvSpPr/>
            <p:nvPr/>
          </p:nvSpPr>
          <p:spPr>
            <a:xfrm flipH="1">
              <a:off x="0" y="539955"/>
              <a:ext cx="2592288" cy="2179757"/>
            </a:xfrm>
            <a:prstGeom prst="line">
              <a:avLst/>
            </a:prstGeom>
            <a:noFill/>
            <a:ln w="76200" cap="flat">
              <a:solidFill>
                <a:srgbClr val="EB6FC8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24" name="直接连接符 34">
              <a:extLst>
                <a:ext uri="{FF2B5EF4-FFF2-40B4-BE49-F238E27FC236}">
                  <a16:creationId xmlns="" xmlns:a16="http://schemas.microsoft.com/office/drawing/2014/main" id="{691E65D7-1D0C-4C8B-B0E5-C300AAFB5E02}"/>
                </a:ext>
              </a:extLst>
            </p:cNvPr>
            <p:cNvSpPr/>
            <p:nvPr/>
          </p:nvSpPr>
          <p:spPr>
            <a:xfrm flipH="1">
              <a:off x="1094926" y="-1"/>
              <a:ext cx="2592289" cy="2179757"/>
            </a:xfrm>
            <a:prstGeom prst="line">
              <a:avLst/>
            </a:prstGeom>
            <a:noFill/>
            <a:ln w="12700" cap="flat">
              <a:solidFill>
                <a:srgbClr val="EB6FC8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  <p:grpSp>
        <p:nvGrpSpPr>
          <p:cNvPr id="25" name="组合 2">
            <a:extLst>
              <a:ext uri="{FF2B5EF4-FFF2-40B4-BE49-F238E27FC236}">
                <a16:creationId xmlns="" xmlns:a16="http://schemas.microsoft.com/office/drawing/2014/main" id="{02D15556-E9EF-4FDA-935E-E2332CA5E94A}"/>
              </a:ext>
            </a:extLst>
          </p:cNvPr>
          <p:cNvGrpSpPr/>
          <p:nvPr/>
        </p:nvGrpSpPr>
        <p:grpSpPr>
          <a:xfrm rot="10800000">
            <a:off x="10311837" y="1544375"/>
            <a:ext cx="3230038" cy="3097814"/>
            <a:chOff x="0" y="0"/>
            <a:chExt cx="3230037" cy="3097813"/>
          </a:xfrm>
        </p:grpSpPr>
        <p:sp>
          <p:nvSpPr>
            <p:cNvPr id="26" name="直接连接符 41">
              <a:extLst>
                <a:ext uri="{FF2B5EF4-FFF2-40B4-BE49-F238E27FC236}">
                  <a16:creationId xmlns="" xmlns:a16="http://schemas.microsoft.com/office/drawing/2014/main" id="{480355CE-8991-4A71-AD90-253802C1BCCD}"/>
                </a:ext>
              </a:extLst>
            </p:cNvPr>
            <p:cNvSpPr/>
            <p:nvPr/>
          </p:nvSpPr>
          <p:spPr>
            <a:xfrm flipH="1">
              <a:off x="0" y="918056"/>
              <a:ext cx="2592289" cy="2179757"/>
            </a:xfrm>
            <a:prstGeom prst="line">
              <a:avLst/>
            </a:prstGeom>
            <a:noFill/>
            <a:ln w="76200" cap="flat">
              <a:solidFill>
                <a:srgbClr val="92D05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27" name="直接连接符 42">
              <a:extLst>
                <a:ext uri="{FF2B5EF4-FFF2-40B4-BE49-F238E27FC236}">
                  <a16:creationId xmlns="" xmlns:a16="http://schemas.microsoft.com/office/drawing/2014/main" id="{4230E9B0-E0A8-4EEB-A61A-3C76BCDBE17B}"/>
                </a:ext>
              </a:extLst>
            </p:cNvPr>
            <p:cNvSpPr/>
            <p:nvPr/>
          </p:nvSpPr>
          <p:spPr>
            <a:xfrm flipH="1">
              <a:off x="637749" y="-1"/>
              <a:ext cx="2592289" cy="2179757"/>
            </a:xfrm>
            <a:prstGeom prst="line">
              <a:avLst/>
            </a:prstGeom>
            <a:noFill/>
            <a:ln w="12700" cap="flat">
              <a:solidFill>
                <a:srgbClr val="92D05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</p:spTree>
    <p:extLst>
      <p:ext uri="{BB962C8B-B14F-4D97-AF65-F5344CB8AC3E}">
        <p14:creationId xmlns="" xmlns:p14="http://schemas.microsoft.com/office/powerpoint/2010/main" val="1697901688"/>
      </p:ext>
    </p:extLst>
  </p:cSld>
  <p:clrMapOvr>
    <a:masterClrMapping/>
  </p:clrMapOvr>
  <p:transition spd="slow" advTm="7441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 smtClean="0">
                <a:latin typeface="黑体" pitchFamily="49" charset="-122"/>
                <a:ea typeface="黑体" pitchFamily="49" charset="-122"/>
              </a:rPr>
              <a:t>●知识链接</a:t>
            </a:r>
            <a:endParaRPr lang="zh-CN" altLang="en-US" dirty="0"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algn="ctr"/>
            <a:r>
              <a:rPr lang="zh-CN" altLang="en-US" dirty="0" smtClean="0"/>
              <a:t>乐 府 双 璧</a:t>
            </a:r>
          </a:p>
          <a:p>
            <a:r>
              <a:rPr lang="zh-CN" altLang="en-US" dirty="0" smtClean="0"/>
              <a:t>汉乐府诗</a:t>
            </a:r>
            <a:r>
              <a:rPr lang="en-US" altLang="zh-CN" dirty="0" smtClean="0"/>
              <a:t>《</a:t>
            </a:r>
            <a:r>
              <a:rPr lang="zh-CN" altLang="en-US" dirty="0" smtClean="0"/>
              <a:t>孔雀东南飞</a:t>
            </a:r>
            <a:r>
              <a:rPr lang="en-US" altLang="zh-CN" dirty="0" smtClean="0"/>
              <a:t>》</a:t>
            </a:r>
            <a:r>
              <a:rPr lang="zh-CN" altLang="en-US" dirty="0" smtClean="0"/>
              <a:t>和</a:t>
            </a:r>
            <a:r>
              <a:rPr lang="en-US" altLang="zh-CN" dirty="0" smtClean="0"/>
              <a:t>《</a:t>
            </a:r>
            <a:r>
              <a:rPr lang="zh-CN" altLang="en-US" dirty="0" smtClean="0"/>
              <a:t>木兰诗</a:t>
            </a:r>
            <a:r>
              <a:rPr lang="en-US" altLang="zh-CN" dirty="0" smtClean="0"/>
              <a:t>》</a:t>
            </a:r>
            <a:r>
              <a:rPr lang="zh-CN" altLang="en-US" dirty="0" smtClean="0"/>
              <a:t>合称为</a:t>
            </a:r>
            <a:r>
              <a:rPr lang="en-US" dirty="0" smtClean="0"/>
              <a:t>“</a:t>
            </a:r>
            <a:r>
              <a:rPr lang="zh-CN" altLang="en-US" dirty="0" smtClean="0"/>
              <a:t>乐府双璧</a:t>
            </a:r>
            <a:r>
              <a:rPr lang="en-US" dirty="0" smtClean="0"/>
              <a:t>”</a:t>
            </a:r>
            <a:r>
              <a:rPr lang="zh-CN" altLang="en-US" dirty="0" smtClean="0"/>
              <a:t>。这两首诗歌都是叙事长诗</a:t>
            </a:r>
            <a:r>
              <a:rPr lang="en-US" dirty="0" smtClean="0"/>
              <a:t>,</a:t>
            </a:r>
            <a:r>
              <a:rPr lang="zh-CN" altLang="en-US" dirty="0" smtClean="0"/>
              <a:t>以其深刻的社会思想意义和极高的艺术成就</a:t>
            </a:r>
            <a:r>
              <a:rPr lang="en-US" dirty="0" smtClean="0"/>
              <a:t>,</a:t>
            </a:r>
            <a:r>
              <a:rPr lang="zh-CN" altLang="en-US" dirty="0" smtClean="0"/>
              <a:t>为历代文人所推崇。</a:t>
            </a:r>
            <a:r>
              <a:rPr lang="en-US" altLang="zh-CN" dirty="0" smtClean="0"/>
              <a:t>《</a:t>
            </a:r>
            <a:r>
              <a:rPr lang="zh-CN" altLang="en-US" dirty="0" smtClean="0"/>
              <a:t>木兰诗</a:t>
            </a:r>
            <a:r>
              <a:rPr lang="en-US" altLang="zh-CN" dirty="0" smtClean="0"/>
              <a:t>》</a:t>
            </a:r>
            <a:r>
              <a:rPr lang="zh-CN" altLang="en-US" dirty="0" smtClean="0"/>
              <a:t>又名</a:t>
            </a:r>
            <a:r>
              <a:rPr lang="en-US" altLang="zh-CN" dirty="0" smtClean="0"/>
              <a:t>《</a:t>
            </a:r>
            <a:r>
              <a:rPr lang="zh-CN" altLang="en-US" dirty="0" smtClean="0"/>
              <a:t>木兰辞</a:t>
            </a:r>
            <a:r>
              <a:rPr lang="en-US" altLang="zh-CN" dirty="0" smtClean="0"/>
              <a:t>》</a:t>
            </a:r>
            <a:r>
              <a:rPr lang="en-US" dirty="0" smtClean="0"/>
              <a:t>,</a:t>
            </a:r>
            <a:r>
              <a:rPr lang="zh-CN" altLang="en-US" dirty="0" smtClean="0"/>
              <a:t>是北朝民歌</a:t>
            </a:r>
            <a:r>
              <a:rPr lang="en-US" dirty="0" smtClean="0"/>
              <a:t>;</a:t>
            </a:r>
            <a:r>
              <a:rPr lang="en-US" altLang="zh-CN" dirty="0" smtClean="0"/>
              <a:t>《</a:t>
            </a:r>
            <a:r>
              <a:rPr lang="zh-CN" altLang="en-US" dirty="0" smtClean="0"/>
              <a:t>孔雀东南飞</a:t>
            </a:r>
            <a:r>
              <a:rPr lang="en-US" altLang="zh-CN" dirty="0" smtClean="0"/>
              <a:t>》</a:t>
            </a:r>
            <a:r>
              <a:rPr lang="zh-CN" altLang="en-US" dirty="0" smtClean="0"/>
              <a:t>又名</a:t>
            </a:r>
            <a:r>
              <a:rPr lang="en-US" altLang="zh-CN" dirty="0" smtClean="0"/>
              <a:t>《</a:t>
            </a:r>
            <a:r>
              <a:rPr lang="zh-CN" altLang="en-US" dirty="0" smtClean="0"/>
              <a:t>古诗为焦仲卿妻作</a:t>
            </a:r>
            <a:r>
              <a:rPr lang="en-US" altLang="zh-CN" dirty="0" smtClean="0"/>
              <a:t>》</a:t>
            </a:r>
            <a:r>
              <a:rPr lang="en-US" dirty="0" smtClean="0"/>
              <a:t>,</a:t>
            </a:r>
            <a:r>
              <a:rPr lang="zh-CN" altLang="en-US" dirty="0" smtClean="0"/>
              <a:t>取材于东汉献帝年间发生在庐江郡</a:t>
            </a:r>
            <a:r>
              <a:rPr lang="en-US" dirty="0" smtClean="0"/>
              <a:t>(</a:t>
            </a:r>
            <a:r>
              <a:rPr lang="zh-CN" altLang="en-US" dirty="0" smtClean="0"/>
              <a:t>今属安徽省</a:t>
            </a:r>
            <a:r>
              <a:rPr lang="en-US" dirty="0" smtClean="0"/>
              <a:t>)</a:t>
            </a:r>
            <a:r>
              <a:rPr lang="zh-CN" altLang="en-US" dirty="0" smtClean="0"/>
              <a:t>的一桩婚姻悲剧</a:t>
            </a:r>
            <a:r>
              <a:rPr lang="en-US" dirty="0" smtClean="0"/>
              <a:t>,</a:t>
            </a:r>
            <a:r>
              <a:rPr lang="zh-CN" altLang="en-US" dirty="0" smtClean="0"/>
              <a:t>是汉代古乐府民歌杰作之一</a:t>
            </a:r>
            <a:r>
              <a:rPr lang="en-US" dirty="0" smtClean="0"/>
              <a:t>,</a:t>
            </a:r>
            <a:r>
              <a:rPr lang="zh-CN" altLang="en-US" dirty="0" smtClean="0"/>
              <a:t>也是现存下来的最早的长篇叙事诗。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文本占位符 11"/>
          <p:cNvSpPr>
            <a:spLocks noGrp="1"/>
          </p:cNvSpPr>
          <p:nvPr>
            <p:ph type="body" sz="quarter" idx="10"/>
          </p:nvPr>
        </p:nvSpPr>
        <p:spPr>
          <a:xfrm>
            <a:off x="595274" y="2285992"/>
            <a:ext cx="11144328" cy="4357718"/>
          </a:xfrm>
        </p:spPr>
        <p:txBody>
          <a:bodyPr/>
          <a:lstStyle/>
          <a:p>
            <a:r>
              <a:rPr lang="en-US" altLang="zh-CN" dirty="0" smtClean="0"/>
              <a:t>《</a:t>
            </a:r>
            <a:r>
              <a:rPr lang="zh-CN" altLang="en-US" dirty="0" smtClean="0"/>
              <a:t>木兰诗</a:t>
            </a:r>
            <a:r>
              <a:rPr lang="en-US" altLang="zh-CN" dirty="0" smtClean="0"/>
              <a:t>》</a:t>
            </a:r>
            <a:r>
              <a:rPr lang="zh-CN" altLang="en-US" dirty="0" smtClean="0"/>
              <a:t>大家都背过了吗</a:t>
            </a:r>
            <a:r>
              <a:rPr lang="en-US" dirty="0" smtClean="0"/>
              <a:t>?</a:t>
            </a:r>
            <a:r>
              <a:rPr lang="zh-CN" altLang="en-US" dirty="0" smtClean="0"/>
              <a:t>现在让我们一起来背诵它吧</a:t>
            </a:r>
            <a:r>
              <a:rPr lang="en-US" dirty="0" smtClean="0"/>
              <a:t>(</a:t>
            </a:r>
            <a:r>
              <a:rPr lang="zh-CN" altLang="en-US" dirty="0" smtClean="0"/>
              <a:t>师生一起背诵</a:t>
            </a:r>
            <a:r>
              <a:rPr lang="en-US" dirty="0" smtClean="0"/>
              <a:t>)</a:t>
            </a:r>
            <a:r>
              <a:rPr lang="zh-CN" altLang="en-US" dirty="0" smtClean="0"/>
              <a:t>。好</a:t>
            </a:r>
            <a:r>
              <a:rPr lang="en-US" dirty="0" smtClean="0"/>
              <a:t>,</a:t>
            </a:r>
            <a:r>
              <a:rPr lang="zh-CN" altLang="en-US" dirty="0" smtClean="0"/>
              <a:t>大家背诵得不错</a:t>
            </a:r>
            <a:r>
              <a:rPr lang="en-US" dirty="0" smtClean="0"/>
              <a:t>,</a:t>
            </a:r>
            <a:r>
              <a:rPr lang="zh-CN" altLang="en-US" dirty="0" smtClean="0"/>
              <a:t>不知道大家在背诵的过程中</a:t>
            </a:r>
            <a:r>
              <a:rPr lang="en-US" dirty="0" smtClean="0"/>
              <a:t>,</a:t>
            </a:r>
            <a:r>
              <a:rPr lang="zh-CN" altLang="en-US" dirty="0" smtClean="0"/>
              <a:t>脑海里有没有浮现花木兰这一古代巾帼英雄形象呢</a:t>
            </a:r>
            <a:r>
              <a:rPr lang="en-US" dirty="0" smtClean="0"/>
              <a:t>?</a:t>
            </a:r>
            <a:r>
              <a:rPr lang="zh-CN" altLang="en-US" dirty="0" smtClean="0"/>
              <a:t>这节课</a:t>
            </a:r>
            <a:r>
              <a:rPr lang="en-US" dirty="0" smtClean="0"/>
              <a:t>,</a:t>
            </a:r>
            <a:r>
              <a:rPr lang="zh-CN" altLang="en-US" dirty="0" smtClean="0"/>
              <a:t>我们将再次走进</a:t>
            </a:r>
            <a:r>
              <a:rPr lang="en-US" altLang="zh-CN" dirty="0" smtClean="0"/>
              <a:t>《</a:t>
            </a:r>
            <a:r>
              <a:rPr lang="zh-CN" altLang="en-US" dirty="0" smtClean="0"/>
              <a:t>木兰诗</a:t>
            </a:r>
            <a:r>
              <a:rPr lang="en-US" altLang="zh-CN" dirty="0" smtClean="0"/>
              <a:t>》</a:t>
            </a:r>
            <a:r>
              <a:rPr lang="en-US" dirty="0" smtClean="0"/>
              <a:t>,</a:t>
            </a:r>
            <a:r>
              <a:rPr lang="zh-CN" altLang="en-US" dirty="0" smtClean="0"/>
              <a:t>去品味诗歌语言的优美</a:t>
            </a:r>
            <a:r>
              <a:rPr lang="en-US" dirty="0" smtClean="0"/>
              <a:t>,</a:t>
            </a:r>
            <a:r>
              <a:rPr lang="zh-CN" altLang="en-US" dirty="0" smtClean="0"/>
              <a:t>去感受花木兰那</a:t>
            </a:r>
            <a:r>
              <a:rPr lang="en-US" dirty="0" smtClean="0"/>
              <a:t>“</a:t>
            </a:r>
            <a:r>
              <a:rPr lang="zh-CN" altLang="en-US" dirty="0" smtClean="0"/>
              <a:t>巾帼不让须眉</a:t>
            </a:r>
            <a:r>
              <a:rPr lang="en-US" dirty="0" smtClean="0"/>
              <a:t>”</a:t>
            </a:r>
            <a:r>
              <a:rPr lang="zh-CN" altLang="en-US" dirty="0" smtClean="0"/>
              <a:t>的动人气魄</a:t>
            </a:r>
            <a:r>
              <a:rPr lang="en-US" dirty="0" smtClean="0"/>
              <a:t>!</a:t>
            </a:r>
            <a:endParaRPr lang="zh-CN" altLang="en-US" dirty="0"/>
          </a:p>
        </p:txBody>
      </p:sp>
      <p:sp>
        <p:nvSpPr>
          <p:cNvPr id="4" name="文本占位符 1">
            <a:extLst>
              <a:ext uri="{FF2B5EF4-FFF2-40B4-BE49-F238E27FC236}">
                <a16:creationId xmlns="" xmlns:a16="http://schemas.microsoft.com/office/drawing/2014/main" id="{D8EC155B-06E2-477B-B3B1-8DDE820CD0C9}"/>
              </a:ext>
            </a:extLst>
          </p:cNvPr>
          <p:cNvSpPr txBox="1">
            <a:spLocks/>
          </p:cNvSpPr>
          <p:nvPr/>
        </p:nvSpPr>
        <p:spPr>
          <a:xfrm>
            <a:off x="666712" y="1643050"/>
            <a:ext cx="10358510" cy="4357718"/>
          </a:xfrm>
          <a:prstGeom prst="rect">
            <a:avLst/>
          </a:prstGeom>
        </p:spPr>
        <p:txBody>
          <a:bodyPr/>
          <a:lstStyle/>
          <a:p>
            <a:pPr marL="0" marR="0" lvl="0" indent="720000" algn="l" defTabSz="914400" rtl="0" eaLnBrk="1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宋体"/>
                <a:ea typeface="宋体"/>
              </a:rPr>
              <a:t>◆</a:t>
            </a:r>
            <a:r>
              <a:rPr lang="zh-CN" altLang="en-US" sz="2800" b="0" dirty="0" smtClean="0">
                <a:solidFill>
                  <a:srgbClr val="0000FF"/>
                </a:solidFill>
                <a:ea typeface="黑体" panose="02010609060101010101" pitchFamily="49" charset="-122"/>
              </a:rPr>
              <a:t>课堂导入</a:t>
            </a:r>
            <a:endParaRPr kumimoji="0" lang="en-US" altLang="zh-CN" sz="2800" b="0" i="0" u="none" strike="noStrike" kern="120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Times New Roman" panose="02020603050405020304" pitchFamily="18" charset="0"/>
              <a:ea typeface="黑体" panose="02010609060101010101" pitchFamily="49" charset="-122"/>
              <a:cs typeface="+mn-cs"/>
            </a:endParaRPr>
          </a:p>
          <a:p>
            <a:r>
              <a:rPr lang="zh-CN" altLang="en-US" sz="2800" b="0" dirty="0" smtClean="0">
                <a:latin typeface="华文细黑" pitchFamily="2" charset="-122"/>
                <a:ea typeface="华文细黑" pitchFamily="2" charset="-122"/>
              </a:rPr>
              <a:t>        </a:t>
            </a:r>
            <a:endParaRPr kumimoji="0" lang="zh-CN" altLang="en-US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13513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占位符 6"/>
          <p:cNvSpPr>
            <a:spLocks noGrp="1"/>
          </p:cNvSpPr>
          <p:nvPr>
            <p:ph type="body" sz="quarter" idx="11"/>
          </p:nvPr>
        </p:nvSpPr>
        <p:spPr>
          <a:xfrm>
            <a:off x="881026" y="1071546"/>
            <a:ext cx="9501254" cy="1857388"/>
          </a:xfrm>
        </p:spPr>
        <p:txBody>
          <a:bodyPr/>
          <a:lstStyle/>
          <a:p>
            <a:r>
              <a:rPr lang="en-US" dirty="0" smtClean="0"/>
              <a:t>1.</a:t>
            </a:r>
            <a:r>
              <a:rPr lang="zh-CN" altLang="en-US" dirty="0" smtClean="0"/>
              <a:t>下列对</a:t>
            </a:r>
            <a:r>
              <a:rPr lang="en-US" dirty="0" smtClean="0"/>
              <a:t>“</a:t>
            </a:r>
            <a:r>
              <a:rPr lang="zh-CN" altLang="en-US" dirty="0" smtClean="0"/>
              <a:t>昨夜见军帖</a:t>
            </a:r>
            <a:r>
              <a:rPr lang="en-US" dirty="0" smtClean="0"/>
              <a:t>,</a:t>
            </a:r>
            <a:r>
              <a:rPr lang="zh-CN" altLang="en-US" dirty="0" smtClean="0"/>
              <a:t>可汗大点兵</a:t>
            </a:r>
            <a:r>
              <a:rPr lang="en-US" dirty="0" smtClean="0"/>
              <a:t>”</a:t>
            </a:r>
            <a:r>
              <a:rPr lang="zh-CN" altLang="en-US" dirty="0" smtClean="0"/>
              <a:t>一句中</a:t>
            </a:r>
            <a:r>
              <a:rPr lang="en-US" dirty="0" smtClean="0"/>
              <a:t>“</a:t>
            </a:r>
            <a:r>
              <a:rPr lang="zh-CN" altLang="en-US" dirty="0" smtClean="0"/>
              <a:t>大</a:t>
            </a:r>
            <a:r>
              <a:rPr lang="en-US" dirty="0" smtClean="0"/>
              <a:t>”</a:t>
            </a:r>
            <a:r>
              <a:rPr lang="zh-CN" altLang="en-US" dirty="0" smtClean="0"/>
              <a:t>字的理解</a:t>
            </a:r>
            <a:r>
              <a:rPr lang="en-US" dirty="0" smtClean="0"/>
              <a:t>,</a:t>
            </a:r>
            <a:r>
              <a:rPr lang="zh-CN" altLang="en-US" dirty="0" smtClean="0"/>
              <a:t>正确的一项是</a:t>
            </a:r>
            <a:r>
              <a:rPr lang="en-US" dirty="0" smtClean="0"/>
              <a:t>(	)</a:t>
            </a:r>
            <a:endParaRPr lang="zh-CN" altLang="en-US" dirty="0" smtClean="0"/>
          </a:p>
          <a:p>
            <a:r>
              <a:rPr lang="en-US" dirty="0" smtClean="0"/>
              <a:t>A.</a:t>
            </a:r>
            <a:r>
              <a:rPr lang="zh-CN" altLang="en-US" dirty="0" smtClean="0"/>
              <a:t>表明了可汗的积极性很高。</a:t>
            </a:r>
          </a:p>
          <a:p>
            <a:r>
              <a:rPr lang="en-US" dirty="0" smtClean="0"/>
              <a:t>B.“</a:t>
            </a:r>
            <a:r>
              <a:rPr lang="zh-CN" altLang="en-US" dirty="0" smtClean="0"/>
              <a:t>大</a:t>
            </a:r>
            <a:r>
              <a:rPr lang="en-US" dirty="0" smtClean="0"/>
              <a:t>”</a:t>
            </a:r>
            <a:r>
              <a:rPr lang="zh-CN" altLang="en-US" dirty="0" smtClean="0"/>
              <a:t>就是大规模的意思。</a:t>
            </a:r>
          </a:p>
          <a:p>
            <a:r>
              <a:rPr lang="en-US" dirty="0" smtClean="0"/>
              <a:t>C.</a:t>
            </a:r>
            <a:r>
              <a:rPr lang="zh-CN" altLang="en-US" dirty="0" smtClean="0"/>
              <a:t>表明战争紧张、频繁、涉及范围广。</a:t>
            </a:r>
          </a:p>
          <a:p>
            <a:r>
              <a:rPr lang="en-US" dirty="0" smtClean="0"/>
              <a:t>D.</a:t>
            </a:r>
            <a:r>
              <a:rPr lang="zh-CN" altLang="en-US" dirty="0" smtClean="0"/>
              <a:t>意思是非常、十分。</a:t>
            </a:r>
            <a:endParaRPr lang="zh-CN" altLang="en-US" dirty="0"/>
          </a:p>
        </p:txBody>
      </p:sp>
      <p:sp>
        <p:nvSpPr>
          <p:cNvPr id="8" name="文本占位符 7"/>
          <p:cNvSpPr>
            <a:spLocks noGrp="1"/>
          </p:cNvSpPr>
          <p:nvPr>
            <p:ph type="body" sz="quarter" idx="12"/>
          </p:nvPr>
        </p:nvSpPr>
        <p:spPr>
          <a:xfrm>
            <a:off x="4167174" y="1785926"/>
            <a:ext cx="1857388" cy="642942"/>
          </a:xfrm>
        </p:spPr>
        <p:txBody>
          <a:bodyPr/>
          <a:lstStyle/>
          <a:p>
            <a:r>
              <a:rPr lang="en-US" dirty="0" smtClean="0"/>
              <a:t>B</a:t>
            </a:r>
            <a:endParaRPr lang="zh-CN" altLang="en-US" dirty="0"/>
          </a:p>
        </p:txBody>
      </p:sp>
      <p:sp>
        <p:nvSpPr>
          <p:cNvPr id="9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占位符 6"/>
          <p:cNvSpPr>
            <a:spLocks noGrp="1"/>
          </p:cNvSpPr>
          <p:nvPr>
            <p:ph type="body" sz="quarter" idx="11"/>
          </p:nvPr>
        </p:nvSpPr>
        <p:spPr>
          <a:xfrm>
            <a:off x="238084" y="1071546"/>
            <a:ext cx="11310974" cy="1857388"/>
          </a:xfrm>
        </p:spPr>
        <p:txBody>
          <a:bodyPr/>
          <a:lstStyle/>
          <a:p>
            <a:r>
              <a:rPr lang="en-US" dirty="0" smtClean="0"/>
              <a:t>2.</a:t>
            </a:r>
            <a:r>
              <a:rPr lang="zh-CN" altLang="en-US" dirty="0" smtClean="0"/>
              <a:t>指出下列句子所用的修辞手法。</a:t>
            </a:r>
          </a:p>
          <a:p>
            <a:r>
              <a:rPr lang="en-US" dirty="0" smtClean="0"/>
              <a:t>(1)</a:t>
            </a:r>
            <a:r>
              <a:rPr lang="zh-CN" altLang="en-US" dirty="0" smtClean="0"/>
              <a:t>东市买骏马</a:t>
            </a:r>
            <a:r>
              <a:rPr lang="en-US" dirty="0" smtClean="0"/>
              <a:t>,</a:t>
            </a:r>
            <a:r>
              <a:rPr lang="zh-CN" altLang="en-US" dirty="0" smtClean="0"/>
              <a:t>西市买鞍鞯</a:t>
            </a:r>
            <a:r>
              <a:rPr lang="en-US" dirty="0" smtClean="0"/>
              <a:t>,</a:t>
            </a:r>
            <a:r>
              <a:rPr lang="zh-CN" altLang="en-US" dirty="0" smtClean="0"/>
              <a:t>南市买辔头</a:t>
            </a:r>
            <a:r>
              <a:rPr lang="en-US" dirty="0" smtClean="0"/>
              <a:t>,</a:t>
            </a:r>
            <a:r>
              <a:rPr lang="zh-CN" altLang="en-US" dirty="0" smtClean="0"/>
              <a:t>北市买长鞭。</a:t>
            </a:r>
            <a:r>
              <a:rPr lang="en-US" dirty="0" smtClean="0"/>
              <a:t>(			)</a:t>
            </a:r>
            <a:endParaRPr lang="zh-CN" altLang="en-US" dirty="0" smtClean="0"/>
          </a:p>
          <a:p>
            <a:r>
              <a:rPr lang="en-US" dirty="0" smtClean="0"/>
              <a:t>(2)</a:t>
            </a:r>
            <a:r>
              <a:rPr lang="zh-CN" altLang="en-US" dirty="0" smtClean="0"/>
              <a:t>万里赴戎机</a:t>
            </a:r>
            <a:r>
              <a:rPr lang="en-US" dirty="0" smtClean="0"/>
              <a:t>,</a:t>
            </a:r>
            <a:r>
              <a:rPr lang="zh-CN" altLang="en-US" dirty="0" smtClean="0"/>
              <a:t>关山度若飞。</a:t>
            </a:r>
            <a:r>
              <a:rPr lang="en-US" dirty="0" smtClean="0"/>
              <a:t>(		)</a:t>
            </a:r>
            <a:endParaRPr lang="zh-CN" altLang="en-US" dirty="0" smtClean="0"/>
          </a:p>
          <a:p>
            <a:r>
              <a:rPr lang="en-US" dirty="0" smtClean="0"/>
              <a:t>(3)</a:t>
            </a:r>
            <a:r>
              <a:rPr lang="zh-CN" altLang="en-US" dirty="0" smtClean="0"/>
              <a:t>朔气传金柝</a:t>
            </a:r>
            <a:r>
              <a:rPr lang="en-US" dirty="0" smtClean="0"/>
              <a:t>,</a:t>
            </a:r>
            <a:r>
              <a:rPr lang="zh-CN" altLang="en-US" dirty="0" smtClean="0"/>
              <a:t>寒光照铁衣。</a:t>
            </a:r>
            <a:r>
              <a:rPr lang="en-US" dirty="0" smtClean="0"/>
              <a:t>(		)</a:t>
            </a:r>
            <a:endParaRPr lang="zh-CN" altLang="en-US" dirty="0" smtClean="0"/>
          </a:p>
          <a:p>
            <a:r>
              <a:rPr lang="en-US" dirty="0" smtClean="0"/>
              <a:t>(4)</a:t>
            </a:r>
            <a:r>
              <a:rPr lang="zh-CN" altLang="en-US" dirty="0" smtClean="0"/>
              <a:t>双兔傍地走</a:t>
            </a:r>
            <a:r>
              <a:rPr lang="en-US" dirty="0" smtClean="0"/>
              <a:t>,</a:t>
            </a:r>
            <a:r>
              <a:rPr lang="zh-CN" altLang="en-US" dirty="0" smtClean="0"/>
              <a:t>安能辨我是雄雌</a:t>
            </a:r>
            <a:r>
              <a:rPr lang="en-US" dirty="0" smtClean="0"/>
              <a:t>?(			)</a:t>
            </a:r>
            <a:endParaRPr lang="zh-CN" altLang="en-US" dirty="0"/>
          </a:p>
        </p:txBody>
      </p:sp>
      <p:sp>
        <p:nvSpPr>
          <p:cNvPr id="8" name="文本占位符 7"/>
          <p:cNvSpPr>
            <a:spLocks noGrp="1"/>
          </p:cNvSpPr>
          <p:nvPr>
            <p:ph type="body" sz="quarter" idx="12"/>
          </p:nvPr>
        </p:nvSpPr>
        <p:spPr>
          <a:xfrm>
            <a:off x="9382148" y="1714488"/>
            <a:ext cx="2428892" cy="642942"/>
          </a:xfrm>
        </p:spPr>
        <p:txBody>
          <a:bodyPr/>
          <a:lstStyle/>
          <a:p>
            <a:r>
              <a:rPr lang="zh-CN" altLang="en-US" dirty="0" smtClean="0"/>
              <a:t>互文、排比</a:t>
            </a:r>
            <a:endParaRPr lang="zh-CN" altLang="en-US" dirty="0"/>
          </a:p>
        </p:txBody>
      </p:sp>
      <p:sp>
        <p:nvSpPr>
          <p:cNvPr id="9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" name="文本占位符 7"/>
          <p:cNvSpPr>
            <a:spLocks noGrp="1"/>
          </p:cNvSpPr>
          <p:nvPr>
            <p:ph type="body" sz="quarter" idx="12"/>
          </p:nvPr>
        </p:nvSpPr>
        <p:spPr>
          <a:xfrm>
            <a:off x="5810248" y="2357430"/>
            <a:ext cx="2428892" cy="642942"/>
          </a:xfrm>
        </p:spPr>
        <p:txBody>
          <a:bodyPr/>
          <a:lstStyle/>
          <a:p>
            <a:r>
              <a:rPr lang="zh-CN" altLang="en-US" dirty="0" smtClean="0"/>
              <a:t>夸张</a:t>
            </a:r>
            <a:endParaRPr lang="zh-CN" altLang="en-US" dirty="0"/>
          </a:p>
        </p:txBody>
      </p:sp>
      <p:sp>
        <p:nvSpPr>
          <p:cNvPr id="6" name="文本占位符 7"/>
          <p:cNvSpPr>
            <a:spLocks noGrp="1"/>
          </p:cNvSpPr>
          <p:nvPr>
            <p:ph type="body" sz="quarter" idx="12"/>
          </p:nvPr>
        </p:nvSpPr>
        <p:spPr>
          <a:xfrm>
            <a:off x="5810248" y="3000372"/>
            <a:ext cx="2428892" cy="642942"/>
          </a:xfrm>
        </p:spPr>
        <p:txBody>
          <a:bodyPr/>
          <a:lstStyle/>
          <a:p>
            <a:r>
              <a:rPr lang="zh-CN" altLang="en-US" dirty="0" smtClean="0"/>
              <a:t>对偶</a:t>
            </a:r>
            <a:endParaRPr lang="zh-CN" altLang="en-US" dirty="0"/>
          </a:p>
        </p:txBody>
      </p:sp>
      <p:sp>
        <p:nvSpPr>
          <p:cNvPr id="10" name="文本占位符 7"/>
          <p:cNvSpPr>
            <a:spLocks noGrp="1"/>
          </p:cNvSpPr>
          <p:nvPr>
            <p:ph type="body" sz="quarter" idx="12"/>
          </p:nvPr>
        </p:nvSpPr>
        <p:spPr>
          <a:xfrm>
            <a:off x="6310314" y="3643314"/>
            <a:ext cx="2428892" cy="642942"/>
          </a:xfrm>
        </p:spPr>
        <p:txBody>
          <a:bodyPr/>
          <a:lstStyle/>
          <a:p>
            <a:r>
              <a:rPr lang="zh-CN" altLang="en-US" dirty="0" smtClean="0"/>
              <a:t>比喻、反问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8" grpId="0" build="p"/>
      <p:bldP spid="5" grpId="0" build="p"/>
      <p:bldP spid="6" grpId="0" build="p"/>
      <p:bldP spid="10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占位符 6"/>
          <p:cNvSpPr>
            <a:spLocks noGrp="1"/>
          </p:cNvSpPr>
          <p:nvPr>
            <p:ph type="body" sz="quarter" idx="11"/>
          </p:nvPr>
        </p:nvSpPr>
        <p:spPr>
          <a:xfrm>
            <a:off x="881026" y="1071546"/>
            <a:ext cx="10287072" cy="1857388"/>
          </a:xfrm>
        </p:spPr>
        <p:txBody>
          <a:bodyPr/>
          <a:lstStyle/>
          <a:p>
            <a:r>
              <a:rPr lang="en-US" dirty="0" smtClean="0"/>
              <a:t>3.</a:t>
            </a:r>
            <a:r>
              <a:rPr lang="zh-CN" altLang="en-US" dirty="0" smtClean="0"/>
              <a:t>下列对诗句赏析有误的一项是</a:t>
            </a:r>
            <a:r>
              <a:rPr lang="en-US" dirty="0" smtClean="0"/>
              <a:t>(	)</a:t>
            </a:r>
            <a:endParaRPr lang="zh-CN" altLang="en-US" dirty="0" smtClean="0"/>
          </a:p>
          <a:p>
            <a:r>
              <a:rPr lang="en-US" dirty="0" smtClean="0"/>
              <a:t>A.“</a:t>
            </a:r>
            <a:r>
              <a:rPr lang="zh-CN" altLang="en-US" dirty="0" smtClean="0"/>
              <a:t>万里赴戎机</a:t>
            </a:r>
            <a:r>
              <a:rPr lang="en-US" dirty="0" smtClean="0"/>
              <a:t>”:“</a:t>
            </a:r>
            <a:r>
              <a:rPr lang="zh-CN" altLang="en-US" dirty="0" smtClean="0"/>
              <a:t>万里</a:t>
            </a:r>
            <a:r>
              <a:rPr lang="en-US" dirty="0" smtClean="0"/>
              <a:t>”</a:t>
            </a:r>
            <a:r>
              <a:rPr lang="zh-CN" altLang="en-US" dirty="0" smtClean="0"/>
              <a:t>极言征程之远</a:t>
            </a:r>
            <a:r>
              <a:rPr lang="en-US" dirty="0" smtClean="0"/>
              <a:t>,“</a:t>
            </a:r>
            <a:r>
              <a:rPr lang="zh-CN" altLang="en-US" dirty="0" smtClean="0"/>
              <a:t>赴</a:t>
            </a:r>
            <a:r>
              <a:rPr lang="en-US" dirty="0" smtClean="0"/>
              <a:t>”</a:t>
            </a:r>
            <a:r>
              <a:rPr lang="zh-CN" altLang="en-US" dirty="0" smtClean="0"/>
              <a:t>表现动作之迅速、果敢。</a:t>
            </a:r>
          </a:p>
          <a:p>
            <a:r>
              <a:rPr lang="en-US" dirty="0" smtClean="0"/>
              <a:t>B.“</a:t>
            </a:r>
            <a:r>
              <a:rPr lang="zh-CN" altLang="en-US" dirty="0" smtClean="0"/>
              <a:t>关山度若飞</a:t>
            </a:r>
            <a:r>
              <a:rPr lang="en-US" dirty="0" smtClean="0"/>
              <a:t>”:</a:t>
            </a:r>
            <a:r>
              <a:rPr lang="zh-CN" altLang="en-US" dirty="0" smtClean="0"/>
              <a:t>跨越关塞和山脉</a:t>
            </a:r>
            <a:r>
              <a:rPr lang="en-US" dirty="0" smtClean="0"/>
              <a:t>,</a:t>
            </a:r>
            <a:r>
              <a:rPr lang="zh-CN" altLang="en-US" dirty="0" smtClean="0"/>
              <a:t>像飞一样</a:t>
            </a:r>
            <a:r>
              <a:rPr lang="en-US" dirty="0" smtClean="0"/>
              <a:t>,</a:t>
            </a:r>
            <a:r>
              <a:rPr lang="zh-CN" altLang="en-US" dirty="0" smtClean="0"/>
              <a:t>表现了花木兰的矫健雄姿。</a:t>
            </a:r>
          </a:p>
          <a:p>
            <a:r>
              <a:rPr lang="en-US" dirty="0" smtClean="0"/>
              <a:t>C.“</a:t>
            </a:r>
            <a:r>
              <a:rPr lang="zh-CN" altLang="en-US" dirty="0" smtClean="0"/>
              <a:t>朔气传金柝</a:t>
            </a:r>
            <a:r>
              <a:rPr lang="en-US" dirty="0" smtClean="0"/>
              <a:t>”:</a:t>
            </a:r>
            <a:r>
              <a:rPr lang="zh-CN" altLang="en-US" dirty="0" smtClean="0"/>
              <a:t>朔</a:t>
            </a:r>
            <a:r>
              <a:rPr lang="en-US" dirty="0" smtClean="0"/>
              <a:t>,</a:t>
            </a:r>
            <a:r>
              <a:rPr lang="zh-CN" altLang="en-US" dirty="0" smtClean="0"/>
              <a:t>指北方。用打更的声音在寒气中传送</a:t>
            </a:r>
            <a:r>
              <a:rPr lang="en-US" dirty="0" smtClean="0"/>
              <a:t>,</a:t>
            </a:r>
            <a:r>
              <a:rPr lang="zh-CN" altLang="en-US" dirty="0" smtClean="0"/>
              <a:t>表现军旅生活的单调、无聊。</a:t>
            </a:r>
          </a:p>
          <a:p>
            <a:r>
              <a:rPr lang="en-US" dirty="0" smtClean="0"/>
              <a:t>D.“</a:t>
            </a:r>
            <a:r>
              <a:rPr lang="zh-CN" altLang="en-US" dirty="0" smtClean="0"/>
              <a:t>寒光照铁衣</a:t>
            </a:r>
            <a:r>
              <a:rPr lang="en-US" dirty="0" smtClean="0"/>
              <a:t>”:</a:t>
            </a:r>
            <a:r>
              <a:rPr lang="zh-CN" altLang="en-US" dirty="0" smtClean="0"/>
              <a:t>用寒光和铁衣展现边关战士的英勇风采。</a:t>
            </a:r>
            <a:endParaRPr lang="zh-CN" altLang="en-US" dirty="0"/>
          </a:p>
        </p:txBody>
      </p:sp>
      <p:sp>
        <p:nvSpPr>
          <p:cNvPr id="8" name="文本占位符 7"/>
          <p:cNvSpPr>
            <a:spLocks noGrp="1"/>
          </p:cNvSpPr>
          <p:nvPr>
            <p:ph type="body" sz="quarter" idx="12"/>
          </p:nvPr>
        </p:nvSpPr>
        <p:spPr>
          <a:xfrm>
            <a:off x="6810380" y="1071546"/>
            <a:ext cx="1857388" cy="642942"/>
          </a:xfrm>
        </p:spPr>
        <p:txBody>
          <a:bodyPr/>
          <a:lstStyle/>
          <a:p>
            <a:r>
              <a:rPr lang="en-US" dirty="0" smtClean="0"/>
              <a:t>C</a:t>
            </a:r>
            <a:endParaRPr lang="zh-CN" altLang="en-US" dirty="0"/>
          </a:p>
        </p:txBody>
      </p:sp>
      <p:sp>
        <p:nvSpPr>
          <p:cNvPr id="9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占位符 9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 smtClean="0"/>
              <a:t>一、活动</a:t>
            </a:r>
            <a:r>
              <a:rPr lang="en-US" dirty="0" smtClean="0"/>
              <a:t>:</a:t>
            </a:r>
            <a:r>
              <a:rPr lang="zh-CN" altLang="en-US" dirty="0" smtClean="0"/>
              <a:t>品读语言。</a:t>
            </a:r>
          </a:p>
          <a:p>
            <a:r>
              <a:rPr lang="en-US" dirty="0" smtClean="0"/>
              <a:t>1.</a:t>
            </a:r>
            <a:r>
              <a:rPr lang="zh-CN" altLang="en-US" dirty="0" smtClean="0"/>
              <a:t>读了这篇课文</a:t>
            </a:r>
            <a:r>
              <a:rPr lang="en-US" dirty="0" smtClean="0"/>
              <a:t>,</a:t>
            </a:r>
            <a:r>
              <a:rPr lang="zh-CN" altLang="en-US" dirty="0" smtClean="0"/>
              <a:t>同学们一定被诗歌那优美的语言打动了吧</a:t>
            </a:r>
            <a:r>
              <a:rPr lang="en-US" dirty="0" smtClean="0"/>
              <a:t>,</a:t>
            </a:r>
            <a:r>
              <a:rPr lang="zh-CN" altLang="en-US" dirty="0" smtClean="0"/>
              <a:t>你最喜欢哪一句或哪一段呢</a:t>
            </a:r>
            <a:r>
              <a:rPr lang="en-US" dirty="0" smtClean="0"/>
              <a:t>?</a:t>
            </a:r>
            <a:r>
              <a:rPr lang="zh-CN" altLang="en-US" dirty="0" smtClean="0"/>
              <a:t>请把它抄下来并说明理由。</a:t>
            </a:r>
            <a:endParaRPr lang="zh-CN" altLang="en-US" dirty="0"/>
          </a:p>
        </p:txBody>
      </p:sp>
    </p:spTree>
    <p:extLst>
      <p:ext uri="{BB962C8B-B14F-4D97-AF65-F5344CB8AC3E}">
        <p14:creationId xmlns="" xmlns:p14="http://schemas.microsoft.com/office/powerpoint/2010/main" val="769791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738150" y="1142984"/>
            <a:ext cx="10715700" cy="857256"/>
          </a:xfrm>
        </p:spPr>
        <p:txBody>
          <a:bodyPr/>
          <a:lstStyle/>
          <a:p>
            <a:r>
              <a:rPr lang="zh-CN" altLang="en-US" dirty="0" smtClean="0"/>
              <a:t>赏析语言首先要理解词句的字面意思</a:t>
            </a:r>
            <a:r>
              <a:rPr lang="en-US" dirty="0" smtClean="0"/>
              <a:t>,</a:t>
            </a:r>
            <a:r>
              <a:rPr lang="zh-CN" altLang="en-US" dirty="0" smtClean="0"/>
              <a:t>其次是展开联想和想象</a:t>
            </a:r>
            <a:r>
              <a:rPr lang="en-US" dirty="0" smtClean="0"/>
              <a:t>,</a:t>
            </a:r>
            <a:r>
              <a:rPr lang="zh-CN" altLang="en-US" dirty="0" smtClean="0"/>
              <a:t>结合生活体验和作品的具体语言环境</a:t>
            </a:r>
            <a:r>
              <a:rPr lang="en-US" dirty="0" smtClean="0"/>
              <a:t>,</a:t>
            </a:r>
            <a:r>
              <a:rPr lang="zh-CN" altLang="en-US" dirty="0" smtClean="0"/>
              <a:t>挖掘出词句的内涵。</a:t>
            </a:r>
          </a:p>
          <a:p>
            <a:r>
              <a:rPr lang="zh-CN" altLang="en-US" dirty="0" smtClean="0"/>
              <a:t>示例</a:t>
            </a:r>
            <a:r>
              <a:rPr lang="en-US" dirty="0" smtClean="0"/>
              <a:t>:</a:t>
            </a:r>
            <a:r>
              <a:rPr lang="zh-CN" altLang="en-US" dirty="0" smtClean="0"/>
              <a:t>我最喜欢</a:t>
            </a:r>
            <a:r>
              <a:rPr lang="en-US" dirty="0" smtClean="0"/>
              <a:t>“</a:t>
            </a:r>
            <a:r>
              <a:rPr lang="zh-CN" altLang="en-US" dirty="0" smtClean="0"/>
              <a:t>愿为市鞍马</a:t>
            </a:r>
            <a:r>
              <a:rPr lang="en-US" dirty="0" smtClean="0"/>
              <a:t>,</a:t>
            </a:r>
            <a:r>
              <a:rPr lang="zh-CN" altLang="en-US" dirty="0" smtClean="0"/>
              <a:t>从此替爷征</a:t>
            </a:r>
            <a:r>
              <a:rPr lang="en-US" dirty="0" smtClean="0"/>
              <a:t>”</a:t>
            </a:r>
            <a:r>
              <a:rPr lang="zh-CN" altLang="en-US" dirty="0" smtClean="0"/>
              <a:t>这两句</a:t>
            </a:r>
            <a:r>
              <a:rPr lang="en-US" dirty="0" smtClean="0"/>
              <a:t>,</a:t>
            </a:r>
            <a:r>
              <a:rPr lang="zh-CN" altLang="en-US" dirty="0" smtClean="0"/>
              <a:t>从诗句中可以看出花木兰的深明大义</a:t>
            </a:r>
            <a:r>
              <a:rPr lang="en-US" dirty="0" smtClean="0"/>
              <a:t>,</a:t>
            </a:r>
            <a:r>
              <a:rPr lang="zh-CN" altLang="en-US" dirty="0" smtClean="0"/>
              <a:t>也表现了她的当机立断、果敢、坚毅</a:t>
            </a:r>
            <a:r>
              <a:rPr lang="en-US" dirty="0" smtClean="0"/>
              <a:t>,</a:t>
            </a:r>
            <a:r>
              <a:rPr lang="zh-CN" altLang="en-US" dirty="0" smtClean="0"/>
              <a:t>说明她是一个孝顺父母的好孩子。</a:t>
            </a:r>
            <a:endParaRPr lang="zh-CN" altLang="en-US" dirty="0"/>
          </a:p>
        </p:txBody>
      </p:sp>
      <p:sp>
        <p:nvSpPr>
          <p:cNvPr id="4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theme/theme1.xml><?xml version="1.0" encoding="utf-8"?>
<a:theme xmlns:a="http://schemas.openxmlformats.org/drawingml/2006/main" name="1_Office 主题">
  <a:themeElements>
    <a:clrScheme name="1_Office 主题 1">
      <a:dk1>
        <a:srgbClr val="EEECE1"/>
      </a:dk1>
      <a:lt1>
        <a:srgbClr val="003760"/>
      </a:lt1>
      <a:dk2>
        <a:srgbClr val="262626"/>
      </a:dk2>
      <a:lt2>
        <a:srgbClr val="EEECE1"/>
      </a:lt2>
      <a:accent1>
        <a:srgbClr val="003760"/>
      </a:accent1>
      <a:accent2>
        <a:srgbClr val="92CDDC"/>
      </a:accent2>
      <a:accent3>
        <a:srgbClr val="ACACAC"/>
      </a:accent3>
      <a:accent4>
        <a:srgbClr val="002D51"/>
      </a:accent4>
      <a:accent5>
        <a:srgbClr val="AAAEB6"/>
      </a:accent5>
      <a:accent6>
        <a:srgbClr val="84BAC7"/>
      </a:accent6>
      <a:hlink>
        <a:srgbClr val="003760"/>
      </a:hlink>
      <a:folHlink>
        <a:srgbClr val="7F7F7F"/>
      </a:folHlink>
    </a:clrScheme>
    <a:fontScheme name="1_Office 主题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 w="25400">
          <a:solidFill>
            <a:srgbClr val="3F403E"/>
          </a:solidFill>
          <a:miter/>
        </a:ln>
      </a:spPr>
      <a:bodyPr lIns="45719" rIns="45719" anchor="ctr"/>
      <a:lstStyle>
        <a:defPPr algn="ctr">
          <a:defRPr>
            <a:solidFill>
              <a:srgbClr val="FFFFFF"/>
            </a:solidFill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zh-CN" sz="2200" b="1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Times New Roman" pitchFamily="18" charset="0"/>
            <a:ea typeface="微软雅黑" pitchFamily="34" charset="-122"/>
          </a:defRPr>
        </a:defPPr>
      </a:lstStyle>
    </a:lnDef>
  </a:objectDefaults>
  <a:extraClrSchemeLst>
    <a:extraClrScheme>
      <a:clrScheme name="1_Office 主题 1">
        <a:dk1>
          <a:srgbClr val="EEECE1"/>
        </a:dk1>
        <a:lt1>
          <a:srgbClr val="003760"/>
        </a:lt1>
        <a:dk2>
          <a:srgbClr val="262626"/>
        </a:dk2>
        <a:lt2>
          <a:srgbClr val="EEECE1"/>
        </a:lt2>
        <a:accent1>
          <a:srgbClr val="003760"/>
        </a:accent1>
        <a:accent2>
          <a:srgbClr val="92CDDC"/>
        </a:accent2>
        <a:accent3>
          <a:srgbClr val="ACACAC"/>
        </a:accent3>
        <a:accent4>
          <a:srgbClr val="002D51"/>
        </a:accent4>
        <a:accent5>
          <a:srgbClr val="AAAEB6"/>
        </a:accent5>
        <a:accent6>
          <a:srgbClr val="84BAC7"/>
        </a:accent6>
        <a:hlink>
          <a:srgbClr val="003760"/>
        </a:hlink>
        <a:folHlink>
          <a:srgbClr val="7F7F7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章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rgbClr val="EB6FC8"/>
        </a:solidFill>
        <a:ln>
          <a:noFill/>
        </a:ln>
        <a:effectLst/>
      </a:spPr>
      <a:bodyPr anchor="ctr"/>
      <a:lstStyle>
        <a:defPPr algn="ctr" fontAlgn="auto">
          <a:spcBef>
            <a:spcPts val="0"/>
          </a:spcBef>
          <a:spcAft>
            <a:spcPts val="0"/>
          </a:spcAft>
          <a:defRPr sz="1800" b="0"/>
        </a:defPPr>
      </a:lstStyle>
      <a:style>
        <a:lnRef idx="1">
          <a:schemeClr val="dk1"/>
        </a:lnRef>
        <a:fillRef idx="3">
          <a:schemeClr val="dk1"/>
        </a:fillRef>
        <a:effectRef idx="2">
          <a:schemeClr val="dk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2707</TotalTime>
  <Words>1434</Words>
  <Application>Microsoft Office PowerPoint</Application>
  <PresentationFormat>自定义</PresentationFormat>
  <Paragraphs>88</Paragraphs>
  <Slides>27</Slides>
  <Notes>1</Notes>
  <HiddenSlides>0</HiddenSlides>
  <MMClips>0</MMClips>
  <ScaleCrop>false</ScaleCrop>
  <HeadingPairs>
    <vt:vector size="6" baseType="variant">
      <vt:variant>
        <vt:lpstr>主题</vt:lpstr>
      </vt:variant>
      <vt:variant>
        <vt:i4>2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27</vt:i4>
      </vt:variant>
    </vt:vector>
  </HeadingPairs>
  <TitlesOfParts>
    <vt:vector size="30" baseType="lpstr">
      <vt:lpstr>1_Office 主题</vt:lpstr>
      <vt:lpstr>章</vt:lpstr>
      <vt:lpstr>文档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  <vt:lpstr>幻灯片 11</vt:lpstr>
      <vt:lpstr>幻灯片 12</vt:lpstr>
      <vt:lpstr>幻灯片 13</vt:lpstr>
      <vt:lpstr>幻灯片 14</vt:lpstr>
      <vt:lpstr>幻灯片 15</vt:lpstr>
      <vt:lpstr>幻灯片 16</vt:lpstr>
      <vt:lpstr>幻灯片 17</vt:lpstr>
      <vt:lpstr>幻灯片 18</vt:lpstr>
      <vt:lpstr>幻灯片 19</vt:lpstr>
      <vt:lpstr>幻灯片 20</vt:lpstr>
      <vt:lpstr>幻灯片 21</vt:lpstr>
      <vt:lpstr>幻灯片 22</vt:lpstr>
      <vt:lpstr>幻灯片 23</vt:lpstr>
      <vt:lpstr>幻灯片 24</vt:lpstr>
      <vt:lpstr>幻灯片 25</vt:lpstr>
      <vt:lpstr>幻灯片 26</vt:lpstr>
      <vt:lpstr>幻灯片 27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Administrator</cp:lastModifiedBy>
  <cp:revision>619</cp:revision>
  <dcterms:created xsi:type="dcterms:W3CDTF">2017-02-11T06:33:00Z</dcterms:created>
  <dcterms:modified xsi:type="dcterms:W3CDTF">2019-12-13T03:48:40Z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2052-10.1.0.7697</vt:lpwstr>
  </property>
</Properties>
</file>