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5" r:id="rId7"/>
    <p:sldId id="443" r:id="rId8"/>
    <p:sldId id="484" r:id="rId9"/>
    <p:sldId id="455" r:id="rId10"/>
    <p:sldId id="477" r:id="rId11"/>
    <p:sldId id="480" r:id="rId12"/>
    <p:sldId id="397" r:id="rId13"/>
    <p:sldId id="485" r:id="rId14"/>
    <p:sldId id="486" r:id="rId15"/>
    <p:sldId id="487" r:id="rId16"/>
    <p:sldId id="488" r:id="rId17"/>
    <p:sldId id="458" r:id="rId18"/>
    <p:sldId id="459" r:id="rId19"/>
    <p:sldId id="453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01" autoAdjust="0"/>
    <p:restoredTop sz="94660"/>
  </p:normalViewPr>
  <p:slideViewPr>
    <p:cSldViewPr>
      <p:cViewPr>
        <p:scale>
          <a:sx n="50" d="100"/>
          <a:sy n="50" d="100"/>
        </p:scale>
        <p:origin x="-174" y="-186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839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8.</a:t>
            </a:r>
            <a:r>
              <a:rPr lang="zh-CN" altLang="en-US" sz="3600" dirty="0" smtClean="0"/>
              <a:t>木　兰　诗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878084" y="4640057"/>
            <a:ext cx="2146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</a:t>
            </a:r>
            <a:r>
              <a:rPr lang="en-US" altLang="zh-CN" sz="3600" dirty="0" smtClean="0"/>
              <a:t>1 </a:t>
            </a:r>
            <a:r>
              <a:rPr lang="zh-CN" altLang="en-US" sz="3600" dirty="0" smtClean="0"/>
              <a:t>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认真朗诵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请以</a:t>
            </a:r>
            <a:r>
              <a:rPr lang="en-US" dirty="0" smtClean="0"/>
              <a:t>“</a:t>
            </a:r>
            <a:r>
              <a:rPr lang="zh-CN" altLang="en-US" dirty="0" smtClean="0"/>
              <a:t>木兰</a:t>
            </a:r>
            <a:r>
              <a:rPr lang="en-US" dirty="0" smtClean="0"/>
              <a:t>”</a:t>
            </a:r>
            <a:r>
              <a:rPr lang="zh-CN" altLang="en-US" dirty="0" smtClean="0"/>
              <a:t>的句式概括每节内容</a:t>
            </a:r>
            <a:r>
              <a:rPr lang="en-US" dirty="0" smtClean="0"/>
              <a:t>,</a:t>
            </a:r>
            <a:r>
              <a:rPr lang="zh-CN" altLang="en-US" dirty="0" smtClean="0"/>
              <a:t>横线处限填四个字。</a:t>
            </a:r>
            <a:endParaRPr lang="en-US" altLang="zh-CN" dirty="0" smtClean="0"/>
          </a:p>
          <a:p>
            <a:r>
              <a:rPr lang="zh-CN" altLang="en-US" dirty="0" smtClean="0"/>
              <a:t>木兰停机叹息</a:t>
            </a:r>
            <a:r>
              <a:rPr lang="en-US" dirty="0" smtClean="0"/>
              <a:t>→</a:t>
            </a:r>
            <a:r>
              <a:rPr lang="zh-CN" altLang="en-US" dirty="0" smtClean="0"/>
              <a:t>木兰</a:t>
            </a:r>
            <a:r>
              <a:rPr lang="zh-CN" altLang="en-US" u="sng" dirty="0" smtClean="0"/>
              <a:t>　            　</a:t>
            </a:r>
            <a:r>
              <a:rPr lang="en-US" dirty="0" smtClean="0"/>
              <a:t>→</a:t>
            </a:r>
            <a:r>
              <a:rPr lang="zh-CN" altLang="en-US" dirty="0" smtClean="0"/>
              <a:t>木兰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→</a:t>
            </a:r>
            <a:r>
              <a:rPr lang="zh-CN" altLang="en-US" dirty="0" smtClean="0"/>
              <a:t>木兰</a:t>
            </a:r>
            <a:r>
              <a:rPr lang="zh-CN" altLang="en-US" u="sng" dirty="0" smtClean="0"/>
              <a:t>　     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→</a:t>
            </a:r>
            <a:r>
              <a:rPr lang="zh-CN" altLang="en-US" dirty="0" smtClean="0"/>
              <a:t>木兰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→</a:t>
            </a:r>
            <a:r>
              <a:rPr lang="zh-CN" altLang="en-US" dirty="0" smtClean="0"/>
              <a:t>木兰</a:t>
            </a:r>
            <a:r>
              <a:rPr lang="zh-CN" altLang="en-US" u="sng" dirty="0" smtClean="0"/>
              <a:t>　          　</a:t>
            </a:r>
            <a:r>
              <a:rPr lang="en-US" dirty="0" smtClean="0"/>
              <a:t>→</a:t>
            </a:r>
            <a:r>
              <a:rPr lang="zh-CN" altLang="en-US" dirty="0" smtClean="0"/>
              <a:t>讴歌英雄</a:t>
            </a:r>
          </a:p>
          <a:p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95802" y="2357430"/>
            <a:ext cx="2786082" cy="642942"/>
          </a:xfrm>
        </p:spPr>
        <p:txBody>
          <a:bodyPr/>
          <a:lstStyle/>
          <a:p>
            <a:pPr indent="0"/>
            <a:r>
              <a:rPr lang="en-US" dirty="0" smtClean="0"/>
              <a:t>“</a:t>
            </a:r>
            <a:r>
              <a:rPr lang="zh-CN" altLang="en-US" dirty="0" smtClean="0"/>
              <a:t>代父从军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739074" y="2357430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奔赴战场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166778" y="3000372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征战沙场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238612" y="3000372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还朝辞官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953256" y="3000372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会见亲人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诵读课文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</a:p>
          <a:p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结合文下注释</a:t>
            </a:r>
            <a:r>
              <a:rPr lang="en-US" dirty="0" smtClean="0"/>
              <a:t>,</a:t>
            </a:r>
            <a:r>
              <a:rPr lang="zh-CN" altLang="en-US" dirty="0" smtClean="0"/>
              <a:t>借助工具书</a:t>
            </a:r>
            <a:r>
              <a:rPr lang="en-US" dirty="0" smtClean="0"/>
              <a:t>,</a:t>
            </a:r>
            <a:r>
              <a:rPr lang="zh-CN" altLang="en-US" dirty="0" smtClean="0"/>
              <a:t>小组合作学习并翻译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166778" y="1928802"/>
          <a:ext cx="7146925" cy="2767012"/>
        </p:xfrm>
        <a:graphic>
          <a:graphicData uri="http://schemas.openxmlformats.org/presentationml/2006/ole">
            <p:oleObj spid="_x0000_s40962" name="文档" r:id="rId3" imgW="7631769" imgH="29822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解释下列句中加点的多义词。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238612" y="1785926"/>
            <a:ext cx="2928958" cy="642942"/>
          </a:xfrm>
        </p:spPr>
        <p:txBody>
          <a:bodyPr/>
          <a:lstStyle/>
          <a:p>
            <a:r>
              <a:rPr lang="zh-CN" altLang="en-US" dirty="0" smtClean="0"/>
              <a:t>动词，买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024298" y="2357430"/>
            <a:ext cx="2928958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名词，集市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952860" y="2857496"/>
            <a:ext cx="357190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动词，同“贴”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095736" y="3429000"/>
            <a:ext cx="357190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名词，文告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18238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32486" y="278379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318238" y="328386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61180" y="392680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指出下列句中加点词语的古义和今义。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但闻黄河流水鸣溅溅。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u="sng" dirty="0" smtClean="0"/>
              <a:t>	</a:t>
            </a:r>
            <a:r>
              <a:rPr lang="zh-CN" altLang="en-US" u="sng" dirty="0" smtClean="0"/>
              <a:t>　</a:t>
            </a:r>
            <a:endParaRPr lang="en-US" altLang="zh-CN" u="sng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阿爷无大儿。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en-US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en-US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024034" y="2285992"/>
            <a:ext cx="2928958" cy="642942"/>
          </a:xfrm>
        </p:spPr>
        <p:txBody>
          <a:bodyPr/>
          <a:lstStyle/>
          <a:p>
            <a:r>
              <a:rPr lang="zh-CN" altLang="en-US" dirty="0" smtClean="0"/>
              <a:t>只</a:t>
            </a:r>
            <a:r>
              <a:rPr lang="en-US" dirty="0" smtClean="0"/>
              <a:t>,</a:t>
            </a:r>
            <a:r>
              <a:rPr lang="zh-CN" altLang="en-US" dirty="0" smtClean="0"/>
              <a:t>副词　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952596" y="2928934"/>
            <a:ext cx="3459115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转折连词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166910" y="4286256"/>
            <a:ext cx="357190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父亲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922505" y="4929198"/>
            <a:ext cx="4744999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指祖父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也常指老年男性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7523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45266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出郭相扶将。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 　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 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双兔傍地走。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 　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1785926"/>
            <a:ext cx="2928958" cy="642942"/>
          </a:xfrm>
        </p:spPr>
        <p:txBody>
          <a:bodyPr/>
          <a:lstStyle/>
          <a:p>
            <a:r>
              <a:rPr lang="zh-CN" altLang="en-US" dirty="0" smtClean="0"/>
              <a:t>外城</a:t>
            </a:r>
            <a:r>
              <a:rPr lang="en-US" dirty="0" smtClean="0"/>
              <a:t>	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2428868"/>
            <a:ext cx="3459115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用作姓氏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952596" y="3714752"/>
            <a:ext cx="357190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922505" y="4286256"/>
            <a:ext cx="4744999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行走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32420" y="157161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9567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指出下列句子的句式</a:t>
            </a:r>
            <a:r>
              <a:rPr lang="en-US" dirty="0" smtClean="0"/>
              <a:t>,</a:t>
            </a:r>
            <a:r>
              <a:rPr lang="zh-CN" altLang="en-US" dirty="0" smtClean="0"/>
              <a:t>并翻译。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问女何所思。</a:t>
            </a:r>
          </a:p>
          <a:p>
            <a:endParaRPr 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可汗问所欲。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285992"/>
            <a:ext cx="10144196" cy="642942"/>
          </a:xfrm>
        </p:spPr>
        <p:txBody>
          <a:bodyPr/>
          <a:lstStyle/>
          <a:p>
            <a:r>
              <a:rPr lang="zh-CN" altLang="en-US" dirty="0" smtClean="0"/>
              <a:t>倒装句</a:t>
            </a:r>
            <a:r>
              <a:rPr lang="en-US" dirty="0" smtClean="0"/>
              <a:t>,</a:t>
            </a:r>
            <a:r>
              <a:rPr lang="zh-CN" altLang="en-US" dirty="0" smtClean="0"/>
              <a:t>宾语前置</a:t>
            </a:r>
            <a:r>
              <a:rPr lang="en-US" dirty="0" smtClean="0"/>
              <a:t>,</a:t>
            </a:r>
            <a:r>
              <a:rPr lang="zh-CN" altLang="en-US" dirty="0" smtClean="0"/>
              <a:t>问女所思何。问木兰想的是什么。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3714752"/>
            <a:ext cx="9174155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省略句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可汗问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木兰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所欲。可汗问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木兰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想要什么。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概括故事的主要情节</a:t>
            </a:r>
            <a:r>
              <a:rPr lang="en-US" dirty="0" smtClean="0"/>
              <a:t>,</a:t>
            </a:r>
            <a:r>
              <a:rPr lang="zh-CN" altLang="en-US" dirty="0" smtClean="0"/>
              <a:t>并简要复述故事内容。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复述故事内容</a:t>
            </a:r>
            <a:r>
              <a:rPr lang="en-US" dirty="0" smtClean="0"/>
              <a:t>,</a:t>
            </a:r>
            <a:r>
              <a:rPr lang="zh-CN" altLang="en-US" dirty="0" smtClean="0"/>
              <a:t>要求语言精练</a:t>
            </a:r>
            <a:r>
              <a:rPr lang="en-US" dirty="0" smtClean="0"/>
              <a:t>,</a:t>
            </a:r>
            <a:r>
              <a:rPr lang="zh-CN" altLang="en-US" dirty="0" smtClean="0"/>
              <a:t>做到简明扼要</a:t>
            </a:r>
            <a:r>
              <a:rPr lang="en-US" dirty="0" smtClean="0"/>
              <a:t>,</a:t>
            </a:r>
            <a:r>
              <a:rPr lang="zh-CN" altLang="en-US" dirty="0" smtClean="0"/>
              <a:t>应用自己的语言来概括</a:t>
            </a:r>
            <a:r>
              <a:rPr lang="en-US" dirty="0" smtClean="0"/>
              <a:t>,</a:t>
            </a:r>
            <a:r>
              <a:rPr lang="zh-CN" altLang="en-US" dirty="0" smtClean="0"/>
              <a:t>而不必像句子翻译那样字字落实</a:t>
            </a:r>
            <a:r>
              <a:rPr lang="en-US" dirty="0" smtClean="0"/>
              <a:t>,</a:t>
            </a:r>
            <a:r>
              <a:rPr lang="zh-CN" altLang="en-US" dirty="0" smtClean="0"/>
              <a:t>同时注意情节内容的顺序安排。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木兰诗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讲述了一个叫花木兰的奇女子</a:t>
            </a:r>
            <a:r>
              <a:rPr lang="en-US" dirty="0" smtClean="0"/>
              <a:t>,</a:t>
            </a:r>
            <a:r>
              <a:rPr lang="zh-CN" altLang="en-US" dirty="0" smtClean="0"/>
              <a:t>在国家需要的时候挺身而出</a:t>
            </a:r>
            <a:r>
              <a:rPr lang="en-US" dirty="0" smtClean="0"/>
              <a:t>,</a:t>
            </a:r>
            <a:r>
              <a:rPr lang="zh-CN" altLang="en-US" dirty="0" smtClean="0"/>
              <a:t>女扮男装代父从军</a:t>
            </a:r>
            <a:r>
              <a:rPr lang="en-US" dirty="0" smtClean="0"/>
              <a:t>,</a:t>
            </a:r>
            <a:r>
              <a:rPr lang="zh-CN" altLang="en-US" dirty="0" smtClean="0"/>
              <a:t>在战场上建立赫赫战功</a:t>
            </a:r>
            <a:r>
              <a:rPr lang="en-US" dirty="0" smtClean="0"/>
              <a:t>,</a:t>
            </a:r>
            <a:r>
              <a:rPr lang="zh-CN" altLang="en-US" dirty="0" smtClean="0"/>
              <a:t>得胜归来后不愿做官</a:t>
            </a:r>
            <a:r>
              <a:rPr lang="en-US" dirty="0" smtClean="0"/>
              <a:t>,</a:t>
            </a:r>
            <a:r>
              <a:rPr lang="zh-CN" altLang="en-US" dirty="0" smtClean="0"/>
              <a:t>只求回家团聚的故事。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将诗歌分成四个部分</a:t>
            </a:r>
            <a:r>
              <a:rPr lang="en-US" dirty="0" smtClean="0"/>
              <a:t>,</a:t>
            </a:r>
            <a:r>
              <a:rPr lang="zh-CN" altLang="en-US" dirty="0" smtClean="0"/>
              <a:t>并用四个字简单概括内容。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810380" y="3143248"/>
            <a:ext cx="1928826" cy="571528"/>
          </a:xfrm>
        </p:spPr>
        <p:txBody>
          <a:bodyPr/>
          <a:lstStyle/>
          <a:p>
            <a:pPr algn="ctr"/>
            <a:r>
              <a:rPr lang="zh-CN" altLang="en-US" sz="2400" kern="100" dirty="0" smtClean="0">
                <a:cs typeface="Times New Roman"/>
              </a:rPr>
              <a:t>替父从军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881818" y="3714752"/>
            <a:ext cx="1714512" cy="64294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十年征战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6881818" y="4214818"/>
            <a:ext cx="1714512" cy="64294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还朝辞官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6881818" y="4786322"/>
            <a:ext cx="1714512" cy="64294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结尾附文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2309786" y="2643182"/>
          <a:ext cx="7217448" cy="2743200"/>
        </p:xfrm>
        <a:graphic>
          <a:graphicData uri="http://schemas.openxmlformats.org/drawingml/2006/table">
            <a:tbl>
              <a:tblPr/>
              <a:tblGrid>
                <a:gridCol w="3608724"/>
                <a:gridCol w="3608724"/>
              </a:tblGrid>
              <a:tr h="544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结构层次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主要内容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第一部分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(1~3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段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第二部分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4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段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第三部分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(5~6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段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第四部分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7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段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3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用自己的语言完整地复述木兰替父从军的故事。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有节奏地朗读和背诵课文</a:t>
            </a:r>
            <a:r>
              <a:rPr lang="en-US" dirty="0" smtClean="0"/>
              <a:t>,</a:t>
            </a:r>
            <a:r>
              <a:rPr lang="zh-CN" altLang="en-US" dirty="0" smtClean="0"/>
              <a:t>体会诗歌语言的形象和优美。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学习并积累文言词汇</a:t>
            </a:r>
            <a:r>
              <a:rPr lang="en-US" dirty="0" smtClean="0"/>
              <a:t>,</a:t>
            </a:r>
            <a:r>
              <a:rPr lang="zh-CN" altLang="en-US" dirty="0" smtClean="0"/>
              <a:t>学习对偶和互文等修辞手法。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赏析木兰这一巾帼英雄形象</a:t>
            </a:r>
            <a:r>
              <a:rPr lang="en-US" dirty="0" smtClean="0"/>
              <a:t>,</a:t>
            </a:r>
            <a:r>
              <a:rPr lang="zh-CN" altLang="en-US" dirty="0" smtClean="0"/>
              <a:t>领会文章情感。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429132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:1.</a:t>
            </a:r>
            <a:r>
              <a:rPr lang="zh-CN" altLang="en-US" dirty="0" smtClean="0"/>
              <a:t>用自己的语言完整地复述木兰替父从军的故事</a:t>
            </a:r>
            <a:r>
              <a:rPr lang="en-US" dirty="0" smtClean="0"/>
              <a:t>,</a:t>
            </a:r>
            <a:r>
              <a:rPr lang="zh-CN" altLang="en-US" dirty="0" smtClean="0"/>
              <a:t>有节奏地朗读和背诵课文。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学习并积累文言词汇。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乐　府　诗</a:t>
            </a:r>
          </a:p>
          <a:p>
            <a:r>
              <a:rPr lang="zh-CN" altLang="en-US" dirty="0" smtClean="0"/>
              <a:t>乐府初设于秦</a:t>
            </a:r>
            <a:r>
              <a:rPr lang="en-US" dirty="0" smtClean="0"/>
              <a:t>,</a:t>
            </a:r>
            <a:r>
              <a:rPr lang="zh-CN" altLang="en-US" dirty="0" smtClean="0"/>
              <a:t>为当时</a:t>
            </a:r>
            <a:r>
              <a:rPr lang="en-US" dirty="0" smtClean="0"/>
              <a:t>“</a:t>
            </a:r>
            <a:r>
              <a:rPr lang="zh-CN" altLang="en-US" dirty="0" smtClean="0"/>
              <a:t>少府</a:t>
            </a:r>
            <a:r>
              <a:rPr lang="en-US" dirty="0" smtClean="0"/>
              <a:t>”</a:t>
            </a:r>
            <a:r>
              <a:rPr lang="zh-CN" altLang="en-US" dirty="0" smtClean="0"/>
              <a:t>下辖的一个专门管理乐舞演唱教习的机构。汉初</a:t>
            </a:r>
            <a:r>
              <a:rPr lang="en-US" dirty="0" smtClean="0"/>
              <a:t>,</a:t>
            </a:r>
            <a:r>
              <a:rPr lang="zh-CN" altLang="en-US" dirty="0" smtClean="0"/>
              <a:t>乐府并没有保留下来。汉武帝时重建乐府</a:t>
            </a:r>
            <a:r>
              <a:rPr lang="en-US" dirty="0" smtClean="0"/>
              <a:t>,</a:t>
            </a:r>
            <a:r>
              <a:rPr lang="zh-CN" altLang="en-US" dirty="0" smtClean="0"/>
              <a:t>它的职责是采集各地民间歌谣或文人的诗来配乐</a:t>
            </a:r>
            <a:r>
              <a:rPr lang="en-US" dirty="0" smtClean="0"/>
              <a:t>,</a:t>
            </a:r>
            <a:r>
              <a:rPr lang="zh-CN" altLang="en-US" dirty="0" smtClean="0"/>
              <a:t>以备朝廷祭祀或宴会时演奏之用。它搜集整理的诗歌</a:t>
            </a:r>
            <a:r>
              <a:rPr lang="en-US" dirty="0" smtClean="0"/>
              <a:t>,</a:t>
            </a:r>
            <a:r>
              <a:rPr lang="zh-CN" altLang="en-US" dirty="0" smtClean="0"/>
              <a:t>后世就叫</a:t>
            </a:r>
            <a:r>
              <a:rPr lang="en-US" dirty="0" smtClean="0"/>
              <a:t>“</a:t>
            </a:r>
            <a:r>
              <a:rPr lang="zh-CN" altLang="en-US" dirty="0" smtClean="0"/>
              <a:t>乐府诗</a:t>
            </a:r>
            <a:r>
              <a:rPr lang="en-US" dirty="0" smtClean="0"/>
              <a:t>”,</a:t>
            </a:r>
            <a:r>
              <a:rPr lang="zh-CN" altLang="en-US" dirty="0" smtClean="0"/>
              <a:t>或简称</a:t>
            </a:r>
            <a:r>
              <a:rPr lang="en-US" dirty="0" smtClean="0"/>
              <a:t>“</a:t>
            </a:r>
            <a:r>
              <a:rPr lang="zh-CN" altLang="en-US" dirty="0" smtClean="0"/>
              <a:t>乐府</a:t>
            </a:r>
            <a:r>
              <a:rPr lang="en-US" dirty="0" smtClean="0"/>
              <a:t>”</a:t>
            </a:r>
            <a:r>
              <a:rPr lang="zh-CN" altLang="en-US" dirty="0" smtClean="0"/>
              <a:t>。它是继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楚辞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后兴起的一种新诗体。后来有不入乐的也被称为乐府或拟乐府。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r>
              <a:rPr lang="zh-CN" altLang="en-US" dirty="0" smtClean="0"/>
              <a:t>华夏儿女多豪杰。在历史的烽烟中</a:t>
            </a:r>
            <a:r>
              <a:rPr lang="en-US" dirty="0" smtClean="0"/>
              <a:t>,</a:t>
            </a:r>
            <a:r>
              <a:rPr lang="zh-CN" altLang="en-US" dirty="0" smtClean="0"/>
              <a:t>有不少巾帼英雄留下了自己浓墨重彩的一笔。她们横刀跃马</a:t>
            </a:r>
            <a:r>
              <a:rPr lang="en-US" dirty="0" smtClean="0"/>
              <a:t>,</a:t>
            </a:r>
            <a:r>
              <a:rPr lang="zh-CN" altLang="en-US" dirty="0" smtClean="0"/>
              <a:t>慷慨赴难</a:t>
            </a:r>
            <a:r>
              <a:rPr lang="en-US" dirty="0" smtClean="0"/>
              <a:t>,</a:t>
            </a:r>
            <a:r>
              <a:rPr lang="zh-CN" altLang="en-US" dirty="0" smtClean="0"/>
              <a:t>像穆桂英、梁红玉。而花木兰更是无人不知、无人不晓的女英雄</a:t>
            </a:r>
            <a:r>
              <a:rPr lang="en-US" dirty="0" smtClean="0"/>
              <a:t>,</a:t>
            </a:r>
            <a:r>
              <a:rPr lang="zh-CN" altLang="en-US" dirty="0" smtClean="0"/>
              <a:t>她</a:t>
            </a:r>
            <a:r>
              <a:rPr lang="en-US" dirty="0" smtClean="0"/>
              <a:t>“</a:t>
            </a:r>
            <a:r>
              <a:rPr lang="zh-CN" altLang="en-US" dirty="0" smtClean="0"/>
              <a:t>替父从军</a:t>
            </a:r>
            <a:r>
              <a:rPr lang="en-US" dirty="0" smtClean="0"/>
              <a:t>”</a:t>
            </a:r>
            <a:r>
              <a:rPr lang="zh-CN" altLang="en-US" dirty="0" smtClean="0"/>
              <a:t>的故事可谓流芳百世</a:t>
            </a:r>
            <a:r>
              <a:rPr lang="en-US" dirty="0" smtClean="0"/>
              <a:t>,</a:t>
            </a:r>
            <a:r>
              <a:rPr lang="zh-CN" altLang="en-US" dirty="0" smtClean="0"/>
              <a:t>流传海内外</a:t>
            </a:r>
            <a:r>
              <a:rPr lang="en-US" dirty="0" smtClean="0"/>
              <a:t>,</a:t>
            </a:r>
            <a:r>
              <a:rPr lang="zh-CN" altLang="en-US" dirty="0" smtClean="0"/>
              <a:t>美国迪士尼公司就曾把她的艺术形象搬上银幕。大家想详细了解这个故事吗</a:t>
            </a:r>
            <a:r>
              <a:rPr lang="en-US" dirty="0" smtClean="0"/>
              <a:t>?</a:t>
            </a:r>
            <a:r>
              <a:rPr lang="zh-CN" altLang="en-US" dirty="0" smtClean="0"/>
              <a:t>这节课就让我们穿透历史的烟云</a:t>
            </a:r>
            <a:r>
              <a:rPr lang="en-US" dirty="0" smtClean="0"/>
              <a:t>,</a:t>
            </a:r>
            <a:r>
              <a:rPr lang="zh-CN" altLang="en-US" dirty="0" smtClean="0"/>
              <a:t>一睹这位金戈铁马的女英雄的风采吧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0125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  <a:endParaRPr lang="en-US" altLang="zh-CN" dirty="0" smtClean="0"/>
          </a:p>
          <a:p>
            <a:r>
              <a:rPr lang="zh-CN" altLang="en-US" dirty="0" smtClean="0"/>
              <a:t>郭茂倩</a:t>
            </a:r>
            <a:r>
              <a:rPr lang="en-US" dirty="0" smtClean="0"/>
              <a:t>,</a:t>
            </a:r>
            <a:r>
              <a:rPr lang="zh-CN" altLang="en-US" dirty="0" smtClean="0"/>
              <a:t>字德粲</a:t>
            </a:r>
            <a:r>
              <a:rPr lang="en-US" dirty="0" smtClean="0"/>
              <a:t>,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代郓州须城</a:t>
            </a:r>
            <a:r>
              <a:rPr lang="en-US" dirty="0" smtClean="0"/>
              <a:t>(</a:t>
            </a:r>
            <a:r>
              <a:rPr lang="zh-CN" altLang="en-US" dirty="0" smtClean="0"/>
              <a:t>今山东东平</a:t>
            </a:r>
            <a:r>
              <a:rPr lang="en-US" dirty="0" smtClean="0"/>
              <a:t>)</a:t>
            </a:r>
            <a:r>
              <a:rPr lang="zh-CN" altLang="en-US" dirty="0" smtClean="0"/>
              <a:t>人。神宗元丰七年</a:t>
            </a:r>
            <a:r>
              <a:rPr lang="en-US" dirty="0" smtClean="0"/>
              <a:t>(1084</a:t>
            </a:r>
            <a:r>
              <a:rPr lang="zh-CN" altLang="en-US" dirty="0" smtClean="0"/>
              <a:t>年</a:t>
            </a:r>
            <a:r>
              <a:rPr lang="en-US" dirty="0" smtClean="0"/>
              <a:t>)</a:t>
            </a:r>
            <a:r>
              <a:rPr lang="zh-CN" altLang="en-US" dirty="0" smtClean="0"/>
              <a:t>时为河南府法曹参军。编有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                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百卷传世</a:t>
            </a:r>
            <a:r>
              <a:rPr lang="en-US" dirty="0" smtClean="0"/>
              <a:t>,</a:t>
            </a:r>
            <a:r>
              <a:rPr lang="zh-CN" altLang="en-US" dirty="0" smtClean="0"/>
              <a:t>以解题考据精博为学术界所重视。在现存的诗歌总集中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乐府诗集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是成书较早</a:t>
            </a:r>
            <a:r>
              <a:rPr lang="en-US" dirty="0" smtClean="0"/>
              <a:t>,</a:t>
            </a:r>
            <a:r>
              <a:rPr lang="zh-CN" altLang="en-US" dirty="0" smtClean="0"/>
              <a:t>历代乐府诗收集最为完备的一部重要总集。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024298" y="1643050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宋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7"/>
          <p:cNvSpPr txBox="1">
            <a:spLocks/>
          </p:cNvSpPr>
          <p:nvPr/>
        </p:nvSpPr>
        <p:spPr>
          <a:xfrm>
            <a:off x="1738282" y="2928934"/>
            <a:ext cx="285752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乐府诗集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0" name="17DXACZYWRJB6T1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2000240"/>
            <a:ext cx="1610626" cy="1926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十二转</a:t>
            </a:r>
            <a:r>
              <a:rPr lang="en-US" dirty="0" smtClean="0"/>
              <a:t>(		)	</a:t>
            </a:r>
            <a:r>
              <a:rPr lang="zh-CN" altLang="en-US" dirty="0" smtClean="0"/>
              <a:t>军帖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唧唧</a:t>
            </a:r>
            <a:r>
              <a:rPr lang="en-US" dirty="0" smtClean="0"/>
              <a:t>(		)		</a:t>
            </a:r>
            <a:r>
              <a:rPr lang="zh-CN" altLang="en-US" dirty="0" smtClean="0"/>
              <a:t>机杼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鞍鞯</a:t>
            </a:r>
            <a:r>
              <a:rPr lang="en-US" dirty="0" smtClean="0"/>
              <a:t>(		)(	    )	</a:t>
            </a:r>
            <a:r>
              <a:rPr lang="zh-CN" altLang="en-US" dirty="0" smtClean="0"/>
              <a:t>辔头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戎机</a:t>
            </a:r>
            <a:r>
              <a:rPr lang="en-US" dirty="0" smtClean="0"/>
              <a:t>(		)		</a:t>
            </a:r>
            <a:r>
              <a:rPr lang="zh-CN" altLang="en-US" dirty="0" smtClean="0"/>
              <a:t>金柝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磨刀霍霍</a:t>
            </a:r>
            <a:r>
              <a:rPr lang="en-US" dirty="0" smtClean="0"/>
              <a:t>(		)	</a:t>
            </a:r>
            <a:r>
              <a:rPr lang="zh-CN" altLang="en-US" dirty="0" smtClean="0"/>
              <a:t>扑朔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啾啾</a:t>
            </a:r>
            <a:r>
              <a:rPr lang="en-US" dirty="0" smtClean="0"/>
              <a:t>(		)		</a:t>
            </a:r>
            <a:r>
              <a:rPr lang="zh-CN" altLang="en-US" dirty="0" smtClean="0"/>
              <a:t>赏赐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604" y="1714488"/>
            <a:ext cx="1357322" cy="714380"/>
          </a:xfrm>
        </p:spPr>
        <p:txBody>
          <a:bodyPr/>
          <a:lstStyle/>
          <a:p>
            <a:pPr indent="0"/>
            <a:r>
              <a:rPr lang="en-US" dirty="0" err="1" smtClean="0"/>
              <a:t>zhuǎn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095736" y="3000372"/>
            <a:ext cx="109534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596066" y="1785926"/>
            <a:ext cx="92869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tiě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881290" y="2428868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500462" y="4286256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524628" y="2357430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809852" y="3000372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595538" y="3643314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róng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66844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38122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024034" y="3500438"/>
            <a:ext cx="563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66684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890006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666844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524496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5890006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2738414" y="492919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6667504" y="3071810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pèi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6524628" y="3643314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6453190" y="4357694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文本占位符 2"/>
          <p:cNvSpPr txBox="1">
            <a:spLocks/>
          </p:cNvSpPr>
          <p:nvPr/>
        </p:nvSpPr>
        <p:spPr>
          <a:xfrm>
            <a:off x="6596066" y="492919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90006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5881686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5890006" y="54292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1675164" y="54292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2389544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1" grpId="0"/>
      <p:bldP spid="12" grpId="0"/>
      <p:bldP spid="23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:“</a:t>
            </a:r>
            <a:r>
              <a:rPr lang="zh-CN" altLang="en-US" dirty="0" smtClean="0"/>
              <a:t>帖</a:t>
            </a:r>
            <a:r>
              <a:rPr lang="en-US" dirty="0" smtClean="0"/>
              <a:t>”</a:t>
            </a:r>
            <a:r>
              <a:rPr lang="zh-CN" altLang="en-US" dirty="0" smtClean="0"/>
              <a:t>是一个多音字</a:t>
            </a:r>
            <a:r>
              <a:rPr lang="en-US" dirty="0" smtClean="0"/>
              <a:t>,</a:t>
            </a:r>
            <a:r>
              <a:rPr lang="zh-CN" altLang="en-US" dirty="0" smtClean="0"/>
              <a:t>它还有另外两种读音。一种读音是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”,</a:t>
            </a:r>
            <a:r>
              <a:rPr lang="zh-CN" altLang="en-US" dirty="0" smtClean="0"/>
              <a:t>可以组词为</a:t>
            </a:r>
            <a:r>
              <a:rPr lang="en-US" dirty="0" smtClean="0"/>
              <a:t>“</a:t>
            </a:r>
            <a:r>
              <a:rPr lang="zh-CN" altLang="en-US" dirty="0" smtClean="0"/>
              <a:t>字帖</a:t>
            </a:r>
            <a:r>
              <a:rPr lang="en-US" dirty="0" smtClean="0"/>
              <a:t>”;</a:t>
            </a:r>
            <a:r>
              <a:rPr lang="zh-CN" altLang="en-US" dirty="0" smtClean="0"/>
              <a:t>一种读音是</a:t>
            </a:r>
            <a:r>
              <a:rPr lang="en-US" dirty="0" smtClean="0"/>
              <a:t>“</a:t>
            </a:r>
            <a:r>
              <a:rPr lang="zh-CN" altLang="en-US" u="sng" dirty="0" smtClean="0"/>
              <a:t>　   　</a:t>
            </a:r>
            <a:r>
              <a:rPr lang="en-US" dirty="0" smtClean="0"/>
              <a:t>”,</a:t>
            </a:r>
            <a:r>
              <a:rPr lang="zh-CN" altLang="en-US" dirty="0" smtClean="0"/>
              <a:t>可以组词为</a:t>
            </a:r>
            <a:r>
              <a:rPr lang="en-US" dirty="0" smtClean="0"/>
              <a:t>“</a:t>
            </a:r>
            <a:r>
              <a:rPr lang="zh-CN" altLang="en-US" dirty="0" smtClean="0"/>
              <a:t>服帖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596198" y="1785926"/>
            <a:ext cx="1785950" cy="642942"/>
          </a:xfrm>
        </p:spPr>
        <p:txBody>
          <a:bodyPr/>
          <a:lstStyle/>
          <a:p>
            <a:r>
              <a:rPr lang="en-US" dirty="0" err="1" smtClean="0"/>
              <a:t>tiē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66712" y="1714488"/>
            <a:ext cx="178595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Segoe UI Light" pitchFamily="34" charset="0"/>
              </a:rPr>
              <a:t>tiè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解释下列句中加点词语的意思。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唧唧复唧唧</a:t>
            </a:r>
            <a:r>
              <a:rPr lang="en-US" altLang="zh-CN" dirty="0" smtClean="0"/>
              <a:t>	</a:t>
            </a:r>
            <a:r>
              <a:rPr lang="zh-CN" altLang="en-US" dirty="0" smtClean="0"/>
              <a:t>复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唯闻女叹息</a:t>
            </a:r>
            <a:r>
              <a:rPr lang="en-US" dirty="0" smtClean="0"/>
              <a:t>	</a:t>
            </a:r>
            <a:r>
              <a:rPr lang="zh-CN" altLang="en-US" dirty="0" smtClean="0"/>
              <a:t>唯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问女何所忆</a:t>
            </a:r>
            <a:r>
              <a:rPr lang="en-US" dirty="0" smtClean="0"/>
              <a:t>	</a:t>
            </a:r>
            <a:r>
              <a:rPr lang="zh-CN" altLang="en-US" dirty="0" smtClean="0"/>
              <a:t>何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朔气传金柝</a:t>
            </a:r>
            <a:r>
              <a:rPr lang="en-US" dirty="0" smtClean="0"/>
              <a:t>	</a:t>
            </a:r>
            <a:r>
              <a:rPr lang="zh-CN" altLang="en-US" dirty="0" smtClean="0"/>
              <a:t>朔气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万里赴戎机</a:t>
            </a:r>
            <a:r>
              <a:rPr lang="en-US" dirty="0" smtClean="0"/>
              <a:t>	</a:t>
            </a:r>
            <a:r>
              <a:rPr lang="zh-CN" altLang="en-US" dirty="0" smtClean="0"/>
              <a:t>戎机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出郭相扶将</a:t>
            </a:r>
            <a:r>
              <a:rPr lang="en-US" dirty="0" smtClean="0"/>
              <a:t>	</a:t>
            </a:r>
            <a:r>
              <a:rPr lang="zh-CN" altLang="en-US" dirty="0" smtClean="0"/>
              <a:t>相扶将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310050" y="1785926"/>
            <a:ext cx="3714776" cy="642942"/>
          </a:xfrm>
        </p:spPr>
        <p:txBody>
          <a:bodyPr/>
          <a:lstStyle/>
          <a:p>
            <a:r>
              <a:rPr lang="zh-CN" altLang="en-US" dirty="0" smtClean="0"/>
              <a:t>再</a:t>
            </a:r>
            <a:r>
              <a:rPr lang="en-US" dirty="0" smtClean="0"/>
              <a:t>,</a:t>
            </a:r>
            <a:r>
              <a:rPr lang="zh-CN" altLang="en-US" dirty="0" smtClean="0"/>
              <a:t>又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310050" y="2428868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310050" y="3071810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疑问代词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什么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667240" y="3643314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北方来的寒气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667240" y="4357694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战争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810248" y="5143512"/>
            <a:ext cx="3714776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互相搀扶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扶持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09852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6691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88961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524100" y="406968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095472" y="407194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246800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603990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881290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246800" y="54292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:“</a:t>
            </a:r>
            <a:r>
              <a:rPr lang="zh-CN" altLang="en-US" dirty="0" smtClean="0"/>
              <a:t>扑朔迷离</a:t>
            </a:r>
            <a:r>
              <a:rPr lang="en-US" dirty="0" smtClean="0"/>
              <a:t>”</a:t>
            </a:r>
            <a:r>
              <a:rPr lang="zh-CN" altLang="en-US" dirty="0" smtClean="0"/>
              <a:t>原意指雄兔脚乱动</a:t>
            </a:r>
            <a:r>
              <a:rPr lang="en-US" dirty="0" smtClean="0"/>
              <a:t>,</a:t>
            </a:r>
            <a:r>
              <a:rPr lang="zh-CN" altLang="en-US" dirty="0" smtClean="0"/>
              <a:t>雌兔眼半闭着</a:t>
            </a:r>
            <a:r>
              <a:rPr lang="en-US" dirty="0" smtClean="0"/>
              <a:t>,</a:t>
            </a:r>
            <a:r>
              <a:rPr lang="zh-CN" altLang="en-US" dirty="0" smtClean="0"/>
              <a:t>但是跑起来的时候就很难辨别哪只是雄的</a:t>
            </a:r>
            <a:r>
              <a:rPr lang="en-US" dirty="0" smtClean="0"/>
              <a:t>,</a:t>
            </a:r>
            <a:r>
              <a:rPr lang="zh-CN" altLang="en-US" dirty="0" smtClean="0"/>
              <a:t>哪只是雌的。后来形容事物错综复杂</a:t>
            </a:r>
            <a:r>
              <a:rPr lang="en-US" dirty="0" smtClean="0"/>
              <a:t>,</a:t>
            </a:r>
            <a:r>
              <a:rPr lang="zh-CN" altLang="en-US" dirty="0" smtClean="0"/>
              <a:t>难以辨别。它的近义词是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反义词是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310050" y="2357430"/>
            <a:ext cx="2928958" cy="642942"/>
          </a:xfrm>
        </p:spPr>
        <p:txBody>
          <a:bodyPr/>
          <a:lstStyle/>
          <a:p>
            <a:r>
              <a:rPr lang="zh-CN" altLang="en-US" dirty="0" smtClean="0"/>
              <a:t>眼花缭乱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881950" y="2357430"/>
            <a:ext cx="2928958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一清二楚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2699</TotalTime>
  <Words>876</Words>
  <Application>Microsoft Office PowerPoint</Application>
  <PresentationFormat>自定义</PresentationFormat>
  <Paragraphs>165</Paragraphs>
  <Slides>20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619</cp:revision>
  <dcterms:created xsi:type="dcterms:W3CDTF">2017-02-11T06:33:00Z</dcterms:created>
  <dcterms:modified xsi:type="dcterms:W3CDTF">2019-12-13T03:48:50Z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