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Default Extension="docx" ContentType="application/vnd.openxmlformats-officedocument.wordprocessingml.document"/>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73" r:id="rId2"/>
  </p:sldMasterIdLst>
  <p:notesMasterIdLst>
    <p:notesMasterId r:id="rId26"/>
  </p:notesMasterIdLst>
  <p:handoutMasterIdLst>
    <p:handoutMasterId r:id="rId27"/>
  </p:handoutMasterIdLst>
  <p:sldIdLst>
    <p:sldId id="371" r:id="rId3"/>
    <p:sldId id="429" r:id="rId4"/>
    <p:sldId id="444" r:id="rId5"/>
    <p:sldId id="428" r:id="rId6"/>
    <p:sldId id="445" r:id="rId7"/>
    <p:sldId id="443" r:id="rId8"/>
    <p:sldId id="455" r:id="rId9"/>
    <p:sldId id="487" r:id="rId10"/>
    <p:sldId id="397" r:id="rId11"/>
    <p:sldId id="502" r:id="rId12"/>
    <p:sldId id="503" r:id="rId13"/>
    <p:sldId id="458" r:id="rId14"/>
    <p:sldId id="504" r:id="rId15"/>
    <p:sldId id="488" r:id="rId16"/>
    <p:sldId id="489" r:id="rId17"/>
    <p:sldId id="505" r:id="rId18"/>
    <p:sldId id="485" r:id="rId19"/>
    <p:sldId id="470" r:id="rId20"/>
    <p:sldId id="471" r:id="rId21"/>
    <p:sldId id="472" r:id="rId22"/>
    <p:sldId id="453" r:id="rId23"/>
    <p:sldId id="476" r:id="rId24"/>
    <p:sldId id="395" r:id="rId25"/>
  </p:sldIdLst>
  <p:sldSz cx="12192000" cy="6858000"/>
  <p:notesSz cx="6858000" cy="9144000"/>
  <p:defaultTextStyle>
    <a:defPPr>
      <a:defRPr lang="zh-CN"/>
    </a:defPPr>
    <a:lvl1pPr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1pPr>
    <a:lvl2pPr marL="4572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2pPr>
    <a:lvl3pPr marL="9144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3pPr>
    <a:lvl4pPr marL="13716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4pPr>
    <a:lvl5pPr marL="18288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5pPr>
    <a:lvl6pPr marL="2286000" algn="l" defTabSz="914400" rtl="0" eaLnBrk="1" latinLnBrk="0" hangingPunct="1">
      <a:defRPr sz="2200" b="1" kern="1200">
        <a:solidFill>
          <a:srgbClr val="000000"/>
        </a:solidFill>
        <a:latin typeface="Times New Roman" pitchFamily="18" charset="0"/>
        <a:ea typeface="微软雅黑" pitchFamily="34" charset="-122"/>
        <a:cs typeface="+mn-cs"/>
      </a:defRPr>
    </a:lvl6pPr>
    <a:lvl7pPr marL="2743200" algn="l" defTabSz="914400" rtl="0" eaLnBrk="1" latinLnBrk="0" hangingPunct="1">
      <a:defRPr sz="2200" b="1" kern="1200">
        <a:solidFill>
          <a:srgbClr val="000000"/>
        </a:solidFill>
        <a:latin typeface="Times New Roman" pitchFamily="18" charset="0"/>
        <a:ea typeface="微软雅黑" pitchFamily="34" charset="-122"/>
        <a:cs typeface="+mn-cs"/>
      </a:defRPr>
    </a:lvl7pPr>
    <a:lvl8pPr marL="3200400" algn="l" defTabSz="914400" rtl="0" eaLnBrk="1" latinLnBrk="0" hangingPunct="1">
      <a:defRPr sz="2200" b="1" kern="1200">
        <a:solidFill>
          <a:srgbClr val="000000"/>
        </a:solidFill>
        <a:latin typeface="Times New Roman" pitchFamily="18" charset="0"/>
        <a:ea typeface="微软雅黑" pitchFamily="34" charset="-122"/>
        <a:cs typeface="+mn-cs"/>
      </a:defRPr>
    </a:lvl8pPr>
    <a:lvl9pPr marL="3657600" algn="l" defTabSz="914400" rtl="0" eaLnBrk="1" latinLnBrk="0" hangingPunct="1">
      <a:defRPr sz="2200" b="1" kern="1200">
        <a:solidFill>
          <a:srgbClr val="000000"/>
        </a:solidFill>
        <a:latin typeface="Times New Roman" pitchFamily="18" charset="0"/>
        <a:ea typeface="微软雅黑" pitchFamily="34" charset="-122"/>
        <a:cs typeface="+mn-cs"/>
      </a:defRPr>
    </a:lvl9pPr>
  </p:defaultTextStyle>
  <p:extLst>
    <p:ext uri="{EFAFB233-063F-42B5-8137-9DF3F51BA10A}">
      <p15:sldGuideLst xmlns:p15="http://schemas.microsoft.com/office/powerpoint/2012/main" xmlns="">
        <p15:guide id="1" orient="horz" pos="2205">
          <p15:clr>
            <a:srgbClr val="A4A3A4"/>
          </p15:clr>
        </p15:guide>
        <p15:guide id="2" pos="384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FF"/>
    <a:srgbClr val="FFFFFF"/>
    <a:srgbClr val="B608C8"/>
    <a:srgbClr val="EE8012"/>
    <a:srgbClr val="EB9415"/>
    <a:srgbClr val="35CBC4"/>
    <a:srgbClr val="558335"/>
    <a:srgbClr val="EB6FC8"/>
    <a:srgbClr val="000000"/>
    <a:srgbClr val="C9C9C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0976" autoAdjust="0"/>
    <p:restoredTop sz="87474" autoAdjust="0"/>
  </p:normalViewPr>
  <p:slideViewPr>
    <p:cSldViewPr>
      <p:cViewPr>
        <p:scale>
          <a:sx n="40" d="100"/>
          <a:sy n="40" d="100"/>
        </p:scale>
        <p:origin x="-330" y="-528"/>
      </p:cViewPr>
      <p:guideLst>
        <p:guide orient="horz" pos="2205"/>
        <p:guide pos="3840"/>
      </p:guideLst>
    </p:cSldViewPr>
  </p:slideViewPr>
  <p:notesTextViewPr>
    <p:cViewPr>
      <p:scale>
        <a:sx n="100" d="100"/>
        <a:sy n="100" d="100"/>
      </p:scale>
      <p:origin x="0" y="0"/>
    </p:cViewPr>
  </p:notesTextViewPr>
  <p:notesViewPr>
    <p:cSldViewPr>
      <p:cViewPr varScale="1">
        <p:scale>
          <a:sx n="41" d="100"/>
          <a:sy n="41" d="100"/>
        </p:scale>
        <p:origin x="-1782"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367A1F79-9674-45EB-B8A6-1351A6753A23}" type="datetimeFigureOut">
              <a:rPr lang="zh-CN" altLang="en-US"/>
              <a:pPr>
                <a:defRPr/>
              </a:pPr>
              <a:t>2019/12/12</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4A824B8-E200-4359-8853-E0F6A88E97B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A6695BAE-1F34-42A7-8D3E-D1B8CD91B1BA}" type="datetimeFigureOut">
              <a:rPr lang="zh-CN" altLang="en-US"/>
              <a:pPr>
                <a:defRPr/>
              </a:pPr>
              <a:t>2019/12/12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51922F9-717D-48C6-9265-54BFA63D79C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751922F9-717D-48C6-9265-54BFA63D79CE}" type="slidenum">
              <a:rPr lang="zh-CN" altLang="en-US" smtClean="0"/>
              <a:pPr>
                <a:defRPr/>
              </a:pPr>
              <a:t>6</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751922F9-717D-48C6-9265-54BFA63D79CE}" type="slidenum">
              <a:rPr lang="zh-CN" altLang="en-US" smtClean="0"/>
              <a:pPr>
                <a:defRPr/>
              </a:pPr>
              <a:t>7</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751922F9-717D-48C6-9265-54BFA63D79CE}" type="slidenum">
              <a:rPr lang="zh-CN" altLang="en-US" smtClean="0"/>
              <a:pPr>
                <a:defRPr/>
              </a:pPr>
              <a:t>8</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9"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860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4CAB7FD-21D3-41BA-B92E-E96B567A9861}" type="slidenum">
              <a:rPr lang="zh-CN" altLang="en-US"/>
              <a:pPr fontAlgn="base">
                <a:spcBef>
                  <a:spcPct val="0"/>
                </a:spcBef>
                <a:spcAft>
                  <a:spcPct val="0"/>
                </a:spcAft>
              </a:pPr>
              <a:t>23</a:t>
            </a:fld>
            <a:endParaRPr lang="en-US" altLang="zh-CN"/>
          </a:p>
        </p:txBody>
      </p:sp>
    </p:spTree>
    <p:extLst>
      <p:ext uri="{BB962C8B-B14F-4D97-AF65-F5344CB8AC3E}">
        <p14:creationId xmlns:p14="http://schemas.microsoft.com/office/powerpoint/2010/main" xmlns="" val="3539288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148904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666712" y="1571612"/>
            <a:ext cx="10930014" cy="4643470"/>
          </a:xfrm>
          <a:prstGeom prst="round2SameRect">
            <a:avLst/>
          </a:prstGeom>
          <a:ln/>
        </p:spPr>
        <p:style>
          <a:lnRef idx="2">
            <a:schemeClr val="dk1"/>
          </a:lnRef>
          <a:fillRef idx="1">
            <a:schemeClr val="lt1"/>
          </a:fillRef>
          <a:effectRef idx="0">
            <a:schemeClr val="dk1"/>
          </a:effectRef>
          <a:fontRef idx="none"/>
        </p:style>
        <p:txBody>
          <a:bodyPr/>
          <a:lstStyle>
            <a:lvl1pPr marL="0" indent="720000" hangingPunct="0">
              <a:lnSpc>
                <a:spcPct val="150000"/>
              </a:lnSpc>
              <a:spcBef>
                <a:spcPts val="0"/>
              </a:spcBef>
              <a:buFontTx/>
              <a:buNone/>
              <a:defRPr sz="2800" baseline="0">
                <a:effectLst/>
                <a:latin typeface="华文细黑" pitchFamily="2" charset="-122"/>
                <a:ea typeface="华文细黑" pitchFamily="2" charset="-122"/>
              </a:defRPr>
            </a:lvl1pPr>
          </a:lstStyle>
          <a:p>
            <a:pPr lvl="0"/>
            <a:r>
              <a:rPr lang="zh-CN" altLang="en-US" dirty="0"/>
              <a:t>单击此处编辑母版文本样式</a:t>
            </a:r>
          </a:p>
        </p:txBody>
      </p:sp>
      <p:sp>
        <p:nvSpPr>
          <p:cNvPr id="4" name="下箭头标注 3"/>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学习目标</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4214818"/>
            <a:ext cx="10358510" cy="857256"/>
          </a:xfrm>
          <a:prstGeom prst="rect">
            <a:avLst/>
          </a:prstGeom>
        </p:spPr>
        <p:txBody>
          <a:bodyPr/>
          <a:lstStyle>
            <a:lvl1pPr marL="0" indent="720000" hangingPunct="0">
              <a:lnSpc>
                <a:spcPct val="150000"/>
              </a:lnSpc>
              <a:spcBef>
                <a:spcPts val="0"/>
              </a:spcBef>
              <a:buFontTx/>
              <a:buNone/>
              <a:defRPr sz="2800" b="0"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extLst>
      <p:ext uri="{BB962C8B-B14F-4D97-AF65-F5344CB8AC3E}">
        <p14:creationId xmlns:p14="http://schemas.microsoft.com/office/powerpoint/2010/main" xmlns="" val="18979127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2"/>
          </p:nvPr>
        </p:nvSpPr>
        <p:spPr>
          <a:xfrm>
            <a:off x="881026" y="2714620"/>
            <a:ext cx="10358510" cy="185738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预习导学">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0" baseline="0">
                <a:latin typeface="华文细黑" pitchFamily="2" charset="-122"/>
                <a:ea typeface="华文细黑" pitchFamily="2" charset="-122"/>
              </a:defRPr>
            </a:lvl1pPr>
          </a:lstStyle>
          <a:p>
            <a:pPr lvl="0"/>
            <a:r>
              <a:rPr lang="zh-CN" altLang="en-US" dirty="0"/>
              <a:t>单击此处编辑母版文本样式</a:t>
            </a:r>
          </a:p>
        </p:txBody>
      </p:sp>
      <p:sp>
        <p:nvSpPr>
          <p:cNvPr id="8" name="下箭头标注 7"/>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预习导学</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571744"/>
            <a:ext cx="10358510" cy="857256"/>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7" name="下箭头标注 6"/>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合作探究</a:t>
            </a:r>
            <a:endParaRPr lang="zh-CN" altLang="en-US" sz="2800" dirty="0">
              <a:solidFill>
                <a:srgbClr val="FFFFFF"/>
              </a:solidFill>
              <a:effectLst>
                <a:outerShdw blurRad="38100" dist="38100" dir="2700000" algn="tl">
                  <a:srgbClr val="000000">
                    <a:alpha val="43137"/>
                  </a:srgbClr>
                </a:outerShdw>
              </a:effectLst>
            </a:endParaRP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428868"/>
            <a:ext cx="10358510" cy="78581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071678"/>
            <a:ext cx="10358510" cy="857256"/>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9090" name="Picture 1"/>
          <p:cNvPicPr>
            <a:picLocks noChangeAspect="1" noChangeArrowheads="1"/>
          </p:cNvPicPr>
          <p:nvPr userDrawn="1"/>
        </p:nvPicPr>
        <p:blipFill>
          <a:blip r:embed="rId4" cstate="print"/>
          <a:srcRect/>
          <a:stretch>
            <a:fillRect/>
          </a:stretch>
        </p:blipFill>
        <p:spPr bwMode="auto">
          <a:xfrm>
            <a:off x="0" y="0"/>
            <a:ext cx="12192000" cy="6858000"/>
          </a:xfrm>
          <a:prstGeom prst="rect">
            <a:avLst/>
          </a:prstGeom>
          <a:noFill/>
          <a:ln w="9525">
            <a:noFill/>
            <a:miter lim="800000"/>
            <a:headEnd/>
            <a:tailEnd/>
          </a:ln>
        </p:spPr>
      </p:pic>
      <p:sp>
        <p:nvSpPr>
          <p:cNvPr id="89091"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422CB99-868B-43A7-BE81-7449AC7F803D}"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
        <p:nvSpPr>
          <p:cNvPr id="89092"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AC4F539-E542-443C-8D1B-154377A4059F}"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Tree>
  </p:cSld>
  <p:clrMap bg1="dk2" tx1="lt1" bg2="dk1" tx2="lt2" accent1="accent1" accent2="accent2" accent3="accent3" accent4="accent4" accent5="accent5" accent6="accent6" hlink="hlink" folHlink="folHlink"/>
  <p:sldLayoutIdLst>
    <p:sldLayoutId id="2147483657" r:id="rId1"/>
    <p:sldLayoutId id="2147483690" r:id="rId2"/>
  </p:sldLayoutIdLst>
  <p:transition spd="slow"/>
  <p:hf hdr="0" ftr="0" dt="0"/>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Arial" pitchFamily="34" charset="0"/>
          <a:ea typeface="宋体" pitchFamily="2" charset="-122"/>
        </a:defRPr>
      </a:lvl2pPr>
      <a:lvl3pPr algn="ctr" rtl="0" fontAlgn="base">
        <a:spcBef>
          <a:spcPct val="0"/>
        </a:spcBef>
        <a:spcAft>
          <a:spcPct val="0"/>
        </a:spcAft>
        <a:defRPr sz="4400">
          <a:solidFill>
            <a:schemeClr val="tx1"/>
          </a:solidFill>
          <a:latin typeface="Arial" pitchFamily="34" charset="0"/>
          <a:ea typeface="宋体" pitchFamily="2" charset="-122"/>
        </a:defRPr>
      </a:lvl3pPr>
      <a:lvl4pPr algn="ctr" rtl="0" fontAlgn="base">
        <a:spcBef>
          <a:spcPct val="0"/>
        </a:spcBef>
        <a:spcAft>
          <a:spcPct val="0"/>
        </a:spcAft>
        <a:defRPr sz="4400">
          <a:solidFill>
            <a:schemeClr val="tx1"/>
          </a:solidFill>
          <a:latin typeface="Arial" pitchFamily="34" charset="0"/>
          <a:ea typeface="宋体" pitchFamily="2" charset="-122"/>
        </a:defRPr>
      </a:lvl4pPr>
      <a:lvl5pPr algn="ctr" rtl="0" fontAlgn="base">
        <a:spcBef>
          <a:spcPct val="0"/>
        </a:spcBef>
        <a:spcAft>
          <a:spcPct val="0"/>
        </a:spcAft>
        <a:defRPr sz="4400">
          <a:solidFill>
            <a:schemeClr val="tx1"/>
          </a:solidFill>
          <a:latin typeface="Arial" pitchFamily="34" charset="0"/>
          <a:ea typeface="宋体" pitchFamily="2" charset="-122"/>
        </a:defRPr>
      </a:lvl5pPr>
      <a:lvl6pPr marL="457200" algn="ctr" rtl="0" fontAlgn="base">
        <a:spcBef>
          <a:spcPct val="0"/>
        </a:spcBef>
        <a:spcAft>
          <a:spcPct val="0"/>
        </a:spcAft>
        <a:defRPr sz="4400">
          <a:solidFill>
            <a:schemeClr val="tx1"/>
          </a:solidFill>
          <a:latin typeface="Arial" pitchFamily="34" charset="0"/>
          <a:ea typeface="宋体" pitchFamily="2" charset="-122"/>
        </a:defRPr>
      </a:lvl6pPr>
      <a:lvl7pPr marL="914400" algn="ctr" rtl="0" fontAlgn="base">
        <a:spcBef>
          <a:spcPct val="0"/>
        </a:spcBef>
        <a:spcAft>
          <a:spcPct val="0"/>
        </a:spcAft>
        <a:defRPr sz="4400">
          <a:solidFill>
            <a:schemeClr val="tx1"/>
          </a:solidFill>
          <a:latin typeface="Arial" pitchFamily="34" charset="0"/>
          <a:ea typeface="宋体" pitchFamily="2" charset="-122"/>
        </a:defRPr>
      </a:lvl7pPr>
      <a:lvl8pPr marL="1371600" algn="ctr" rtl="0" fontAlgn="base">
        <a:spcBef>
          <a:spcPct val="0"/>
        </a:spcBef>
        <a:spcAft>
          <a:spcPct val="0"/>
        </a:spcAft>
        <a:defRPr sz="4400">
          <a:solidFill>
            <a:schemeClr val="tx1"/>
          </a:solidFill>
          <a:latin typeface="Arial" pitchFamily="34" charset="0"/>
          <a:ea typeface="宋体" pitchFamily="2" charset="-122"/>
        </a:defRPr>
      </a:lvl8pPr>
      <a:lvl9pPr marL="1828800" algn="ctr" rtl="0" fontAlgn="base">
        <a:spcBef>
          <a:spcPct val="0"/>
        </a:spcBef>
        <a:spcAft>
          <a:spcPct val="0"/>
        </a:spcAft>
        <a:defRPr sz="4400">
          <a:solidFill>
            <a:schemeClr val="tx1"/>
          </a:solidFill>
          <a:latin typeface="Arial" pitchFamily="34" charset="0"/>
          <a:ea typeface="宋体" pitchFamily="2" charset="-122"/>
        </a:defRPr>
      </a:lvl9pPr>
    </p:titleStyle>
    <p:bodyStyle>
      <a:lvl1pPr marL="342900" indent="-342900" algn="l" rtl="0" fontAlgn="base">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a:solidFill>
            <a:schemeClr val="tx1"/>
          </a:solidFill>
          <a:latin typeface="+mn-lt"/>
          <a:ea typeface="+mn-ea"/>
        </a:defRPr>
      </a:lvl2pPr>
      <a:lvl3pPr marL="1143000" indent="-228600" algn="l" rtl="0" fontAlgn="base">
        <a:spcBef>
          <a:spcPct val="20000"/>
        </a:spcBef>
        <a:spcAft>
          <a:spcPct val="0"/>
        </a:spcAft>
        <a:buFont typeface="Arial" pitchFamily="34" charset="0"/>
        <a:buChar char="•"/>
        <a:defRPr sz="2400">
          <a:solidFill>
            <a:schemeClr val="tx1"/>
          </a:solidFill>
          <a:latin typeface="+mn-lt"/>
          <a:ea typeface="+mn-ea"/>
        </a:defRPr>
      </a:lvl3pPr>
      <a:lvl4pPr marL="1600200" indent="-228600" algn="l" rtl="0" fontAlgn="base">
        <a:spcBef>
          <a:spcPct val="20000"/>
        </a:spcBef>
        <a:spcAft>
          <a:spcPct val="0"/>
        </a:spcAft>
        <a:buFont typeface="Arial" pitchFamily="34" charset="0"/>
        <a:buChar char="–"/>
        <a:defRPr sz="2000">
          <a:solidFill>
            <a:schemeClr val="tx1"/>
          </a:solidFill>
          <a:latin typeface="+mn-lt"/>
          <a:ea typeface="+mn-ea"/>
        </a:defRPr>
      </a:lvl4pPr>
      <a:lvl5pPr marL="2057400" indent="-228600" algn="l" rtl="0" fontAlgn="base">
        <a:spcBef>
          <a:spcPct val="20000"/>
        </a:spcBef>
        <a:spcAft>
          <a:spcPct val="0"/>
        </a:spcAft>
        <a:buFont typeface="Arial"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5">
            <a:extLst>
              <a:ext uri="{FF2B5EF4-FFF2-40B4-BE49-F238E27FC236}">
                <a16:creationId xmlns:a16="http://schemas.microsoft.com/office/drawing/2014/main" xmlns="" id="{90C972B7-75CB-4FE4-A103-D9FCE618E341}"/>
              </a:ext>
            </a:extLst>
          </p:cNvPr>
          <p:cNvSpPr>
            <a:spLocks noChangeArrowheads="1"/>
          </p:cNvSpPr>
          <p:nvPr userDrawn="1"/>
        </p:nvSpPr>
        <p:spPr bwMode="auto">
          <a:xfrm rot="-5400000">
            <a:off x="10285380" y="19160"/>
            <a:ext cx="1059087"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7" name="矩形 9">
            <a:extLst>
              <a:ext uri="{FF2B5EF4-FFF2-40B4-BE49-F238E27FC236}">
                <a16:creationId xmlns:a16="http://schemas.microsoft.com/office/drawing/2014/main" xmlns="" id="{4B876050-6EAA-4FC6-AA85-6FF1AFFCB4FE}"/>
              </a:ext>
            </a:extLst>
          </p:cNvPr>
          <p:cNvSpPr/>
          <p:nvPr userDrawn="1"/>
        </p:nvSpPr>
        <p:spPr>
          <a:xfrm>
            <a:off x="1452530" y="0"/>
            <a:ext cx="10739470" cy="542925"/>
          </a:xfrm>
          <a:prstGeom prst="snip2DiagRect">
            <a:avLst>
              <a:gd name="adj1" fmla="val 50000"/>
              <a:gd name="adj2" fmla="val 16667"/>
            </a:avLst>
          </a:prstGeom>
          <a:solidFill>
            <a:schemeClr val="accent1">
              <a:lumMod val="60000"/>
              <a:lumOff val="40000"/>
            </a:schemeClr>
          </a:solidFill>
          <a:ln>
            <a:noFill/>
          </a:ln>
          <a:effectLst/>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sz="1800" b="0"/>
          </a:p>
        </p:txBody>
      </p:sp>
      <p:sp>
        <p:nvSpPr>
          <p:cNvPr id="9" name="矩形 12">
            <a:extLst>
              <a:ext uri="{FF2B5EF4-FFF2-40B4-BE49-F238E27FC236}">
                <a16:creationId xmlns:a16="http://schemas.microsoft.com/office/drawing/2014/main" xmlns="" id="{E9B06FAD-39AE-4A0A-AA38-3ACDEF7CD4D7}"/>
              </a:ext>
            </a:extLst>
          </p:cNvPr>
          <p:cNvSpPr/>
          <p:nvPr userDrawn="1"/>
        </p:nvSpPr>
        <p:spPr>
          <a:xfrm>
            <a:off x="0" y="106785"/>
            <a:ext cx="1353568" cy="369887"/>
          </a:xfrm>
          <a:prstGeom prst="rect">
            <a:avLst/>
          </a:prstGeom>
        </p:spPr>
        <p:txBody>
          <a:bodyPr/>
          <a:lstStyle/>
          <a:p>
            <a:pPr algn="dist" fontAlgn="auto">
              <a:spcBef>
                <a:spcPts val="0"/>
              </a:spcBef>
              <a:spcAft>
                <a:spcPts val="0"/>
              </a:spcAft>
              <a:defRPr/>
            </a:pPr>
            <a:r>
              <a:rPr lang="zh-CN" altLang="en-US" sz="1600" b="0" dirty="0">
                <a:solidFill>
                  <a:srgbClr val="0070C0"/>
                </a:solidFill>
                <a:latin typeface="微软雅黑" pitchFamily="34" charset="-122"/>
              </a:rPr>
              <a:t>第  </a:t>
            </a:r>
            <a:fld id="{E29A5833-BF3C-46DD-ABB9-8C7DF1E18923}" type="slidenum">
              <a:rPr lang="zh-CN" altLang="en-US" sz="1600" b="1" smtClean="0">
                <a:solidFill>
                  <a:srgbClr val="0070C0"/>
                </a:solidFill>
                <a:latin typeface="+mn-lt"/>
                <a:ea typeface="+mn-ea"/>
              </a:rPr>
              <a:pPr algn="dist" fontAlgn="auto">
                <a:spcBef>
                  <a:spcPts val="0"/>
                </a:spcBef>
                <a:spcAft>
                  <a:spcPts val="0"/>
                </a:spcAft>
                <a:defRPr/>
              </a:pPr>
              <a:t>‹#›</a:t>
            </a:fld>
            <a:r>
              <a:rPr lang="zh-CN" altLang="en-US" sz="1600" b="0" dirty="0">
                <a:solidFill>
                  <a:srgbClr val="0070C0"/>
                </a:solidFill>
                <a:latin typeface="+mn-lt"/>
                <a:ea typeface="+mn-ea"/>
              </a:rPr>
              <a:t>  </a:t>
            </a:r>
            <a:r>
              <a:rPr lang="zh-CN" altLang="en-US" sz="1600" b="0" dirty="0">
                <a:solidFill>
                  <a:srgbClr val="0070C0"/>
                </a:solidFill>
                <a:latin typeface="微软雅黑" pitchFamily="34" charset="-122"/>
              </a:rPr>
              <a:t>页</a:t>
            </a:r>
          </a:p>
        </p:txBody>
      </p:sp>
      <p:sp>
        <p:nvSpPr>
          <p:cNvPr id="12" name="Rectangle 5">
            <a:extLst>
              <a:ext uri="{FF2B5EF4-FFF2-40B4-BE49-F238E27FC236}">
                <a16:creationId xmlns:a16="http://schemas.microsoft.com/office/drawing/2014/main" xmlns="" id="{87DB1F45-732C-4526-A59D-CF5FB69A3C21}"/>
              </a:ext>
            </a:extLst>
          </p:cNvPr>
          <p:cNvSpPr>
            <a:spLocks noChangeArrowheads="1"/>
          </p:cNvSpPr>
          <p:nvPr userDrawn="1"/>
        </p:nvSpPr>
        <p:spPr bwMode="auto">
          <a:xfrm rot="-5400000">
            <a:off x="10288506" y="22336"/>
            <a:ext cx="1052736"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13" name="TextBox 13">
            <a:extLst>
              <a:ext uri="{FF2B5EF4-FFF2-40B4-BE49-F238E27FC236}">
                <a16:creationId xmlns:a16="http://schemas.microsoft.com/office/drawing/2014/main" xmlns="" id="{AB1CAB90-8933-4F54-8877-27446346C721}"/>
              </a:ext>
            </a:extLst>
          </p:cNvPr>
          <p:cNvSpPr txBox="1"/>
          <p:nvPr userDrawn="1"/>
        </p:nvSpPr>
        <p:spPr>
          <a:xfrm>
            <a:off x="10302911" y="173038"/>
            <a:ext cx="1008063" cy="338554"/>
          </a:xfrm>
          <a:prstGeom prst="rect">
            <a:avLst/>
          </a:prstGeom>
          <a:noFill/>
          <a:effectLst/>
        </p:spPr>
        <p:txBody>
          <a:bodyPr>
            <a:spAutoFit/>
          </a:bodyPr>
          <a:lstStyle/>
          <a:p>
            <a:pPr algn="ctr" fontAlgn="auto">
              <a:spcBef>
                <a:spcPts val="0"/>
              </a:spcBef>
              <a:spcAft>
                <a:spcPts val="0"/>
              </a:spcAft>
              <a:defRPr/>
            </a:pPr>
            <a:r>
              <a:rPr lang="zh-CN" altLang="en-US" sz="1600" b="1" dirty="0" smtClean="0">
                <a:solidFill>
                  <a:schemeClr val="tx1"/>
                </a:solidFill>
                <a:latin typeface="微软雅黑" pitchFamily="34" charset="-122"/>
              </a:rPr>
              <a:t>第一单元</a:t>
            </a:r>
            <a:endParaRPr lang="en-US" altLang="zh-CN" sz="1600" b="1" dirty="0">
              <a:solidFill>
                <a:schemeClr val="tx1"/>
              </a:solidFill>
              <a:latin typeface="微软雅黑" pitchFamily="34" charset="-122"/>
            </a:endParaRPr>
          </a:p>
        </p:txBody>
      </p:sp>
      <p:sp>
        <p:nvSpPr>
          <p:cNvPr id="14" name="TextBox 15">
            <a:extLst>
              <a:ext uri="{FF2B5EF4-FFF2-40B4-BE49-F238E27FC236}">
                <a16:creationId xmlns:a16="http://schemas.microsoft.com/office/drawing/2014/main" xmlns="" id="{2C3804B7-DF39-4FDD-983B-BA3CDF4C0456}"/>
              </a:ext>
            </a:extLst>
          </p:cNvPr>
          <p:cNvSpPr txBox="1"/>
          <p:nvPr userDrawn="1"/>
        </p:nvSpPr>
        <p:spPr>
          <a:xfrm>
            <a:off x="10310842" y="614016"/>
            <a:ext cx="1008063" cy="369332"/>
          </a:xfrm>
          <a:prstGeom prst="rect">
            <a:avLst/>
          </a:prstGeom>
          <a:noFill/>
          <a:effectLst/>
        </p:spPr>
        <p:txBody>
          <a:bodyPr>
            <a:spAutoFit/>
          </a:bodyPr>
          <a:lstStyle/>
          <a:p>
            <a:pPr algn="ctr"/>
            <a:r>
              <a:rPr lang="en-US" altLang="zh-CN" sz="1800" b="1" dirty="0" smtClean="0">
                <a:solidFill>
                  <a:schemeClr val="accent5">
                    <a:lumMod val="50000"/>
                  </a:schemeClr>
                </a:solidFill>
                <a:latin typeface="微软雅黑" pitchFamily="34" charset="-122"/>
              </a:rPr>
              <a:t>4</a:t>
            </a:r>
            <a:endParaRPr lang="en-US" altLang="zh-CN" sz="1800" b="1" dirty="0">
              <a:solidFill>
                <a:schemeClr val="accent5">
                  <a:lumMod val="50000"/>
                </a:schemeClr>
              </a:solidFill>
              <a:latin typeface="微软雅黑" pitchFamily="34" charset="-122"/>
            </a:endParaRPr>
          </a:p>
        </p:txBody>
      </p:sp>
      <p:cxnSp>
        <p:nvCxnSpPr>
          <p:cNvPr id="17" name="直接连接符 16">
            <a:extLst>
              <a:ext uri="{FF2B5EF4-FFF2-40B4-BE49-F238E27FC236}">
                <a16:creationId xmlns:a16="http://schemas.microsoft.com/office/drawing/2014/main" xmlns="" id="{0804E4FB-3903-488F-BBD8-8EC5686172E5}"/>
              </a:ext>
            </a:extLst>
          </p:cNvPr>
          <p:cNvCxnSpPr/>
          <p:nvPr userDrawn="1"/>
        </p:nvCxnSpPr>
        <p:spPr>
          <a:xfrm>
            <a:off x="10455355" y="536575"/>
            <a:ext cx="7207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80779425"/>
      </p:ext>
    </p:extLst>
  </p:cSld>
  <p:clrMap bg1="lt1" tx1="dk1" bg2="lt2" tx2="dk2" accent1="accent1" accent2="accent2" accent3="accent3" accent4="accent4" accent5="accent5" accent6="accent6" hlink="hlink" folHlink="folHlink"/>
  <p:sldLayoutIdLst>
    <p:sldLayoutId id="2147483674" r:id="rId1"/>
    <p:sldLayoutId id="2147483696" r:id="rId2"/>
    <p:sldLayoutId id="2147483698" r:id="rId3"/>
    <p:sldLayoutId id="2147483694" r:id="rId4"/>
    <p:sldLayoutId id="2147483693" r:id="rId5"/>
    <p:sldLayoutId id="2147483691" r:id="rId6"/>
    <p:sldLayoutId id="2147483695"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package" Target="../embeddings/Microsoft_Office_Word___1.docx"/><Relationship Id="rId2" Type="http://schemas.openxmlformats.org/officeDocument/2006/relationships/slideLayout" Target="../slideLayouts/slideLayout4.xml"/><Relationship Id="rId1" Type="http://schemas.openxmlformats.org/officeDocument/2006/relationships/vmlDrawing" Target="../drawings/vmlDrawing1.v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文本框 26">
            <a:extLst>
              <a:ext uri="{FF2B5EF4-FFF2-40B4-BE49-F238E27FC236}">
                <a16:creationId xmlns:a16="http://schemas.microsoft.com/office/drawing/2014/main" xmlns="" id="{BF4CD2C8-D272-4AC8-B9D7-A5F0AF826858}"/>
              </a:ext>
            </a:extLst>
          </p:cNvPr>
          <p:cNvSpPr txBox="1"/>
          <p:nvPr/>
        </p:nvSpPr>
        <p:spPr>
          <a:xfrm>
            <a:off x="595274" y="428604"/>
            <a:ext cx="3338411" cy="52322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wrap="none" lIns="45719" rIns="45719">
            <a:spAutoFit/>
          </a:bodyPr>
          <a:lstStyle>
            <a:lvl1pPr algn="ctr">
              <a:defRPr sz="4000">
                <a:solidFill>
                  <a:srgbClr val="3F403E"/>
                </a:solidFill>
                <a:latin typeface="微软雅黑"/>
                <a:ea typeface="微软雅黑"/>
                <a:cs typeface="微软雅黑"/>
                <a:sym typeface="微软雅黑"/>
              </a:defRPr>
            </a:lvl1pPr>
          </a:lstStyle>
          <a:p>
            <a:r>
              <a:rPr lang="zh-CN" altLang="en-US"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rPr>
              <a:t>导学案课堂同步用书</a:t>
            </a:r>
            <a:endParaRPr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a16="http://schemas.microsoft.com/office/drawing/2014/main" xmlns="" id="{F2E513BD-603F-40C5-8B26-136735651DD9}"/>
              </a:ext>
            </a:extLst>
          </p:cNvPr>
          <p:cNvSpPr txBox="1"/>
          <p:nvPr/>
        </p:nvSpPr>
        <p:spPr>
          <a:xfrm>
            <a:off x="8667768" y="642918"/>
            <a:ext cx="3143272" cy="338554"/>
          </a:xfrm>
          <a:prstGeom prst="rect">
            <a:avLst/>
          </a:prstGeom>
          <a:solidFill>
            <a:srgbClr val="FFFFFF"/>
          </a:solidFill>
        </p:spPr>
        <p:txBody>
          <a:bodyPr wrap="square" rtlCol="0">
            <a:spAutoFit/>
          </a:bodyPr>
          <a:lstStyle/>
          <a:p>
            <a:pPr algn="ctr"/>
            <a:r>
              <a:rPr lang="zh-CN" altLang="en-US" sz="1600" dirty="0" smtClean="0">
                <a:solidFill>
                  <a:schemeClr val="accent1">
                    <a:lumMod val="75000"/>
                    <a:lumOff val="25000"/>
                  </a:schemeClr>
                </a:solidFill>
                <a:latin typeface="黑体" pitchFamily="2" charset="-122"/>
                <a:ea typeface="黑体" pitchFamily="2" charset="-122"/>
              </a:rPr>
              <a:t>七年级</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语文</a:t>
            </a:r>
            <a:r>
              <a:rPr lang="en-US" altLang="zh-CN" sz="1600" dirty="0" smtClean="0">
                <a:solidFill>
                  <a:schemeClr val="accent1">
                    <a:lumMod val="75000"/>
                    <a:lumOff val="25000"/>
                  </a:schemeClr>
                </a:solidFill>
                <a:latin typeface="黑体" pitchFamily="2" charset="-122"/>
                <a:ea typeface="黑体" pitchFamily="2" charset="-122"/>
              </a:rPr>
              <a:t>· </a:t>
            </a:r>
            <a:r>
              <a:rPr lang="zh-CN" altLang="en-US" sz="1600" dirty="0" smtClean="0">
                <a:solidFill>
                  <a:schemeClr val="accent1">
                    <a:lumMod val="75000"/>
                    <a:lumOff val="25000"/>
                  </a:schemeClr>
                </a:solidFill>
                <a:latin typeface="黑体" pitchFamily="2" charset="-122"/>
                <a:ea typeface="黑体" pitchFamily="2" charset="-122"/>
              </a:rPr>
              <a:t>人教版</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下册</a:t>
            </a:r>
            <a:endParaRPr lang="zh-CN" altLang="en-US" sz="1600" dirty="0">
              <a:solidFill>
                <a:schemeClr val="accent1">
                  <a:lumMod val="75000"/>
                  <a:lumOff val="25000"/>
                </a:schemeClr>
              </a:solidFill>
              <a:latin typeface="黑体" pitchFamily="2" charset="-122"/>
              <a:ea typeface="黑体" pitchFamily="2" charset="-122"/>
            </a:endParaRPr>
          </a:p>
        </p:txBody>
      </p:sp>
      <p:sp>
        <p:nvSpPr>
          <p:cNvPr id="21" name="矩形 20"/>
          <p:cNvSpPr/>
          <p:nvPr/>
        </p:nvSpPr>
        <p:spPr>
          <a:xfrm>
            <a:off x="5453058" y="4286256"/>
            <a:ext cx="2723823" cy="646331"/>
          </a:xfrm>
          <a:prstGeom prst="rect">
            <a:avLst/>
          </a:prstGeom>
        </p:spPr>
        <p:txBody>
          <a:bodyPr wrap="none">
            <a:spAutoFit/>
          </a:bodyPr>
          <a:lstStyle/>
          <a:p>
            <a:r>
              <a:rPr lang="en-US" altLang="zh-CN" sz="3600" dirty="0" smtClean="0"/>
              <a:t>4.</a:t>
            </a:r>
            <a:r>
              <a:rPr lang="zh-CN" altLang="en-US" sz="3600" dirty="0" smtClean="0"/>
              <a:t>孙 权 劝 学</a:t>
            </a:r>
          </a:p>
        </p:txBody>
      </p:sp>
      <p:sp>
        <p:nvSpPr>
          <p:cNvPr id="24" name="动作按钮: 声音 23">
            <a:hlinkClick r:id="" action="ppaction://noaction" highlightClick="1">
              <a:snd r:embed="rId2" name="applause.wav" builtIn="1"/>
            </a:hlinkClick>
          </p:cNvPr>
          <p:cNvSpPr/>
          <p:nvPr/>
        </p:nvSpPr>
        <p:spPr>
          <a:xfrm>
            <a:off x="4229433" y="4286256"/>
            <a:ext cx="928694" cy="642942"/>
          </a:xfrm>
          <a:prstGeom prst="actionButtonSound">
            <a:avLst/>
          </a:prstGeom>
          <a:ln w="25400">
            <a:solidFill>
              <a:schemeClr val="accent1">
                <a:lumMod val="90000"/>
                <a:lumOff val="10000"/>
              </a:schemeClr>
            </a:solidFill>
            <a:miter/>
          </a:ln>
        </p:spPr>
        <p:txBody>
          <a:bodyPr lIns="45719" rIns="45719" rtlCol="0" anchor="ctr"/>
          <a:lstStyle/>
          <a:p>
            <a:pPr algn="ctr"/>
            <a:endParaRPr lang="zh-CN" altLang="en-US">
              <a:solidFill>
                <a:srgbClr val="FFFFFF"/>
              </a:solidFill>
            </a:endParaRPr>
          </a:p>
        </p:txBody>
      </p:sp>
      <p:pic>
        <p:nvPicPr>
          <p:cNvPr id="7" name="第1单元.eps" descr="id:2147495324;FounderCES"/>
          <p:cNvPicPr/>
          <p:nvPr/>
        </p:nvPicPr>
        <p:blipFill>
          <a:blip r:embed="rId3"/>
          <a:stretch>
            <a:fillRect/>
          </a:stretch>
        </p:blipFill>
        <p:spPr>
          <a:xfrm>
            <a:off x="809588" y="1643050"/>
            <a:ext cx="10358510" cy="1842702"/>
          </a:xfrm>
          <a:prstGeom prst="rect">
            <a:avLst/>
          </a:prstGeom>
        </p:spPr>
      </p:pic>
      <p:sp>
        <p:nvSpPr>
          <p:cNvPr id="8" name="矩形 7"/>
          <p:cNvSpPr/>
          <p:nvPr/>
        </p:nvSpPr>
        <p:spPr>
          <a:xfrm>
            <a:off x="5738810" y="4929198"/>
            <a:ext cx="2031325" cy="646331"/>
          </a:xfrm>
          <a:prstGeom prst="rect">
            <a:avLst/>
          </a:prstGeom>
        </p:spPr>
        <p:txBody>
          <a:bodyPr wrap="none">
            <a:spAutoFit/>
          </a:bodyPr>
          <a:lstStyle/>
          <a:p>
            <a:r>
              <a:rPr lang="zh-CN" altLang="en-US" sz="3600" dirty="0" smtClean="0"/>
              <a:t>第一课时</a:t>
            </a:r>
          </a:p>
        </p:txBody>
      </p:sp>
    </p:spTree>
    <p:extLst>
      <p:ext uri="{BB962C8B-B14F-4D97-AF65-F5344CB8AC3E}">
        <p14:creationId xmlns:p14="http://schemas.microsoft.com/office/powerpoint/2010/main" xmlns="" val="3193792668"/>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▶学习小助手</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14488"/>
            <a:ext cx="10572824" cy="1857388"/>
          </a:xfrm>
        </p:spPr>
        <p:txBody>
          <a:bodyPr/>
          <a:lstStyle/>
          <a:p>
            <a:r>
              <a:rPr lang="zh-CN" altLang="en-US" dirty="0" smtClean="0"/>
              <a:t>读准字音、正确停顿是诵读文言文的要求之一。文言文中的阅读停顿是阅读能力的重要体现。主要有以下六种情况要注意停顿</a:t>
            </a:r>
            <a:r>
              <a:rPr lang="en-US" dirty="0" smtClean="0"/>
              <a:t>:</a:t>
            </a:r>
            <a:r>
              <a:rPr lang="zh-CN" altLang="en-US" dirty="0" smtClean="0"/>
              <a:t>主谓之间要停顿</a:t>
            </a:r>
            <a:r>
              <a:rPr lang="en-US" dirty="0" smtClean="0"/>
              <a:t>;</a:t>
            </a:r>
            <a:r>
              <a:rPr lang="zh-CN" altLang="en-US" dirty="0" smtClean="0"/>
              <a:t>谓宾之间要停顿</a:t>
            </a:r>
            <a:r>
              <a:rPr lang="en-US" dirty="0" smtClean="0"/>
              <a:t>;</a:t>
            </a:r>
            <a:r>
              <a:rPr lang="zh-CN" altLang="en-US" dirty="0" smtClean="0"/>
              <a:t>谓语中心语和介宾短语之间要停顿</a:t>
            </a:r>
            <a:r>
              <a:rPr lang="en-US" dirty="0" smtClean="0"/>
              <a:t>;</a:t>
            </a:r>
            <a:r>
              <a:rPr lang="zh-CN" altLang="en-US" dirty="0" smtClean="0"/>
              <a:t>古代两个单音节词</a:t>
            </a:r>
            <a:r>
              <a:rPr lang="en-US" dirty="0" smtClean="0"/>
              <a:t>,</a:t>
            </a:r>
            <a:r>
              <a:rPr lang="zh-CN" altLang="en-US" dirty="0" smtClean="0"/>
              <a:t>而现代汉语中是一个双音节词的</a:t>
            </a:r>
            <a:r>
              <a:rPr lang="en-US" dirty="0" smtClean="0"/>
              <a:t>,</a:t>
            </a:r>
            <a:r>
              <a:rPr lang="zh-CN" altLang="en-US" dirty="0" smtClean="0"/>
              <a:t>之间要停顿</a:t>
            </a:r>
            <a:r>
              <a:rPr lang="en-US" dirty="0" smtClean="0"/>
              <a:t>;</a:t>
            </a:r>
            <a:r>
              <a:rPr lang="zh-CN" altLang="en-US" dirty="0" smtClean="0"/>
              <a:t>关联词后面要停顿</a:t>
            </a:r>
            <a:r>
              <a:rPr lang="en-US" dirty="0" smtClean="0"/>
              <a:t>;</a:t>
            </a:r>
            <a:r>
              <a:rPr lang="zh-CN" altLang="en-US" dirty="0" smtClean="0"/>
              <a:t>总领性词语后面要停顿。停顿应体现句子结构的原貌</a:t>
            </a:r>
            <a:r>
              <a:rPr lang="en-US" dirty="0" smtClean="0"/>
              <a:t>,</a:t>
            </a:r>
            <a:r>
              <a:rPr lang="zh-CN" altLang="en-US" dirty="0" smtClean="0"/>
              <a:t>根据句意进行划分</a:t>
            </a:r>
            <a:r>
              <a:rPr lang="en-US" dirty="0" smtClean="0"/>
              <a:t>,</a:t>
            </a:r>
            <a:r>
              <a:rPr lang="zh-CN" altLang="en-US" dirty="0" smtClean="0"/>
              <a:t>节奏停顿要体现出省略成分。</a:t>
            </a:r>
            <a:endParaRPr lang="en-US" altLang="zh-CN" dirty="0" smtClean="0"/>
          </a:p>
          <a:p>
            <a:r>
              <a:rPr lang="zh-CN" altLang="en-US" dirty="0" smtClean="0"/>
              <a:t>二、 活动</a:t>
            </a:r>
            <a:r>
              <a:rPr lang="en-US" dirty="0" smtClean="0"/>
              <a:t>:</a:t>
            </a:r>
            <a:r>
              <a:rPr lang="zh-CN" altLang="en-US" dirty="0" smtClean="0"/>
              <a:t>梳理文意</a:t>
            </a:r>
            <a:r>
              <a:rPr lang="en-US" dirty="0" smtClean="0"/>
              <a:t>,</a:t>
            </a:r>
            <a:r>
              <a:rPr lang="zh-CN" altLang="en-US" dirty="0" smtClean="0"/>
              <a:t>积累文言知识。</a:t>
            </a:r>
          </a:p>
          <a:p>
            <a:endParaRPr lang="en-US" altLang="zh-CN" dirty="0" smtClean="0"/>
          </a:p>
          <a:p>
            <a:endParaRPr lang="zh-CN" alt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▶学习小助手</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14488"/>
            <a:ext cx="10572824" cy="1857388"/>
          </a:xfrm>
        </p:spPr>
        <p:txBody>
          <a:bodyPr/>
          <a:lstStyle/>
          <a:p>
            <a:pPr>
              <a:lnSpc>
                <a:spcPct val="100000"/>
              </a:lnSpc>
            </a:pPr>
            <a:r>
              <a:rPr lang="zh-CN" altLang="en-US" dirty="0" smtClean="0"/>
              <a:t>再读课文</a:t>
            </a:r>
            <a:r>
              <a:rPr lang="en-US" dirty="0" smtClean="0"/>
              <a:t>,</a:t>
            </a:r>
            <a:r>
              <a:rPr lang="zh-CN" altLang="en-US" dirty="0" smtClean="0"/>
              <a:t>对照课下注释</a:t>
            </a:r>
            <a:r>
              <a:rPr lang="en-US" dirty="0" smtClean="0"/>
              <a:t>,</a:t>
            </a:r>
            <a:r>
              <a:rPr lang="zh-CN" altLang="en-US" dirty="0" smtClean="0"/>
              <a:t>小组之间合作翻译全文</a:t>
            </a:r>
            <a:r>
              <a:rPr lang="en-US" dirty="0" smtClean="0"/>
              <a:t>,</a:t>
            </a:r>
            <a:r>
              <a:rPr lang="zh-CN" altLang="en-US" dirty="0" smtClean="0"/>
              <a:t>注意重点文言知识的积累。</a:t>
            </a:r>
          </a:p>
          <a:p>
            <a:pPr>
              <a:lnSpc>
                <a:spcPct val="100000"/>
              </a:lnSpc>
            </a:pPr>
            <a:endParaRPr lang="zh-CN" altLang="en-US" dirty="0"/>
          </a:p>
        </p:txBody>
      </p:sp>
      <p:graphicFrame>
        <p:nvGraphicFramePr>
          <p:cNvPr id="70658" name="Object 2"/>
          <p:cNvGraphicFramePr>
            <a:graphicFrameLocks noChangeAspect="1"/>
          </p:cNvGraphicFramePr>
          <p:nvPr/>
        </p:nvGraphicFramePr>
        <p:xfrm>
          <a:off x="1155700" y="2574925"/>
          <a:ext cx="5991225" cy="4090988"/>
        </p:xfrm>
        <a:graphic>
          <a:graphicData uri="http://schemas.openxmlformats.org/presentationml/2006/ole">
            <p:oleObj spid="_x0000_s70658" name="文档" r:id="rId3" imgW="6077050" imgH="4160880" progId="Word.Document.12">
              <p:embed/>
            </p:oleObj>
          </a:graphicData>
        </a:graphic>
      </p:graphicFrame>
      <p:sp>
        <p:nvSpPr>
          <p:cNvPr id="6"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7" name="文本占位符 4"/>
          <p:cNvSpPr txBox="1">
            <a:spLocks/>
          </p:cNvSpPr>
          <p:nvPr/>
        </p:nvSpPr>
        <p:spPr>
          <a:xfrm>
            <a:off x="4310050" y="3071810"/>
            <a:ext cx="1285884" cy="642942"/>
          </a:xfrm>
          <a:prstGeom prst="rect">
            <a:avLst/>
          </a:prstGeom>
        </p:spPr>
        <p:txBody>
          <a:bodyPr/>
          <a:lstStyle/>
          <a:p>
            <a:pPr lvl="0" fontAlgn="auto" hangingPunct="0">
              <a:lnSpc>
                <a:spcPct val="150000"/>
              </a:lnSpc>
              <a:spcBef>
                <a:spcPts val="0"/>
              </a:spcBef>
              <a:spcAft>
                <a:spcPts val="0"/>
              </a:spcAft>
            </a:pPr>
            <a:r>
              <a:rPr kumimoji="0" lang="zh-CN" altLang="en-US" sz="2800" i="0" strike="noStrike" kern="1200" cap="none" spc="0" normalizeH="0" baseline="0" noProof="0" dirty="0" smtClean="0">
                <a:ln>
                  <a:noFill/>
                </a:ln>
                <a:solidFill>
                  <a:srgbClr val="FF0000"/>
                </a:solidFill>
                <a:effectLst/>
                <a:uLnTx/>
                <a:uFillTx/>
                <a:latin typeface="华文细黑" pitchFamily="2" charset="-122"/>
                <a:ea typeface="华文细黑" pitchFamily="2" charset="-122"/>
              </a:rPr>
              <a:t>应当</a:t>
            </a:r>
            <a:endParaRPr kumimoji="0" lang="zh-CN" altLang="en-US" sz="2800"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8" name="文本占位符 4"/>
          <p:cNvSpPr txBox="1">
            <a:spLocks/>
          </p:cNvSpPr>
          <p:nvPr/>
        </p:nvSpPr>
        <p:spPr>
          <a:xfrm>
            <a:off x="4167174" y="3643314"/>
            <a:ext cx="1928826" cy="642942"/>
          </a:xfrm>
          <a:prstGeom prst="rect">
            <a:avLst/>
          </a:prstGeom>
        </p:spPr>
        <p:txBody>
          <a:bodyPr/>
          <a:lstStyle/>
          <a:p>
            <a:pPr lvl="0" fontAlgn="auto" hangingPunct="0">
              <a:lnSpc>
                <a:spcPct val="150000"/>
              </a:lnSpc>
              <a:spcBef>
                <a:spcPts val="0"/>
              </a:spcBef>
              <a:spcAft>
                <a:spcPts val="0"/>
              </a:spcAft>
            </a:pPr>
            <a:r>
              <a:rPr kumimoji="0" lang="zh-CN" altLang="en-US" sz="2800" i="0" strike="noStrike" kern="1200" cap="none" spc="0" normalizeH="0" baseline="0" noProof="0" dirty="0" smtClean="0">
                <a:ln>
                  <a:noFill/>
                </a:ln>
                <a:solidFill>
                  <a:srgbClr val="FF0000"/>
                </a:solidFill>
                <a:effectLst/>
                <a:uLnTx/>
                <a:uFillTx/>
                <a:latin typeface="华文细黑" pitchFamily="2" charset="-122"/>
                <a:ea typeface="华文细黑" pitchFamily="2" charset="-122"/>
              </a:rPr>
              <a:t>动词，正</a:t>
            </a:r>
            <a:endParaRPr kumimoji="0" lang="zh-CN" altLang="en-US" sz="2800"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9" name="文本占位符 4"/>
          <p:cNvSpPr txBox="1">
            <a:spLocks/>
          </p:cNvSpPr>
          <p:nvPr/>
        </p:nvSpPr>
        <p:spPr>
          <a:xfrm>
            <a:off x="4452926" y="4214818"/>
            <a:ext cx="3405254" cy="642942"/>
          </a:xfrm>
          <a:prstGeom prst="rect">
            <a:avLst/>
          </a:prstGeom>
        </p:spPr>
        <p:txBody>
          <a:bodyPr/>
          <a:lstStyle/>
          <a:p>
            <a:pPr lvl="0" fontAlgn="auto" hangingPunct="0">
              <a:lnSpc>
                <a:spcPct val="150000"/>
              </a:lnSpc>
              <a:spcBef>
                <a:spcPts val="0"/>
              </a:spcBef>
              <a:spcAft>
                <a:spcPts val="0"/>
              </a:spcAft>
            </a:pPr>
            <a:r>
              <a:rPr kumimoji="0" lang="zh-CN" altLang="en-US" sz="2800" i="0" strike="noStrike" kern="1200" cap="none" spc="0" normalizeH="0" baseline="0" noProof="0" dirty="0" smtClean="0">
                <a:ln>
                  <a:noFill/>
                </a:ln>
                <a:solidFill>
                  <a:srgbClr val="FF0000"/>
                </a:solidFill>
                <a:effectLst/>
                <a:uLnTx/>
                <a:uFillTx/>
                <a:latin typeface="华文细黑" pitchFamily="2" charset="-122"/>
                <a:ea typeface="华文细黑" pitchFamily="2" charset="-122"/>
              </a:rPr>
              <a:t>了解</a:t>
            </a:r>
            <a:endParaRPr kumimoji="0" lang="zh-CN" altLang="en-US" sz="2800"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0" name="文本占位符 4"/>
          <p:cNvSpPr txBox="1">
            <a:spLocks/>
          </p:cNvSpPr>
          <p:nvPr/>
        </p:nvSpPr>
        <p:spPr>
          <a:xfrm>
            <a:off x="5667372" y="4786322"/>
            <a:ext cx="3405254" cy="714380"/>
          </a:xfrm>
          <a:prstGeom prst="rect">
            <a:avLst/>
          </a:prstGeom>
        </p:spPr>
        <p:txBody>
          <a:bodyPr/>
          <a:lstStyle/>
          <a:p>
            <a:pPr lvl="0" fontAlgn="auto" hangingPunct="0">
              <a:lnSpc>
                <a:spcPct val="150000"/>
              </a:lnSpc>
              <a:spcBef>
                <a:spcPts val="0"/>
              </a:spcBef>
              <a:spcAft>
                <a:spcPts val="0"/>
              </a:spcAft>
            </a:pPr>
            <a:r>
              <a:rPr kumimoji="0" lang="zh-CN" altLang="en-US" sz="2800" i="0" strike="noStrike" kern="1200" cap="none" spc="0" normalizeH="0" baseline="0" noProof="0" dirty="0" smtClean="0">
                <a:ln>
                  <a:noFill/>
                </a:ln>
                <a:solidFill>
                  <a:srgbClr val="FF0000"/>
                </a:solidFill>
                <a:effectLst/>
                <a:uLnTx/>
                <a:uFillTx/>
                <a:latin typeface="华文细黑" pitchFamily="2" charset="-122"/>
                <a:ea typeface="华文细黑" pitchFamily="2" charset="-122"/>
              </a:rPr>
              <a:t>认清</a:t>
            </a:r>
            <a:endParaRPr kumimoji="0" lang="zh-CN" altLang="en-US" sz="2800"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3" name="文本占位符 4"/>
          <p:cNvSpPr txBox="1">
            <a:spLocks/>
          </p:cNvSpPr>
          <p:nvPr/>
        </p:nvSpPr>
        <p:spPr>
          <a:xfrm>
            <a:off x="5310182" y="5357826"/>
            <a:ext cx="3405254" cy="714380"/>
          </a:xfrm>
          <a:prstGeom prst="rect">
            <a:avLst/>
          </a:prstGeom>
        </p:spPr>
        <p:txBody>
          <a:bodyPr/>
          <a:lstStyle/>
          <a:p>
            <a:pPr lvl="0" fontAlgn="auto" hangingPunct="0">
              <a:lnSpc>
                <a:spcPct val="150000"/>
              </a:lnSpc>
              <a:spcBef>
                <a:spcPts val="0"/>
              </a:spcBef>
              <a:spcAft>
                <a:spcPts val="0"/>
              </a:spcAft>
            </a:pPr>
            <a:r>
              <a:rPr kumimoji="0" lang="zh-CN" altLang="en-US" sz="2800" i="0" strike="noStrike" kern="1200" cap="none" spc="0" normalizeH="0" baseline="0" noProof="0" dirty="0" smtClean="0">
                <a:ln>
                  <a:noFill/>
                </a:ln>
                <a:solidFill>
                  <a:srgbClr val="FF0000"/>
                </a:solidFill>
                <a:effectLst/>
                <a:uLnTx/>
                <a:uFillTx/>
                <a:latin typeface="华文细黑" pitchFamily="2" charset="-122"/>
                <a:ea typeface="华文细黑" pitchFamily="2" charset="-122"/>
              </a:rPr>
              <a:t>  用</a:t>
            </a:r>
            <a:endParaRPr kumimoji="0" lang="zh-CN" altLang="en-US" sz="2800"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4" name="文本占位符 4"/>
          <p:cNvSpPr txBox="1">
            <a:spLocks/>
          </p:cNvSpPr>
          <p:nvPr/>
        </p:nvSpPr>
        <p:spPr>
          <a:xfrm>
            <a:off x="5333952" y="5929330"/>
            <a:ext cx="3405254" cy="714380"/>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认为</a:t>
            </a:r>
            <a:endParaRPr kumimoji="0" lang="zh-CN" altLang="en-US" sz="2800"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linds(horizontal)">
                                      <p:cBhvr>
                                        <p:cTn id="7" dur="500"/>
                                        <p:tgtEl>
                                          <p:spTgt spid="7">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3">
                                            <p:txEl>
                                              <p:pRg st="0" end="0"/>
                                            </p:txEl>
                                          </p:spTgt>
                                        </p:tgtEl>
                                        <p:attrNameLst>
                                          <p:attrName>style.visibility</p:attrName>
                                        </p:attrNameLst>
                                      </p:cBhvr>
                                      <p:to>
                                        <p:strVal val="visible"/>
                                      </p:to>
                                    </p:set>
                                    <p:animEffect transition="in" filter="blinds(horizontal)">
                                      <p:cBhvr>
                                        <p:cTn id="10" dur="500"/>
                                        <p:tgtEl>
                                          <p:spTgt spid="13">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Effect transition="in" filter="blinds(horizontal)">
                                      <p:cBhvr>
                                        <p:cTn id="13" dur="500"/>
                                        <p:tgtEl>
                                          <p:spTgt spid="8">
                                            <p:txEl>
                                              <p:pRg st="0" end="0"/>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4">
                                            <p:txEl>
                                              <p:pRg st="0" end="0"/>
                                            </p:txEl>
                                          </p:spTgt>
                                        </p:tgtEl>
                                        <p:attrNameLst>
                                          <p:attrName>style.visibility</p:attrName>
                                        </p:attrNameLst>
                                      </p:cBhvr>
                                      <p:to>
                                        <p:strVal val="visible"/>
                                      </p:to>
                                    </p:set>
                                    <p:animEffect transition="in" filter="blinds(horizontal)">
                                      <p:cBhvr>
                                        <p:cTn id="16" dur="500"/>
                                        <p:tgtEl>
                                          <p:spTgt spid="14">
                                            <p:txEl>
                                              <p:pRg st="0" end="0"/>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blinds(horizontal)">
                                      <p:cBhvr>
                                        <p:cTn id="19" dur="500"/>
                                        <p:tgtEl>
                                          <p:spTgt spid="9">
                                            <p:txEl>
                                              <p:pRg st="0" end="0"/>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0">
                                            <p:txEl>
                                              <p:pRg st="0" end="0"/>
                                            </p:txEl>
                                          </p:spTgt>
                                        </p:tgtEl>
                                        <p:attrNameLst>
                                          <p:attrName>style.visibility</p:attrName>
                                        </p:attrNameLst>
                                      </p:cBhvr>
                                      <p:to>
                                        <p:strVal val="visible"/>
                                      </p:to>
                                    </p:set>
                                    <p:animEffect transition="in" filter="blinds(horizontal)">
                                      <p:cBhvr>
                                        <p:cTn id="22" dur="500"/>
                                        <p:tgtEl>
                                          <p:spTgt spid="10">
                                            <p:txEl>
                                              <p:pRg st="0" end="0"/>
                                            </p:txEl>
                                          </p:spTgt>
                                        </p:tgtEl>
                                      </p:cBhvr>
                                    </p:animEffect>
                                  </p:childTnLst>
                                </p:cTn>
                              </p:par>
                            </p:childTnLst>
                          </p:cTn>
                        </p:par>
                      </p:childTnLst>
                    </p:cTn>
                  </p:par>
                </p:childTnLst>
              </p:cTn>
              <p:nextCondLst>
                <p:cond evt="onClick" delay="0">
                  <p:tgtEl>
                    <p:spTgt spid="6"/>
                  </p:tgtEl>
                </p:cond>
              </p:nextCondLst>
            </p:seq>
          </p:childTnLst>
        </p:cTn>
      </p:par>
    </p:tnLst>
    <p:bldLst>
      <p:bldP spid="7" grpId="0" build="p"/>
      <p:bldP spid="8" grpId="0" build="p"/>
      <p:bldP spid="9" grpId="0" build="p"/>
      <p:bldP spid="10" grpId="0" build="p"/>
      <p:bldP spid="13" grpId="0" build="p"/>
      <p:bldP spid="1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2.</a:t>
            </a:r>
            <a:r>
              <a:rPr lang="zh-CN" altLang="en-US" dirty="0" smtClean="0"/>
              <a:t>解释下列句子中加点的古今异义词。</a:t>
            </a:r>
          </a:p>
          <a:p>
            <a:r>
              <a:rPr lang="en-US" dirty="0" smtClean="0"/>
              <a:t>(1)</a:t>
            </a:r>
            <a:r>
              <a:rPr lang="zh-CN" altLang="en-US" dirty="0" smtClean="0"/>
              <a:t>蒙辞以军中多务</a:t>
            </a:r>
          </a:p>
          <a:p>
            <a:r>
              <a:rPr lang="zh-CN" altLang="en-US" dirty="0" smtClean="0"/>
              <a:t>古义</a:t>
            </a:r>
            <a:r>
              <a:rPr lang="en-US" dirty="0" smtClean="0"/>
              <a:t>:</a:t>
            </a:r>
            <a:r>
              <a:rPr lang="zh-CN" altLang="en-US" u="sng" dirty="0" smtClean="0"/>
              <a:t>　       </a:t>
            </a:r>
            <a:r>
              <a:rPr lang="zh-CN" altLang="en-US" dirty="0" smtClean="0"/>
              <a:t>　今义</a:t>
            </a:r>
            <a:r>
              <a:rPr lang="en-US" dirty="0" smtClean="0"/>
              <a:t>:</a:t>
            </a:r>
            <a:r>
              <a:rPr lang="zh-CN" altLang="en-US" u="sng" dirty="0" smtClean="0"/>
              <a:t>　</a:t>
            </a:r>
            <a:r>
              <a:rPr lang="en-US" altLang="zh-CN" u="sng" dirty="0" smtClean="0"/>
              <a:t>			</a:t>
            </a:r>
          </a:p>
          <a:p>
            <a:r>
              <a:rPr lang="en-US" dirty="0" smtClean="0"/>
              <a:t>(2)</a:t>
            </a:r>
            <a:r>
              <a:rPr lang="zh-CN" altLang="en-US" dirty="0" smtClean="0"/>
              <a:t>孤岂欲卿治经为博士邪</a:t>
            </a:r>
          </a:p>
          <a:p>
            <a:r>
              <a:rPr lang="zh-CN" altLang="en-US" dirty="0" smtClean="0"/>
              <a:t>古义</a:t>
            </a:r>
            <a:r>
              <a:rPr lang="en-US" dirty="0" smtClean="0"/>
              <a:t>:</a:t>
            </a:r>
            <a:r>
              <a:rPr lang="zh-CN" altLang="en-US" u="sng" dirty="0" smtClean="0"/>
              <a:t>　</a:t>
            </a:r>
            <a:r>
              <a:rPr lang="en-US" altLang="zh-CN" u="sng" dirty="0" smtClean="0"/>
              <a:t>	</a:t>
            </a:r>
            <a:r>
              <a:rPr lang="zh-CN" altLang="en-US" u="sng" dirty="0" smtClean="0"/>
              <a:t>　</a:t>
            </a:r>
            <a:r>
              <a:rPr lang="en-US" dirty="0" smtClean="0"/>
              <a:t>	 </a:t>
            </a:r>
            <a:r>
              <a:rPr lang="zh-CN" altLang="en-US" dirty="0" smtClean="0"/>
              <a:t>今义</a:t>
            </a:r>
            <a:r>
              <a:rPr lang="en-US" dirty="0" smtClean="0"/>
              <a:t>:</a:t>
            </a:r>
            <a:r>
              <a:rPr lang="zh-CN" altLang="en-US" u="sng" dirty="0" smtClean="0"/>
              <a:t>　</a:t>
            </a:r>
            <a:r>
              <a:rPr lang="en-US" altLang="zh-CN" u="sng" dirty="0" smtClean="0"/>
              <a:t>	</a:t>
            </a:r>
            <a:r>
              <a:rPr lang="en-US" u="sng" dirty="0" smtClean="0"/>
              <a:t>	</a:t>
            </a:r>
            <a:r>
              <a:rPr lang="zh-CN" altLang="en-US" u="sng" dirty="0" smtClean="0"/>
              <a:t>　</a:t>
            </a:r>
            <a:endParaRPr lang="en-US" altLang="zh-CN" u="sng" dirty="0" smtClean="0"/>
          </a:p>
          <a:p>
            <a:r>
              <a:rPr lang="en-US" dirty="0" smtClean="0"/>
              <a:t>(3)</a:t>
            </a:r>
            <a:r>
              <a:rPr lang="zh-CN" altLang="en-US" dirty="0" smtClean="0"/>
              <a:t>即更刮目相待</a:t>
            </a:r>
          </a:p>
          <a:p>
            <a:r>
              <a:rPr lang="zh-CN" altLang="en-US" dirty="0" smtClean="0"/>
              <a:t>古义</a:t>
            </a:r>
            <a:r>
              <a:rPr lang="en-US" dirty="0" smtClean="0"/>
              <a:t>:</a:t>
            </a:r>
            <a:r>
              <a:rPr lang="zh-CN" altLang="en-US" u="sng" dirty="0" smtClean="0"/>
              <a:t>　</a:t>
            </a:r>
            <a:r>
              <a:rPr lang="en-US" altLang="zh-CN" u="sng" dirty="0" smtClean="0"/>
              <a:t>	</a:t>
            </a:r>
            <a:r>
              <a:rPr lang="en-US" u="sng" dirty="0" smtClean="0"/>
              <a:t>	</a:t>
            </a:r>
            <a:r>
              <a:rPr lang="zh-CN" altLang="en-US" u="sng" dirty="0" smtClean="0"/>
              <a:t>　</a:t>
            </a:r>
            <a:r>
              <a:rPr lang="en-US" dirty="0" smtClean="0"/>
              <a:t> 	</a:t>
            </a:r>
            <a:r>
              <a:rPr lang="zh-CN" altLang="en-US" dirty="0" smtClean="0"/>
              <a:t>今义</a:t>
            </a:r>
            <a:r>
              <a:rPr lang="en-US" dirty="0" smtClean="0"/>
              <a:t>:</a:t>
            </a:r>
            <a:r>
              <a:rPr lang="zh-CN" altLang="en-US" u="sng" dirty="0" smtClean="0"/>
              <a:t>　  </a:t>
            </a:r>
            <a:r>
              <a:rPr lang="en-US" u="sng" dirty="0" smtClean="0"/>
              <a:t>	</a:t>
            </a:r>
            <a:r>
              <a:rPr lang="zh-CN" altLang="en-US" u="sng" dirty="0" smtClean="0"/>
              <a:t>　</a:t>
            </a:r>
            <a:r>
              <a:rPr lang="en-US" dirty="0" smtClean="0"/>
              <a:t> </a:t>
            </a:r>
            <a:endParaRPr lang="zh-CN" altLang="en-US" dirty="0" smtClean="0"/>
          </a:p>
          <a:p>
            <a:r>
              <a:rPr lang="en-US" dirty="0" smtClean="0"/>
              <a:t> </a:t>
            </a:r>
            <a:endParaRPr lang="zh-CN" altLang="en-US" dirty="0" smtClean="0"/>
          </a:p>
          <a:p>
            <a:endParaRPr lang="zh-CN" altLang="en-US" dirty="0"/>
          </a:p>
        </p:txBody>
      </p:sp>
      <p:sp>
        <p:nvSpPr>
          <p:cNvPr id="3" name="文本占位符 4"/>
          <p:cNvSpPr>
            <a:spLocks noGrp="1"/>
          </p:cNvSpPr>
          <p:nvPr>
            <p:ph type="body" sz="quarter" idx="11"/>
          </p:nvPr>
        </p:nvSpPr>
        <p:spPr>
          <a:xfrm>
            <a:off x="2452662" y="2357430"/>
            <a:ext cx="1214446" cy="642942"/>
          </a:xfrm>
        </p:spPr>
        <p:txBody>
          <a:bodyPr/>
          <a:lstStyle/>
          <a:p>
            <a:pPr indent="0"/>
            <a:r>
              <a:rPr lang="zh-CN" altLang="en-US" dirty="0" smtClean="0"/>
              <a:t>推托</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4"/>
          <p:cNvSpPr txBox="1">
            <a:spLocks/>
          </p:cNvSpPr>
          <p:nvPr/>
        </p:nvSpPr>
        <p:spPr>
          <a:xfrm>
            <a:off x="5024430" y="2357430"/>
            <a:ext cx="1928826" cy="642942"/>
          </a:xfrm>
          <a:prstGeom prst="rect">
            <a:avLst/>
          </a:prstGeom>
        </p:spPr>
        <p:txBody>
          <a:bodyPr/>
          <a:lstStyle/>
          <a:p>
            <a:pPr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文辞</a:t>
            </a:r>
            <a:r>
              <a:rPr lang="en-US" altLang="zh-CN"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言辞　 </a:t>
            </a:r>
            <a:endParaRPr kumimoji="0" lang="zh-CN" altLang="en-US" sz="2800"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6" name="文本占位符 4"/>
          <p:cNvSpPr txBox="1">
            <a:spLocks/>
          </p:cNvSpPr>
          <p:nvPr/>
        </p:nvSpPr>
        <p:spPr>
          <a:xfrm>
            <a:off x="2524100" y="3643314"/>
            <a:ext cx="1643074"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研究	</a:t>
            </a:r>
            <a:endParaRPr kumimoji="0" lang="zh-CN" altLang="en-US" sz="2800"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7" name="文本占位符 4"/>
          <p:cNvSpPr txBox="1">
            <a:spLocks/>
          </p:cNvSpPr>
          <p:nvPr/>
        </p:nvSpPr>
        <p:spPr>
          <a:xfrm>
            <a:off x="5691142" y="3643314"/>
            <a:ext cx="1047800" cy="642942"/>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治理</a:t>
            </a:r>
            <a:endParaRPr kumimoji="0" lang="zh-CN" altLang="en-US" sz="2800"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8" name="文本占位符 4"/>
          <p:cNvSpPr txBox="1">
            <a:spLocks/>
          </p:cNvSpPr>
          <p:nvPr/>
        </p:nvSpPr>
        <p:spPr>
          <a:xfrm>
            <a:off x="2738414" y="4929198"/>
            <a:ext cx="1785950"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另</a:t>
            </a:r>
            <a:r>
              <a:rPr lang="en-US" altLang="zh-CN"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另外</a:t>
            </a:r>
            <a:endParaRPr kumimoji="0" lang="zh-CN" altLang="en-US" sz="2800"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9" name="文本占位符 4"/>
          <p:cNvSpPr txBox="1">
            <a:spLocks/>
          </p:cNvSpPr>
          <p:nvPr/>
        </p:nvSpPr>
        <p:spPr>
          <a:xfrm>
            <a:off x="6310314" y="4929198"/>
            <a:ext cx="1285884" cy="785818"/>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更加</a:t>
            </a:r>
            <a:endParaRPr kumimoji="0" lang="zh-CN" altLang="en-US" sz="2800"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1" name="矩形 10"/>
          <p:cNvSpPr/>
          <p:nvPr/>
        </p:nvSpPr>
        <p:spPr>
          <a:xfrm>
            <a:off x="2532420" y="2212295"/>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12" name="矩形 11"/>
          <p:cNvSpPr/>
          <p:nvPr/>
        </p:nvSpPr>
        <p:spPr>
          <a:xfrm>
            <a:off x="3603990" y="3498179"/>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13" name="矩形 12"/>
          <p:cNvSpPr/>
          <p:nvPr/>
        </p:nvSpPr>
        <p:spPr>
          <a:xfrm>
            <a:off x="2524100" y="4786322"/>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blinds(horizontal)">
                                      <p:cBhvr>
                                        <p:cTn id="13" dur="500"/>
                                        <p:tgtEl>
                                          <p:spTgt spid="6">
                                            <p:txEl>
                                              <p:pRg st="0" end="0"/>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Effect transition="in" filter="blinds(horizontal)">
                                      <p:cBhvr>
                                        <p:cTn id="16" dur="500"/>
                                        <p:tgtEl>
                                          <p:spTgt spid="7">
                                            <p:txEl>
                                              <p:pRg st="0" end="0"/>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blinds(horizontal)">
                                      <p:cBhvr>
                                        <p:cTn id="19" dur="500"/>
                                        <p:tgtEl>
                                          <p:spTgt spid="8">
                                            <p:txEl>
                                              <p:pRg st="0" end="0"/>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blinds(horizontal)">
                                      <p:cBhvr>
                                        <p:cTn id="22" dur="500"/>
                                        <p:tgtEl>
                                          <p:spTgt spid="9">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P spid="5" grpId="0" build="p"/>
      <p:bldP spid="6" grpId="0" build="p"/>
      <p:bldP spid="7" grpId="0" build="p"/>
      <p:bldP spid="8" grpId="0" build="p"/>
      <p:bldP spid="9"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(4)</a:t>
            </a:r>
            <a:r>
              <a:rPr lang="zh-CN" altLang="en-US" dirty="0" smtClean="0"/>
              <a:t>但当涉猎</a:t>
            </a:r>
          </a:p>
          <a:p>
            <a:r>
              <a:rPr lang="zh-CN" altLang="en-US" dirty="0" smtClean="0"/>
              <a:t>古义</a:t>
            </a:r>
            <a:r>
              <a:rPr lang="en-US" dirty="0" smtClean="0"/>
              <a:t>:</a:t>
            </a:r>
            <a:r>
              <a:rPr lang="zh-CN" altLang="en-US" u="sng" dirty="0" smtClean="0"/>
              <a:t>　 </a:t>
            </a:r>
            <a:r>
              <a:rPr lang="en-US" u="sng" dirty="0" smtClean="0"/>
              <a:t>	</a:t>
            </a:r>
            <a:r>
              <a:rPr lang="zh-CN" altLang="en-US" u="sng" dirty="0" smtClean="0"/>
              <a:t>　</a:t>
            </a:r>
            <a:r>
              <a:rPr lang="en-US" dirty="0" smtClean="0"/>
              <a:t> 	</a:t>
            </a:r>
            <a:r>
              <a:rPr lang="zh-CN" altLang="en-US" dirty="0" smtClean="0"/>
              <a:t>今义</a:t>
            </a:r>
            <a:r>
              <a:rPr lang="en-US" dirty="0" smtClean="0"/>
              <a:t>:</a:t>
            </a:r>
            <a:r>
              <a:rPr lang="zh-CN" altLang="en-US" u="sng" dirty="0" smtClean="0"/>
              <a:t>　   </a:t>
            </a:r>
            <a:r>
              <a:rPr lang="en-US" u="sng" dirty="0" smtClean="0"/>
              <a:t>	</a:t>
            </a:r>
            <a:r>
              <a:rPr lang="zh-CN" altLang="en-US" u="sng" dirty="0" smtClean="0"/>
              <a:t>　</a:t>
            </a:r>
            <a:r>
              <a:rPr lang="en-US" dirty="0" smtClean="0"/>
              <a:t> </a:t>
            </a:r>
            <a:endParaRPr lang="zh-CN" altLang="en-US" dirty="0"/>
          </a:p>
        </p:txBody>
      </p:sp>
      <p:sp>
        <p:nvSpPr>
          <p:cNvPr id="3" name="文本占位符 4"/>
          <p:cNvSpPr>
            <a:spLocks noGrp="1"/>
          </p:cNvSpPr>
          <p:nvPr>
            <p:ph type="body" sz="quarter" idx="11"/>
          </p:nvPr>
        </p:nvSpPr>
        <p:spPr>
          <a:xfrm>
            <a:off x="2952728" y="1714488"/>
            <a:ext cx="1214446" cy="642942"/>
          </a:xfrm>
        </p:spPr>
        <p:txBody>
          <a:bodyPr/>
          <a:lstStyle/>
          <a:p>
            <a:pPr indent="0"/>
            <a:r>
              <a:rPr lang="zh-CN" altLang="en-US" dirty="0" smtClean="0"/>
              <a:t>只</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4"/>
          <p:cNvSpPr txBox="1">
            <a:spLocks/>
          </p:cNvSpPr>
          <p:nvPr/>
        </p:nvSpPr>
        <p:spPr>
          <a:xfrm>
            <a:off x="5595934" y="1714488"/>
            <a:ext cx="1928826" cy="642942"/>
          </a:xfrm>
          <a:prstGeom prst="rect">
            <a:avLst/>
          </a:prstGeom>
        </p:spPr>
        <p:txBody>
          <a:bodyPr/>
          <a:lstStyle/>
          <a:p>
            <a:pPr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但是</a:t>
            </a:r>
            <a:endParaRPr kumimoji="0" lang="zh-CN" altLang="en-US" sz="2800"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1" name="矩形 10"/>
          <p:cNvSpPr/>
          <p:nvPr/>
        </p:nvSpPr>
        <p:spPr>
          <a:xfrm>
            <a:off x="2166910" y="1569353"/>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3.</a:t>
            </a:r>
            <a:r>
              <a:rPr lang="zh-CN" altLang="en-US" dirty="0" smtClean="0"/>
              <a:t>概括文章的主要情节</a:t>
            </a:r>
            <a:r>
              <a:rPr lang="en-US" dirty="0" smtClean="0"/>
              <a:t>,</a:t>
            </a:r>
            <a:r>
              <a:rPr lang="zh-CN" altLang="en-US" dirty="0" smtClean="0"/>
              <a:t>完成填空</a:t>
            </a:r>
            <a:r>
              <a:rPr lang="en-US" dirty="0" smtClean="0"/>
              <a:t>,</a:t>
            </a:r>
            <a:r>
              <a:rPr lang="zh-CN" altLang="en-US" dirty="0" smtClean="0"/>
              <a:t>并用自己的话复述原文。</a:t>
            </a:r>
            <a:endParaRPr lang="zh-CN" altLang="en-US" dirty="0"/>
          </a:p>
        </p:txBody>
      </p:sp>
      <p:sp>
        <p:nvSpPr>
          <p:cNvPr id="3" name="文本占位符 4"/>
          <p:cNvSpPr>
            <a:spLocks noGrp="1"/>
          </p:cNvSpPr>
          <p:nvPr>
            <p:ph type="body" sz="quarter" idx="11"/>
          </p:nvPr>
        </p:nvSpPr>
        <p:spPr>
          <a:xfrm>
            <a:off x="1666844" y="2000240"/>
            <a:ext cx="7429552" cy="714380"/>
          </a:xfrm>
        </p:spPr>
        <p:txBody>
          <a:bodyPr/>
          <a:lstStyle/>
          <a:p>
            <a:pPr indent="0"/>
            <a:r>
              <a:rPr lang="zh-CN" altLang="en-US" dirty="0" smtClean="0"/>
              <a:t>孙权劝学</a:t>
            </a:r>
            <a:r>
              <a:rPr lang="en-US" altLang="zh-CN" dirty="0" smtClean="0"/>
              <a:t>—</a:t>
            </a:r>
            <a:r>
              <a:rPr lang="zh-CN" altLang="en-US" dirty="0" smtClean="0"/>
              <a:t>吕蒙</a:t>
            </a:r>
            <a:r>
              <a:rPr lang="en-US" altLang="zh-CN" dirty="0" smtClean="0"/>
              <a:t>(</a:t>
            </a:r>
            <a:r>
              <a:rPr lang="zh-CN" altLang="en-US" dirty="0" smtClean="0"/>
              <a:t>就</a:t>
            </a:r>
            <a:r>
              <a:rPr lang="en-US" altLang="zh-CN" dirty="0" smtClean="0"/>
              <a:t>)</a:t>
            </a:r>
            <a:r>
              <a:rPr lang="zh-CN" altLang="en-US" dirty="0" smtClean="0"/>
              <a:t>学</a:t>
            </a:r>
            <a:r>
              <a:rPr lang="en-US" altLang="zh-CN" dirty="0" smtClean="0"/>
              <a:t>—</a:t>
            </a:r>
            <a:r>
              <a:rPr lang="zh-CN" altLang="en-US" dirty="0" smtClean="0"/>
              <a:t>鲁肃</a:t>
            </a:r>
            <a:r>
              <a:rPr lang="en-US" altLang="zh-CN" dirty="0" smtClean="0"/>
              <a:t>(</a:t>
            </a:r>
            <a:r>
              <a:rPr lang="zh-CN" altLang="en-US" dirty="0" smtClean="0"/>
              <a:t>赞</a:t>
            </a:r>
            <a:r>
              <a:rPr lang="en-US" altLang="zh-CN" dirty="0" smtClean="0"/>
              <a:t>)</a:t>
            </a:r>
            <a:r>
              <a:rPr lang="zh-CN" altLang="en-US" dirty="0" smtClean="0"/>
              <a:t>学</a:t>
            </a:r>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zh-CN" altLang="en-US" dirty="0" smtClean="0"/>
              <a:t>三、活动</a:t>
            </a:r>
            <a:r>
              <a:rPr lang="en-US" dirty="0" smtClean="0"/>
              <a:t>:</a:t>
            </a:r>
            <a:r>
              <a:rPr lang="zh-CN" altLang="en-US" dirty="0" smtClean="0"/>
              <a:t>根据示例</a:t>
            </a:r>
            <a:r>
              <a:rPr lang="en-US" dirty="0" smtClean="0"/>
              <a:t>,</a:t>
            </a:r>
            <a:r>
              <a:rPr lang="zh-CN" altLang="en-US" dirty="0" smtClean="0"/>
              <a:t>读出句子语气和蕴含的思想感情。</a:t>
            </a:r>
          </a:p>
          <a:p>
            <a:r>
              <a:rPr lang="zh-CN" altLang="en-US" dirty="0" smtClean="0"/>
              <a:t>示例</a:t>
            </a:r>
            <a:r>
              <a:rPr lang="en-US" dirty="0" smtClean="0"/>
              <a:t>:“</a:t>
            </a:r>
            <a:r>
              <a:rPr lang="zh-CN" altLang="en-US" dirty="0" smtClean="0"/>
              <a:t>卿今当涂掌事</a:t>
            </a:r>
            <a:r>
              <a:rPr lang="en-US" dirty="0" smtClean="0"/>
              <a:t>,</a:t>
            </a:r>
            <a:r>
              <a:rPr lang="zh-CN" altLang="en-US" dirty="0" smtClean="0"/>
              <a:t>不可不学</a:t>
            </a:r>
            <a:r>
              <a:rPr lang="en-US" dirty="0" smtClean="0"/>
              <a:t>!”(</a:t>
            </a:r>
            <a:r>
              <a:rPr lang="zh-CN" altLang="en-US" dirty="0" smtClean="0"/>
              <a:t>语重心长、谆谆告诫的语气</a:t>
            </a:r>
            <a:r>
              <a:rPr lang="en-US" dirty="0" smtClean="0"/>
              <a:t>)</a:t>
            </a:r>
          </a:p>
          <a:p>
            <a:r>
              <a:rPr lang="en-US" dirty="0" smtClean="0"/>
              <a:t>(1)“</a:t>
            </a:r>
            <a:r>
              <a:rPr lang="zh-CN" altLang="en-US" dirty="0" smtClean="0"/>
              <a:t>孤岂欲卿治经为博士邪</a:t>
            </a:r>
            <a:r>
              <a:rPr lang="en-US" dirty="0" smtClean="0"/>
              <a:t>!”</a:t>
            </a:r>
          </a:p>
          <a:p>
            <a:r>
              <a:rPr lang="en-US" dirty="0" smtClean="0"/>
              <a:t>(											)</a:t>
            </a:r>
            <a:endParaRPr lang="zh-CN" altLang="en-US" dirty="0" smtClean="0"/>
          </a:p>
          <a:p>
            <a:r>
              <a:rPr lang="en-US" dirty="0" smtClean="0"/>
              <a:t>(2)“</a:t>
            </a:r>
            <a:r>
              <a:rPr lang="zh-CN" altLang="en-US" dirty="0" smtClean="0"/>
              <a:t>卿言多务</a:t>
            </a:r>
            <a:r>
              <a:rPr lang="en-US" dirty="0" smtClean="0"/>
              <a:t>,</a:t>
            </a:r>
            <a:r>
              <a:rPr lang="zh-CN" altLang="en-US" dirty="0" smtClean="0"/>
              <a:t>孰若孤</a:t>
            </a:r>
            <a:r>
              <a:rPr lang="en-US" dirty="0" smtClean="0"/>
              <a:t>?”</a:t>
            </a:r>
          </a:p>
          <a:p>
            <a:r>
              <a:rPr lang="en-US" dirty="0" smtClean="0"/>
              <a:t>(											    )</a:t>
            </a:r>
            <a:endParaRPr lang="zh-CN" altLang="en-US" dirty="0" smtClean="0"/>
          </a:p>
        </p:txBody>
      </p:sp>
      <p:sp>
        <p:nvSpPr>
          <p:cNvPr id="3" name="文本占位符 4"/>
          <p:cNvSpPr>
            <a:spLocks noGrp="1"/>
          </p:cNvSpPr>
          <p:nvPr>
            <p:ph type="body" sz="quarter" idx="11"/>
          </p:nvPr>
        </p:nvSpPr>
        <p:spPr>
          <a:xfrm>
            <a:off x="1666844" y="3000372"/>
            <a:ext cx="9787006" cy="714380"/>
          </a:xfrm>
        </p:spPr>
        <p:txBody>
          <a:bodyPr/>
          <a:lstStyle/>
          <a:p>
            <a:pPr indent="0"/>
            <a:r>
              <a:rPr lang="zh-CN" altLang="en-US" dirty="0" smtClean="0"/>
              <a:t>反问句</a:t>
            </a:r>
            <a:r>
              <a:rPr lang="en-US" altLang="zh-CN" dirty="0" smtClean="0"/>
              <a:t>,</a:t>
            </a:r>
            <a:r>
              <a:rPr lang="zh-CN" altLang="en-US" dirty="0" smtClean="0"/>
              <a:t>强调并不是要吕蒙研究儒家经典。鼓励劝导的语气</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4"/>
          <p:cNvSpPr txBox="1">
            <a:spLocks/>
          </p:cNvSpPr>
          <p:nvPr/>
        </p:nvSpPr>
        <p:spPr>
          <a:xfrm>
            <a:off x="1595406" y="4286256"/>
            <a:ext cx="10215634" cy="714380"/>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反问句</a:t>
            </a:r>
            <a:r>
              <a:rPr lang="en-US" altLang="zh-CN"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否定吕蒙“辞以军中多务”的理由。后一句要重读强调</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P spid="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(3)“</a:t>
            </a:r>
            <a:r>
              <a:rPr lang="zh-CN" altLang="en-US" dirty="0" smtClean="0"/>
              <a:t>卿今者才略</a:t>
            </a:r>
            <a:r>
              <a:rPr lang="en-US" dirty="0" smtClean="0"/>
              <a:t>,</a:t>
            </a:r>
            <a:r>
              <a:rPr lang="zh-CN" altLang="en-US" dirty="0" smtClean="0"/>
              <a:t>非复吴下阿蒙</a:t>
            </a:r>
            <a:r>
              <a:rPr lang="en-US" dirty="0" smtClean="0"/>
              <a:t>!”</a:t>
            </a:r>
          </a:p>
          <a:p>
            <a:r>
              <a:rPr lang="en-US" dirty="0" smtClean="0"/>
              <a:t>(					   		)</a:t>
            </a:r>
            <a:endParaRPr lang="zh-CN" altLang="en-US" dirty="0" smtClean="0"/>
          </a:p>
          <a:p>
            <a:r>
              <a:rPr lang="en-US" dirty="0" smtClean="0"/>
              <a:t>(4)“</a:t>
            </a:r>
            <a:r>
              <a:rPr lang="zh-CN" altLang="en-US" dirty="0" smtClean="0"/>
              <a:t>大兄何见事之晚乎</a:t>
            </a:r>
            <a:r>
              <a:rPr lang="en-US" dirty="0" smtClean="0"/>
              <a:t>!”</a:t>
            </a:r>
          </a:p>
          <a:p>
            <a:r>
              <a:rPr lang="en-US" dirty="0" smtClean="0"/>
              <a:t>(							)</a:t>
            </a:r>
            <a:endParaRPr lang="zh-CN" altLang="en-US" dirty="0" smtClean="0"/>
          </a:p>
          <a:p>
            <a:endParaRPr lang="zh-CN" altLang="en-US" dirty="0"/>
          </a:p>
        </p:txBody>
      </p:sp>
      <p:sp>
        <p:nvSpPr>
          <p:cNvPr id="3" name="文本占位符 4"/>
          <p:cNvSpPr>
            <a:spLocks noGrp="1"/>
          </p:cNvSpPr>
          <p:nvPr>
            <p:ph type="body" sz="quarter" idx="11"/>
          </p:nvPr>
        </p:nvSpPr>
        <p:spPr>
          <a:xfrm>
            <a:off x="1952596" y="1785926"/>
            <a:ext cx="5929354" cy="714380"/>
          </a:xfrm>
        </p:spPr>
        <p:txBody>
          <a:bodyPr/>
          <a:lstStyle/>
          <a:p>
            <a:pPr indent="0"/>
            <a:r>
              <a:rPr lang="zh-CN" altLang="en-US" dirty="0" smtClean="0"/>
              <a:t>感叹句</a:t>
            </a:r>
            <a:r>
              <a:rPr lang="en-US" dirty="0" smtClean="0"/>
              <a:t>,</a:t>
            </a:r>
            <a:r>
              <a:rPr lang="zh-CN" altLang="en-US" dirty="0" smtClean="0"/>
              <a:t>要读出惊讶不解的语气</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4"/>
          <p:cNvSpPr txBox="1">
            <a:spLocks/>
          </p:cNvSpPr>
          <p:nvPr/>
        </p:nvSpPr>
        <p:spPr>
          <a:xfrm>
            <a:off x="1952596" y="3071810"/>
            <a:ext cx="5929354" cy="714380"/>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反问句</a:t>
            </a:r>
            <a:r>
              <a:rPr lang="en-US" altLang="zh-CN"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指责中带有自豪的语气</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P spid="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▶备选问题</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14488"/>
            <a:ext cx="10572824" cy="1857388"/>
          </a:xfrm>
        </p:spPr>
        <p:txBody>
          <a:bodyPr/>
          <a:lstStyle/>
          <a:p>
            <a:r>
              <a:rPr lang="en-US" dirty="0" smtClean="0"/>
              <a:t>1.</a:t>
            </a:r>
            <a:r>
              <a:rPr lang="zh-CN" altLang="en-US" dirty="0" smtClean="0"/>
              <a:t>孙权为什么劝吕蒙读书</a:t>
            </a:r>
            <a:r>
              <a:rPr lang="en-US" dirty="0" smtClean="0"/>
              <a:t>?(</a:t>
            </a:r>
            <a:r>
              <a:rPr lang="zh-CN" altLang="en-US" dirty="0" smtClean="0"/>
              <a:t>用文章原句回答</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r>
              <a:rPr lang="zh-CN" altLang="en-US" dirty="0" smtClean="0"/>
              <a:t>卿今当涂掌事</a:t>
            </a:r>
            <a:r>
              <a:rPr lang="en-US" dirty="0" smtClean="0"/>
              <a:t>,</a:t>
            </a:r>
            <a:r>
              <a:rPr lang="zh-CN" altLang="en-US" dirty="0" smtClean="0"/>
              <a:t>不可不学。</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2.</a:t>
            </a:r>
            <a:r>
              <a:rPr lang="zh-CN" altLang="en-US" dirty="0" smtClean="0"/>
              <a:t>鲁肃为什么与吕蒙</a:t>
            </a:r>
            <a:r>
              <a:rPr lang="en-US" dirty="0" smtClean="0"/>
              <a:t>“</a:t>
            </a:r>
            <a:r>
              <a:rPr lang="zh-CN" altLang="en-US" dirty="0" smtClean="0"/>
              <a:t>结友</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595274" y="1643050"/>
            <a:ext cx="11144328" cy="5072098"/>
          </a:xfrm>
        </p:spPr>
        <p:txBody>
          <a:bodyPr/>
          <a:lstStyle/>
          <a:p>
            <a:r>
              <a:rPr lang="en-US" dirty="0" smtClean="0"/>
              <a:t>1.</a:t>
            </a:r>
            <a:r>
              <a:rPr lang="zh-CN" altLang="en-US" dirty="0" smtClean="0"/>
              <a:t>积累有关司马光和</a:t>
            </a:r>
            <a:r>
              <a:rPr lang="en-US" altLang="zh-CN" dirty="0" smtClean="0"/>
              <a:t>《</a:t>
            </a:r>
            <a:r>
              <a:rPr lang="zh-CN" altLang="en-US" dirty="0" smtClean="0"/>
              <a:t>资治通鉴</a:t>
            </a:r>
            <a:r>
              <a:rPr lang="en-US" altLang="zh-CN" dirty="0" smtClean="0"/>
              <a:t>》</a:t>
            </a:r>
            <a:r>
              <a:rPr lang="zh-CN" altLang="en-US" dirty="0" smtClean="0"/>
              <a:t>的文学常识。</a:t>
            </a:r>
          </a:p>
          <a:p>
            <a:r>
              <a:rPr lang="en-US" dirty="0" smtClean="0"/>
              <a:t>2.</a:t>
            </a:r>
            <a:r>
              <a:rPr lang="zh-CN" altLang="en-US" dirty="0" smtClean="0"/>
              <a:t>体会对话中的不同语气</a:t>
            </a:r>
            <a:r>
              <a:rPr lang="en-US" dirty="0" smtClean="0"/>
              <a:t>,</a:t>
            </a:r>
            <a:r>
              <a:rPr lang="zh-CN" altLang="en-US" dirty="0" smtClean="0"/>
              <a:t>能正确、流利、有感情地朗读课文。</a:t>
            </a:r>
          </a:p>
          <a:p>
            <a:r>
              <a:rPr lang="en-US" dirty="0" smtClean="0"/>
              <a:t>3.</a:t>
            </a:r>
            <a:r>
              <a:rPr lang="zh-CN" altLang="en-US" dirty="0" smtClean="0"/>
              <a:t>能根据语境解释或辨别重点文言实词或文言虚词在文中的用法和含义。</a:t>
            </a:r>
          </a:p>
          <a:p>
            <a:r>
              <a:rPr lang="en-US" dirty="0" smtClean="0"/>
              <a:t>4.</a:t>
            </a:r>
            <a:r>
              <a:rPr lang="zh-CN" altLang="en-US" dirty="0" smtClean="0"/>
              <a:t>能利用课下注释</a:t>
            </a:r>
            <a:r>
              <a:rPr lang="en-US" dirty="0" smtClean="0"/>
              <a:t>,</a:t>
            </a:r>
            <a:r>
              <a:rPr lang="zh-CN" altLang="en-US" dirty="0" smtClean="0"/>
              <a:t>用自己的话概括出本文的内容大意和主旨。</a:t>
            </a:r>
            <a:endParaRPr lang="zh-CN" altLang="en-US" dirty="0"/>
          </a:p>
        </p:txBody>
      </p:sp>
      <p:sp>
        <p:nvSpPr>
          <p:cNvPr id="4" name="文本占位符 3"/>
          <p:cNvSpPr>
            <a:spLocks noGrp="1"/>
          </p:cNvSpPr>
          <p:nvPr>
            <p:ph type="body" sz="quarter" idx="11"/>
          </p:nvPr>
        </p:nvSpPr>
        <p:spPr>
          <a:xfrm>
            <a:off x="952464" y="4929198"/>
            <a:ext cx="10358510" cy="857256"/>
          </a:xfrm>
        </p:spPr>
        <p:txBody>
          <a:bodyPr/>
          <a:lstStyle/>
          <a:p>
            <a:pPr>
              <a:lnSpc>
                <a:spcPct val="130000"/>
              </a:lnSpc>
            </a:pPr>
            <a:r>
              <a:rPr lang="en-US" dirty="0" smtClean="0"/>
              <a:t>◉</a:t>
            </a:r>
            <a:r>
              <a:rPr lang="zh-CN" altLang="en-US" dirty="0" smtClean="0"/>
              <a:t>重点</a:t>
            </a:r>
            <a:r>
              <a:rPr lang="en-US" dirty="0" smtClean="0"/>
              <a:t>:1.</a:t>
            </a:r>
            <a:r>
              <a:rPr lang="zh-CN" altLang="en-US" dirty="0" smtClean="0"/>
              <a:t>掌握文学常识</a:t>
            </a:r>
            <a:r>
              <a:rPr lang="en-US" dirty="0" smtClean="0"/>
              <a:t>,</a:t>
            </a:r>
            <a:r>
              <a:rPr lang="zh-CN" altLang="en-US" dirty="0" smtClean="0"/>
              <a:t>积累重点词语的含义</a:t>
            </a:r>
            <a:r>
              <a:rPr lang="en-US" dirty="0" smtClean="0"/>
              <a:t>,</a:t>
            </a:r>
            <a:r>
              <a:rPr lang="zh-CN" altLang="en-US" dirty="0" smtClean="0"/>
              <a:t>能正确、流利、有感情地朗读课文。</a:t>
            </a:r>
          </a:p>
          <a:p>
            <a:r>
              <a:rPr lang="en-US" dirty="0" smtClean="0"/>
              <a:t>2.</a:t>
            </a:r>
            <a:r>
              <a:rPr lang="zh-CN" altLang="en-US" dirty="0" smtClean="0"/>
              <a:t>能利用课下注释</a:t>
            </a:r>
            <a:r>
              <a:rPr lang="en-US" dirty="0" smtClean="0"/>
              <a:t>,</a:t>
            </a:r>
            <a:r>
              <a:rPr lang="zh-CN" altLang="en-US" dirty="0" smtClean="0"/>
              <a:t>用自己的话概述本文的内容。</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r>
              <a:rPr lang="zh-CN" altLang="en-US" dirty="0" smtClean="0"/>
              <a:t>鲁肃之所以主动与吕蒙</a:t>
            </a:r>
            <a:r>
              <a:rPr lang="en-US" dirty="0" smtClean="0"/>
              <a:t>“</a:t>
            </a:r>
            <a:r>
              <a:rPr lang="zh-CN" altLang="en-US" dirty="0" smtClean="0"/>
              <a:t>结友</a:t>
            </a:r>
            <a:r>
              <a:rPr lang="en-US" dirty="0" smtClean="0"/>
              <a:t>”,</a:t>
            </a:r>
            <a:r>
              <a:rPr lang="zh-CN" altLang="en-US" dirty="0" smtClean="0"/>
              <a:t>是因为鲁肃为吕蒙的才略所折服而愿与之深交</a:t>
            </a:r>
            <a:r>
              <a:rPr lang="en-US" dirty="0" smtClean="0"/>
              <a:t>,</a:t>
            </a:r>
            <a:r>
              <a:rPr lang="zh-CN" altLang="en-US" dirty="0" smtClean="0"/>
              <a:t>表明鲁肃敬才、爱才</a:t>
            </a:r>
            <a:r>
              <a:rPr lang="en-US" dirty="0" smtClean="0"/>
              <a:t>,</a:t>
            </a:r>
            <a:r>
              <a:rPr lang="zh-CN" altLang="en-US" dirty="0" smtClean="0"/>
              <a:t>二人志同道合。从侧面进一步表现了吕蒙才略的惊人长进。</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952464" y="2786058"/>
            <a:ext cx="10572744" cy="1500198"/>
            <a:chOff x="952464" y="2786058"/>
            <a:chExt cx="10572744" cy="1500198"/>
          </a:xfrm>
        </p:grpSpPr>
        <p:pic>
          <p:nvPicPr>
            <p:cNvPr id="11" name="16YWDXA7RJX3T10.eps" descr="id:2147495894;FounderCES"/>
            <p:cNvPicPr/>
            <p:nvPr/>
          </p:nvPicPr>
          <p:blipFill>
            <a:blip r:embed="rId2" cstate="print"/>
            <a:stretch>
              <a:fillRect/>
            </a:stretch>
          </p:blipFill>
          <p:spPr>
            <a:xfrm>
              <a:off x="952464" y="2786058"/>
              <a:ext cx="10572744" cy="1500198"/>
            </a:xfrm>
            <a:prstGeom prst="rect">
              <a:avLst/>
            </a:prstGeom>
          </p:spPr>
        </p:pic>
        <p:sp>
          <p:nvSpPr>
            <p:cNvPr id="13" name="矩形 12"/>
            <p:cNvSpPr/>
            <p:nvPr/>
          </p:nvSpPr>
          <p:spPr>
            <a:xfrm>
              <a:off x="4667240" y="3071810"/>
              <a:ext cx="285752" cy="357190"/>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14" name="矩形 13"/>
            <p:cNvSpPr/>
            <p:nvPr/>
          </p:nvSpPr>
          <p:spPr>
            <a:xfrm>
              <a:off x="4667240" y="3643314"/>
              <a:ext cx="285752" cy="357190"/>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15" name="矩形 14"/>
            <p:cNvSpPr/>
            <p:nvPr/>
          </p:nvSpPr>
          <p:spPr>
            <a:xfrm>
              <a:off x="7596198" y="3357562"/>
              <a:ext cx="285752" cy="357190"/>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grpSp>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●思维导图</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p:txBody>
          <a:bodyPr/>
          <a:lstStyle/>
          <a:p>
            <a:r>
              <a:rPr lang="zh-CN" altLang="en-US" dirty="0" smtClean="0"/>
              <a:t>再读课文</a:t>
            </a:r>
            <a:r>
              <a:rPr lang="en-US" dirty="0" smtClean="0"/>
              <a:t>,</a:t>
            </a:r>
            <a:r>
              <a:rPr lang="zh-CN" altLang="en-US" dirty="0" smtClean="0"/>
              <a:t>完成下面的图示。</a:t>
            </a:r>
          </a:p>
          <a:p>
            <a:pPr algn="r"/>
            <a:endParaRPr lang="zh-CN" altLang="en-US" dirty="0"/>
          </a:p>
        </p:txBody>
      </p:sp>
      <p:sp>
        <p:nvSpPr>
          <p:cNvPr id="10" name="文本占位符 3"/>
          <p:cNvSpPr txBox="1">
            <a:spLocks/>
          </p:cNvSpPr>
          <p:nvPr/>
        </p:nvSpPr>
        <p:spPr>
          <a:xfrm>
            <a:off x="4524364" y="2786058"/>
            <a:ext cx="500066" cy="714380"/>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辞</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2"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7" name="文本占位符 3"/>
          <p:cNvSpPr txBox="1">
            <a:spLocks/>
          </p:cNvSpPr>
          <p:nvPr/>
        </p:nvSpPr>
        <p:spPr>
          <a:xfrm>
            <a:off x="4524364" y="3429000"/>
            <a:ext cx="2286016" cy="714380"/>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就</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8" name="文本占位符 3"/>
          <p:cNvSpPr txBox="1">
            <a:spLocks/>
          </p:cNvSpPr>
          <p:nvPr/>
        </p:nvSpPr>
        <p:spPr>
          <a:xfrm>
            <a:off x="7453322" y="3071810"/>
            <a:ext cx="785818" cy="714404"/>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赞</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blinds(horizontal)">
                                      <p:cBhvr>
                                        <p:cTn id="10" dur="500"/>
                                        <p:tgtEl>
                                          <p:spTgt spid="18"/>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7">
                                            <p:txEl>
                                              <p:pRg st="0" end="0"/>
                                            </p:txEl>
                                          </p:spTgt>
                                        </p:tgtEl>
                                        <p:attrNameLst>
                                          <p:attrName>style.visibility</p:attrName>
                                        </p:attrNameLst>
                                      </p:cBhvr>
                                      <p:to>
                                        <p:strVal val="visible"/>
                                      </p:to>
                                    </p:set>
                                    <p:animEffect transition="in" filter="blinds(horizontal)">
                                      <p:cBhvr>
                                        <p:cTn id="13" dur="500"/>
                                        <p:tgtEl>
                                          <p:spTgt spid="17">
                                            <p:txEl>
                                              <p:pRg st="0" end="0"/>
                                            </p:txEl>
                                          </p:spTgt>
                                        </p:tgtEl>
                                      </p:cBhvr>
                                    </p:animEffect>
                                  </p:childTnLst>
                                </p:cTn>
                              </p:par>
                            </p:childTnLst>
                          </p:cTn>
                        </p:par>
                      </p:childTnLst>
                    </p:cTn>
                  </p:par>
                </p:childTnLst>
              </p:cTn>
              <p:nextCondLst>
                <p:cond evt="onClick" delay="0">
                  <p:tgtEl>
                    <p:spTgt spid="12"/>
                  </p:tgtEl>
                </p:cond>
              </p:nextCondLst>
            </p:seq>
          </p:childTnLst>
        </p:cTn>
      </p:par>
    </p:tnLst>
    <p:bldLst>
      <p:bldP spid="10" grpId="0"/>
      <p:bldP spid="17" grpId="0" build="p"/>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●教学反思</a:t>
            </a:r>
            <a:endParaRPr lang="zh-CN" altLang="en-US" dirty="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A_矩形 32">
            <a:extLst>
              <a:ext uri="{FF2B5EF4-FFF2-40B4-BE49-F238E27FC236}">
                <a16:creationId xmlns:a16="http://schemas.microsoft.com/office/drawing/2014/main" xmlns="" id="{AC2404D8-1096-43E0-BE36-6CCF97BF0892}"/>
              </a:ext>
            </a:extLst>
          </p:cNvPr>
          <p:cNvSpPr/>
          <p:nvPr/>
        </p:nvSpPr>
        <p:spPr>
          <a:xfrm>
            <a:off x="1329368" y="1068108"/>
            <a:ext cx="9533264" cy="4149987"/>
          </a:xfrm>
          <a:prstGeom prst="rect">
            <a:avLst/>
          </a:prstGeom>
          <a:solidFill>
            <a:srgbClr val="FCFCFD"/>
          </a:solidFill>
          <a:ln w="12700">
            <a:miter lim="400000"/>
          </a:ln>
          <a:effectLst>
            <a:outerShdw blurRad="254000" dist="38100" dir="5400000" rotWithShape="0">
              <a:srgbClr val="969F98">
                <a:alpha val="20000"/>
              </a:srgbClr>
            </a:outerShdw>
          </a:effectLst>
        </p:spPr>
        <p:txBody>
          <a:bodyPr lIns="45719" rIns="45719" anchor="ctr"/>
          <a:lstStyle/>
          <a:p>
            <a:pPr algn="ctr">
              <a:defRPr>
                <a:solidFill>
                  <a:srgbClr val="FFFFFF"/>
                </a:solidFill>
              </a:defRPr>
            </a:pPr>
            <a:endParaRPr/>
          </a:p>
        </p:txBody>
      </p:sp>
      <p:sp>
        <p:nvSpPr>
          <p:cNvPr id="23" name="PA_矩形 27">
            <a:extLst>
              <a:ext uri="{FF2B5EF4-FFF2-40B4-BE49-F238E27FC236}">
                <a16:creationId xmlns:a16="http://schemas.microsoft.com/office/drawing/2014/main" xmlns="" id="{7D9F7A5A-F560-4729-9810-15C7C0286593}"/>
              </a:ext>
            </a:extLst>
          </p:cNvPr>
          <p:cNvSpPr/>
          <p:nvPr/>
        </p:nvSpPr>
        <p:spPr>
          <a:xfrm>
            <a:off x="2264298" y="1639905"/>
            <a:ext cx="7489375" cy="3085239"/>
          </a:xfrm>
          <a:prstGeom prst="rect">
            <a:avLst/>
          </a:prstGeom>
          <a:ln w="25400">
            <a:solidFill>
              <a:srgbClr val="92D050"/>
            </a:solidFill>
            <a:miter/>
          </a:ln>
        </p:spPr>
        <p:txBody>
          <a:bodyPr lIns="45719" rIns="45719" anchor="ctr"/>
          <a:lstStyle/>
          <a:p>
            <a:pPr algn="ctr">
              <a:defRPr>
                <a:solidFill>
                  <a:srgbClr val="FFFFFF"/>
                </a:solidFill>
              </a:defRPr>
            </a:pPr>
            <a:endParaRPr/>
          </a:p>
        </p:txBody>
      </p:sp>
      <p:sp>
        <p:nvSpPr>
          <p:cNvPr id="34" name="文本框 17">
            <a:extLst>
              <a:ext uri="{FF2B5EF4-FFF2-40B4-BE49-F238E27FC236}">
                <a16:creationId xmlns:a16="http://schemas.microsoft.com/office/drawing/2014/main" xmlns="" id="{F49658A0-EB8F-4A63-9ED6-6C317E9FE03E}"/>
              </a:ext>
            </a:extLst>
          </p:cNvPr>
          <p:cNvSpPr txBox="1"/>
          <p:nvPr/>
        </p:nvSpPr>
        <p:spPr>
          <a:xfrm>
            <a:off x="5257237" y="1064988"/>
            <a:ext cx="1677525" cy="144655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lIns="45719" rIns="45719">
            <a:spAutoFit/>
          </a:bodyPr>
          <a:lstStyle/>
          <a:p>
            <a:pPr algn="ctr">
              <a:defRPr sz="8000" b="1">
                <a:solidFill>
                  <a:srgbClr val="60BAAB"/>
                </a:solidFill>
                <a:latin typeface="微软雅黑 Light"/>
                <a:ea typeface="微软雅黑 Light"/>
                <a:cs typeface="微软雅黑 Light"/>
                <a:sym typeface="微软雅黑 Light"/>
              </a:defRPr>
            </a:pPr>
            <a:r>
              <a:rPr sz="8800" dirty="0">
                <a:solidFill>
                  <a:srgbClr val="EB6FC8"/>
                </a:solidFill>
              </a:rPr>
              <a:t>E</a:t>
            </a:r>
            <a:r>
              <a:rPr sz="4400" dirty="0">
                <a:solidFill>
                  <a:srgbClr val="000000"/>
                </a:solidFill>
              </a:rPr>
              <a:t>ND</a:t>
            </a:r>
          </a:p>
        </p:txBody>
      </p:sp>
      <p:sp>
        <p:nvSpPr>
          <p:cNvPr id="35" name="文本框 34">
            <a:extLst>
              <a:ext uri="{FF2B5EF4-FFF2-40B4-BE49-F238E27FC236}">
                <a16:creationId xmlns:a16="http://schemas.microsoft.com/office/drawing/2014/main" xmlns="" id="{9D397429-E888-4BEC-9727-26492EBA1831}"/>
              </a:ext>
            </a:extLst>
          </p:cNvPr>
          <p:cNvSpPr txBox="1"/>
          <p:nvPr/>
        </p:nvSpPr>
        <p:spPr>
          <a:xfrm>
            <a:off x="2082103" y="3045197"/>
            <a:ext cx="7937500" cy="830262"/>
          </a:xfrm>
          <a:prstGeom prst="rect">
            <a:avLst/>
          </a:prstGeom>
          <a:noFill/>
        </p:spPr>
        <p:txBody>
          <a:bodyPr>
            <a:spAutoFit/>
          </a:bodyPr>
          <a:lstStyle/>
          <a:p>
            <a:pPr algn="ctr" fontAlgn="auto">
              <a:spcBef>
                <a:spcPts val="0"/>
              </a:spcBef>
              <a:spcAft>
                <a:spcPts val="0"/>
              </a:spcAft>
              <a:defRPr/>
            </a:pPr>
            <a:r>
              <a:rPr lang="zh-CN" altLang="en-US" sz="4800" dirty="0">
                <a:ea typeface="黑体" panose="02010609060101010101" pitchFamily="49" charset="-122"/>
                <a:cs typeface="Times New Roman" panose="02020603050405020304" pitchFamily="18" charset="0"/>
                <a:sym typeface="+mn-lt"/>
              </a:rPr>
              <a:t>感谢观看  下节课再会</a:t>
            </a:r>
          </a:p>
        </p:txBody>
      </p:sp>
      <p:sp>
        <p:nvSpPr>
          <p:cNvPr id="36" name="直接连接符 13">
            <a:extLst>
              <a:ext uri="{FF2B5EF4-FFF2-40B4-BE49-F238E27FC236}">
                <a16:creationId xmlns:a16="http://schemas.microsoft.com/office/drawing/2014/main" xmlns="" id="{331CAD98-F379-43E0-AE1A-81C1E2130001}"/>
              </a:ext>
            </a:extLst>
          </p:cNvPr>
          <p:cNvSpPr/>
          <p:nvPr/>
        </p:nvSpPr>
        <p:spPr>
          <a:xfrm>
            <a:off x="2711624" y="2708920"/>
            <a:ext cx="6594476" cy="0"/>
          </a:xfrm>
          <a:prstGeom prst="line">
            <a:avLst/>
          </a:prstGeom>
          <a:ln w="57150">
            <a:solidFill>
              <a:srgbClr val="00B050"/>
            </a:solidFill>
            <a:headEnd type="oval"/>
            <a:tailEnd type="oval"/>
          </a:ln>
        </p:spPr>
        <p:txBody>
          <a:bodyPr lIns="45719" rIns="45719"/>
          <a:lstStyle/>
          <a:p>
            <a:endParaRPr/>
          </a:p>
        </p:txBody>
      </p:sp>
      <p:grpSp>
        <p:nvGrpSpPr>
          <p:cNvPr id="15" name="组合 1">
            <a:extLst>
              <a:ext uri="{FF2B5EF4-FFF2-40B4-BE49-F238E27FC236}">
                <a16:creationId xmlns:a16="http://schemas.microsoft.com/office/drawing/2014/main" xmlns="" id="{81A1749C-5C77-43A1-B4CB-B860774FA155}"/>
              </a:ext>
            </a:extLst>
          </p:cNvPr>
          <p:cNvGrpSpPr/>
          <p:nvPr/>
        </p:nvGrpSpPr>
        <p:grpSpPr>
          <a:xfrm rot="10800000">
            <a:off x="-1604504" y="2147666"/>
            <a:ext cx="3687215" cy="2719713"/>
            <a:chOff x="0" y="0"/>
            <a:chExt cx="3687214" cy="2719712"/>
          </a:xfrm>
        </p:grpSpPr>
        <p:sp>
          <p:nvSpPr>
            <p:cNvPr id="21" name="直接连接符 33">
              <a:extLst>
                <a:ext uri="{FF2B5EF4-FFF2-40B4-BE49-F238E27FC236}">
                  <a16:creationId xmlns:a16="http://schemas.microsoft.com/office/drawing/2014/main" xmlns="" id="{1FFB4BD1-105E-4C3B-8CF0-2FA378BAE89E}"/>
                </a:ext>
              </a:extLst>
            </p:cNvPr>
            <p:cNvSpPr/>
            <p:nvPr/>
          </p:nvSpPr>
          <p:spPr>
            <a:xfrm flipH="1">
              <a:off x="0" y="539955"/>
              <a:ext cx="2592288" cy="2179757"/>
            </a:xfrm>
            <a:prstGeom prst="line">
              <a:avLst/>
            </a:prstGeom>
            <a:noFill/>
            <a:ln w="76200" cap="flat">
              <a:solidFill>
                <a:srgbClr val="EB6FC8"/>
              </a:solidFill>
              <a:prstDash val="solid"/>
              <a:round/>
            </a:ln>
            <a:effectLst/>
          </p:spPr>
          <p:txBody>
            <a:bodyPr wrap="square" lIns="45719" tIns="45719" rIns="45719" bIns="45719" numCol="1" anchor="t">
              <a:noAutofit/>
            </a:bodyPr>
            <a:lstStyle/>
            <a:p>
              <a:endParaRPr/>
            </a:p>
          </p:txBody>
        </p:sp>
        <p:sp>
          <p:nvSpPr>
            <p:cNvPr id="24" name="直接连接符 34">
              <a:extLst>
                <a:ext uri="{FF2B5EF4-FFF2-40B4-BE49-F238E27FC236}">
                  <a16:creationId xmlns:a16="http://schemas.microsoft.com/office/drawing/2014/main" xmlns="" id="{691E65D7-1D0C-4C8B-B0E5-C300AAFB5E02}"/>
                </a:ext>
              </a:extLst>
            </p:cNvPr>
            <p:cNvSpPr/>
            <p:nvPr/>
          </p:nvSpPr>
          <p:spPr>
            <a:xfrm flipH="1">
              <a:off x="1094926" y="-1"/>
              <a:ext cx="2592289" cy="2179757"/>
            </a:xfrm>
            <a:prstGeom prst="line">
              <a:avLst/>
            </a:prstGeom>
            <a:noFill/>
            <a:ln w="12700" cap="flat">
              <a:solidFill>
                <a:srgbClr val="EB6FC8"/>
              </a:solidFill>
              <a:prstDash val="solid"/>
              <a:round/>
            </a:ln>
            <a:effectLst/>
          </p:spPr>
          <p:txBody>
            <a:bodyPr wrap="square" lIns="45719" tIns="45719" rIns="45719" bIns="45719" numCol="1" anchor="t">
              <a:noAutofit/>
            </a:bodyPr>
            <a:lstStyle/>
            <a:p>
              <a:endParaRPr/>
            </a:p>
          </p:txBody>
        </p:sp>
      </p:grpSp>
      <p:grpSp>
        <p:nvGrpSpPr>
          <p:cNvPr id="25" name="组合 2">
            <a:extLst>
              <a:ext uri="{FF2B5EF4-FFF2-40B4-BE49-F238E27FC236}">
                <a16:creationId xmlns:a16="http://schemas.microsoft.com/office/drawing/2014/main" xmlns="" id="{02D15556-E9EF-4FDA-935E-E2332CA5E94A}"/>
              </a:ext>
            </a:extLst>
          </p:cNvPr>
          <p:cNvGrpSpPr/>
          <p:nvPr/>
        </p:nvGrpSpPr>
        <p:grpSpPr>
          <a:xfrm rot="10800000">
            <a:off x="10311837" y="1544375"/>
            <a:ext cx="3230038" cy="3097814"/>
            <a:chOff x="0" y="0"/>
            <a:chExt cx="3230037" cy="3097813"/>
          </a:xfrm>
        </p:grpSpPr>
        <p:sp>
          <p:nvSpPr>
            <p:cNvPr id="26" name="直接连接符 41">
              <a:extLst>
                <a:ext uri="{FF2B5EF4-FFF2-40B4-BE49-F238E27FC236}">
                  <a16:creationId xmlns:a16="http://schemas.microsoft.com/office/drawing/2014/main" xmlns="" id="{480355CE-8991-4A71-AD90-253802C1BCCD}"/>
                </a:ext>
              </a:extLst>
            </p:cNvPr>
            <p:cNvSpPr/>
            <p:nvPr/>
          </p:nvSpPr>
          <p:spPr>
            <a:xfrm flipH="1">
              <a:off x="0" y="918056"/>
              <a:ext cx="2592289" cy="2179757"/>
            </a:xfrm>
            <a:prstGeom prst="line">
              <a:avLst/>
            </a:prstGeom>
            <a:noFill/>
            <a:ln w="76200" cap="flat">
              <a:solidFill>
                <a:srgbClr val="92D050"/>
              </a:solidFill>
              <a:prstDash val="solid"/>
              <a:round/>
            </a:ln>
            <a:effectLst/>
          </p:spPr>
          <p:txBody>
            <a:bodyPr wrap="square" lIns="45719" tIns="45719" rIns="45719" bIns="45719" numCol="1" anchor="t">
              <a:noAutofit/>
            </a:bodyPr>
            <a:lstStyle/>
            <a:p>
              <a:endParaRPr/>
            </a:p>
          </p:txBody>
        </p:sp>
        <p:sp>
          <p:nvSpPr>
            <p:cNvPr id="27" name="直接连接符 42">
              <a:extLst>
                <a:ext uri="{FF2B5EF4-FFF2-40B4-BE49-F238E27FC236}">
                  <a16:creationId xmlns:a16="http://schemas.microsoft.com/office/drawing/2014/main" xmlns="" id="{4230E9B0-E0A8-4EEB-A61A-3C76BCDBE17B}"/>
                </a:ext>
              </a:extLst>
            </p:cNvPr>
            <p:cNvSpPr/>
            <p:nvPr/>
          </p:nvSpPr>
          <p:spPr>
            <a:xfrm flipH="1">
              <a:off x="637749" y="-1"/>
              <a:ext cx="2592289" cy="2179757"/>
            </a:xfrm>
            <a:prstGeom prst="line">
              <a:avLst/>
            </a:prstGeom>
            <a:noFill/>
            <a:ln w="12700" cap="flat">
              <a:solidFill>
                <a:srgbClr val="92D050"/>
              </a:solidFill>
              <a:prstDash val="solid"/>
              <a:round/>
            </a:ln>
            <a:effectLst/>
          </p:spPr>
          <p:txBody>
            <a:bodyPr wrap="square" lIns="45719" tIns="45719" rIns="45719" bIns="45719" numCol="1" anchor="t">
              <a:noAutofit/>
            </a:bodyPr>
            <a:lstStyle/>
            <a:p>
              <a:endParaRPr/>
            </a:p>
          </p:txBody>
        </p:sp>
      </p:grpSp>
    </p:spTree>
    <p:extLst>
      <p:ext uri="{BB962C8B-B14F-4D97-AF65-F5344CB8AC3E}">
        <p14:creationId xmlns:p14="http://schemas.microsoft.com/office/powerpoint/2010/main" xmlns="" val="1697901688"/>
      </p:ext>
    </p:extLst>
  </p:cSld>
  <p:clrMapOvr>
    <a:masterClrMapping/>
  </p:clrMapOvr>
  <p:transition spd="slow" advTm="7441"/>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●知识链接</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p:txBody>
          <a:bodyPr/>
          <a:lstStyle/>
          <a:p>
            <a:r>
              <a:rPr lang="zh-CN" altLang="en-US" dirty="0" smtClean="0"/>
              <a:t>司马光退居洛阳的时候</a:t>
            </a:r>
            <a:r>
              <a:rPr lang="en-US" dirty="0" smtClean="0"/>
              <a:t>,</a:t>
            </a:r>
            <a:r>
              <a:rPr lang="zh-CN" altLang="en-US" dirty="0" smtClean="0"/>
              <a:t>着手写</a:t>
            </a:r>
            <a:r>
              <a:rPr lang="en-US" altLang="zh-CN" dirty="0" smtClean="0"/>
              <a:t>《</a:t>
            </a:r>
            <a:r>
              <a:rPr lang="zh-CN" altLang="en-US" dirty="0" smtClean="0"/>
              <a:t>资治通鉴</a:t>
            </a:r>
            <a:r>
              <a:rPr lang="en-US" altLang="zh-CN" dirty="0" smtClean="0"/>
              <a:t>》</a:t>
            </a:r>
            <a:r>
              <a:rPr lang="zh-CN" altLang="en-US" dirty="0" smtClean="0"/>
              <a:t>。他用圆木做了一个枕头</a:t>
            </a:r>
            <a:r>
              <a:rPr lang="en-US" dirty="0" smtClean="0"/>
              <a:t>,</a:t>
            </a:r>
            <a:r>
              <a:rPr lang="zh-CN" altLang="en-US" dirty="0" smtClean="0"/>
              <a:t>取名</a:t>
            </a:r>
            <a:r>
              <a:rPr lang="en-US" dirty="0" smtClean="0"/>
              <a:t>“</a:t>
            </a:r>
            <a:r>
              <a:rPr lang="zh-CN" altLang="en-US" dirty="0" smtClean="0"/>
              <a:t>警枕</a:t>
            </a:r>
            <a:r>
              <a:rPr lang="en-US" dirty="0" smtClean="0"/>
              <a:t>”,</a:t>
            </a:r>
            <a:r>
              <a:rPr lang="zh-CN" altLang="en-US" dirty="0" smtClean="0"/>
              <a:t>意在时刻警醒自己不要贪睡。头枕在这样一块圆木头上</a:t>
            </a:r>
            <a:r>
              <a:rPr lang="en-US" dirty="0" smtClean="0"/>
              <a:t>,</a:t>
            </a:r>
            <a:r>
              <a:rPr lang="zh-CN" altLang="en-US" dirty="0" smtClean="0"/>
              <a:t>进入梦乡后</a:t>
            </a:r>
            <a:r>
              <a:rPr lang="en-US" dirty="0" smtClean="0"/>
              <a:t>,</a:t>
            </a:r>
            <a:r>
              <a:rPr lang="zh-CN" altLang="en-US" dirty="0" smtClean="0"/>
              <a:t>身子只要稍微一动</a:t>
            </a:r>
            <a:r>
              <a:rPr lang="en-US" dirty="0" smtClean="0"/>
              <a:t>,“</a:t>
            </a:r>
            <a:r>
              <a:rPr lang="zh-CN" altLang="en-US" dirty="0" smtClean="0"/>
              <a:t>警枕</a:t>
            </a:r>
            <a:r>
              <a:rPr lang="en-US" dirty="0" smtClean="0"/>
              <a:t>”</a:t>
            </a:r>
            <a:r>
              <a:rPr lang="zh-CN" altLang="en-US" dirty="0" smtClean="0"/>
              <a:t>就会滚动</a:t>
            </a:r>
            <a:r>
              <a:rPr lang="en-US" dirty="0" smtClean="0"/>
              <a:t>,</a:t>
            </a:r>
            <a:r>
              <a:rPr lang="zh-CN" altLang="en-US" dirty="0" smtClean="0"/>
              <a:t>将自己惊醒。惊醒后的司马光立即起床</a:t>
            </a:r>
            <a:r>
              <a:rPr lang="en-US" dirty="0" smtClean="0"/>
              <a:t>,</a:t>
            </a:r>
            <a:r>
              <a:rPr lang="zh-CN" altLang="en-US" dirty="0" smtClean="0"/>
              <a:t>继续写作。</a:t>
            </a:r>
            <a:endParaRPr lang="zh-CN"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占位符 11"/>
          <p:cNvSpPr>
            <a:spLocks noGrp="1"/>
          </p:cNvSpPr>
          <p:nvPr>
            <p:ph type="body" sz="quarter" idx="10"/>
          </p:nvPr>
        </p:nvSpPr>
        <p:spPr>
          <a:xfrm>
            <a:off x="595274" y="2285992"/>
            <a:ext cx="10358510" cy="4357718"/>
          </a:xfrm>
        </p:spPr>
        <p:txBody>
          <a:bodyPr/>
          <a:lstStyle/>
          <a:p>
            <a:r>
              <a:rPr lang="zh-CN" altLang="en-US" dirty="0" smtClean="0"/>
              <a:t>话说三国鼎立之时</a:t>
            </a:r>
            <a:r>
              <a:rPr lang="en-US" dirty="0" smtClean="0"/>
              <a:t>,</a:t>
            </a:r>
            <a:r>
              <a:rPr lang="zh-CN" altLang="en-US" dirty="0" smtClean="0"/>
              <a:t>吴王孙权雄霸一方。其手下有员名将叫吕蒙</a:t>
            </a:r>
            <a:r>
              <a:rPr lang="en-US" dirty="0" smtClean="0"/>
              <a:t>,</a:t>
            </a:r>
            <a:r>
              <a:rPr lang="zh-CN" altLang="en-US" dirty="0" smtClean="0"/>
              <a:t>此人武艺高强</a:t>
            </a:r>
            <a:r>
              <a:rPr lang="en-US" dirty="0" smtClean="0"/>
              <a:t>,</a:t>
            </a:r>
            <a:r>
              <a:rPr lang="zh-CN" altLang="en-US" dirty="0" smtClean="0"/>
              <a:t>战功卓著</a:t>
            </a:r>
            <a:r>
              <a:rPr lang="en-US" dirty="0" smtClean="0"/>
              <a:t>,</a:t>
            </a:r>
            <a:r>
              <a:rPr lang="zh-CN" altLang="en-US" dirty="0" smtClean="0"/>
              <a:t>曾随周瑜、程普大破曹操于赤壁</a:t>
            </a:r>
            <a:r>
              <a:rPr lang="en-US" dirty="0" smtClean="0"/>
              <a:t>,</a:t>
            </a:r>
            <a:r>
              <a:rPr lang="zh-CN" altLang="en-US" dirty="0" smtClean="0"/>
              <a:t>后又袭破关羽</a:t>
            </a:r>
            <a:r>
              <a:rPr lang="en-US" dirty="0" smtClean="0"/>
              <a:t>,</a:t>
            </a:r>
            <a:r>
              <a:rPr lang="zh-CN" altLang="en-US" dirty="0" smtClean="0"/>
              <a:t>占领荆州</a:t>
            </a:r>
            <a:r>
              <a:rPr lang="en-US" dirty="0" smtClean="0"/>
              <a:t>,</a:t>
            </a:r>
            <a:r>
              <a:rPr lang="zh-CN" altLang="en-US" dirty="0" smtClean="0"/>
              <a:t>深受吴王孙权的信赖。可他就不爱读书</a:t>
            </a:r>
            <a:r>
              <a:rPr lang="en-US" dirty="0" smtClean="0"/>
              <a:t>,</a:t>
            </a:r>
            <a:r>
              <a:rPr lang="zh-CN" altLang="en-US" dirty="0" smtClean="0"/>
              <a:t>孙权多次劝说</a:t>
            </a:r>
            <a:r>
              <a:rPr lang="en-US" dirty="0" smtClean="0"/>
              <a:t>,</a:t>
            </a:r>
            <a:r>
              <a:rPr lang="zh-CN" altLang="en-US" dirty="0" smtClean="0"/>
              <a:t>他总是推三阻四</a:t>
            </a:r>
            <a:r>
              <a:rPr lang="en-US" dirty="0" smtClean="0"/>
              <a:t>,</a:t>
            </a:r>
            <a:r>
              <a:rPr lang="zh-CN" altLang="en-US" dirty="0" smtClean="0"/>
              <a:t>不肯学习。这不</a:t>
            </a:r>
            <a:r>
              <a:rPr lang="en-US" dirty="0" smtClean="0"/>
              <a:t>,</a:t>
            </a:r>
            <a:r>
              <a:rPr lang="zh-CN" altLang="en-US" dirty="0" smtClean="0"/>
              <a:t>孙权又来劝说了</a:t>
            </a:r>
            <a:r>
              <a:rPr lang="en-US" dirty="0" smtClean="0"/>
              <a:t>,</a:t>
            </a:r>
            <a:r>
              <a:rPr lang="zh-CN" altLang="en-US" dirty="0" smtClean="0"/>
              <a:t>结果如何呢</a:t>
            </a:r>
            <a:r>
              <a:rPr lang="en-US" dirty="0" smtClean="0"/>
              <a:t>?</a:t>
            </a:r>
            <a:r>
              <a:rPr lang="zh-CN" altLang="en-US" dirty="0" smtClean="0"/>
              <a:t>今天咱们就一起来看看</a:t>
            </a:r>
            <a:r>
              <a:rPr lang="en-US" altLang="zh-CN" dirty="0" smtClean="0"/>
              <a:t>《</a:t>
            </a:r>
            <a:r>
              <a:rPr lang="zh-CN" altLang="en-US" dirty="0" smtClean="0"/>
              <a:t>孙权劝学</a:t>
            </a:r>
            <a:r>
              <a:rPr lang="en-US" altLang="zh-CN" dirty="0" smtClean="0"/>
              <a:t>》</a:t>
            </a:r>
            <a:r>
              <a:rPr lang="zh-CN" altLang="en-US" dirty="0" smtClean="0"/>
              <a:t>。</a:t>
            </a:r>
            <a:endParaRPr lang="zh-CN" altLang="en-US" dirty="0"/>
          </a:p>
        </p:txBody>
      </p:sp>
      <p:sp>
        <p:nvSpPr>
          <p:cNvPr id="4" name="文本占位符 1">
            <a:extLst>
              <a:ext uri="{FF2B5EF4-FFF2-40B4-BE49-F238E27FC236}">
                <a16:creationId xmlns:a16="http://schemas.microsoft.com/office/drawing/2014/main" xmlns="" id="{D8EC155B-06E2-477B-B3B1-8DDE820CD0C9}"/>
              </a:ext>
            </a:extLst>
          </p:cNvPr>
          <p:cNvSpPr txBox="1">
            <a:spLocks/>
          </p:cNvSpPr>
          <p:nvPr/>
        </p:nvSpPr>
        <p:spPr>
          <a:xfrm>
            <a:off x="666712" y="1643050"/>
            <a:ext cx="10358510" cy="4357718"/>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rgbClr val="0000FF"/>
                </a:solidFill>
                <a:effectLst/>
                <a:uLnTx/>
                <a:uFillTx/>
                <a:latin typeface="宋体"/>
                <a:ea typeface="宋体"/>
              </a:rPr>
              <a:t>◆</a:t>
            </a:r>
            <a:r>
              <a:rPr lang="zh-CN" altLang="en-US" sz="2800" b="0" dirty="0" smtClean="0">
                <a:solidFill>
                  <a:srgbClr val="0000FF"/>
                </a:solidFill>
                <a:ea typeface="黑体" panose="02010609060101010101" pitchFamily="49" charset="-122"/>
              </a:rPr>
              <a:t>课堂导入</a:t>
            </a:r>
            <a:endParaRPr kumimoji="0" lang="en-US" altLang="zh-CN" sz="2800" b="0" i="0" u="none" strike="noStrike" kern="1200" cap="none" spc="0" normalizeH="0" baseline="0" noProof="0" dirty="0" smtClean="0">
              <a:ln>
                <a:noFill/>
              </a:ln>
              <a:solidFill>
                <a:srgbClr val="0000FF"/>
              </a:solidFill>
              <a:effectLst/>
              <a:uLnTx/>
              <a:uFillTx/>
              <a:latin typeface="Times New Roman" panose="02020603050405020304" pitchFamily="18" charset="0"/>
              <a:ea typeface="黑体" panose="02010609060101010101" pitchFamily="49" charset="-122"/>
              <a:cs typeface="+mn-cs"/>
            </a:endParaRPr>
          </a:p>
          <a:p>
            <a:r>
              <a:rPr lang="zh-CN" altLang="en-US" sz="2800" b="0" dirty="0" smtClean="0">
                <a:latin typeface="华文细黑" pitchFamily="2" charset="-122"/>
                <a:ea typeface="华文细黑" pitchFamily="2" charset="-122"/>
              </a:rPr>
              <a:t>        </a:t>
            </a:r>
            <a:endParaRPr kumimoji="0" lang="zh-CN" altLang="en-US" sz="2800" b="0" i="0" u="none" strike="noStrike" kern="1200" cap="none" spc="0" normalizeH="0" baseline="0" noProof="0" dirty="0">
              <a:ln>
                <a:noFill/>
              </a:ln>
              <a:solidFill>
                <a:schemeClr val="tx1"/>
              </a:solidFill>
              <a:effectLst/>
              <a:uLnTx/>
              <a:uFillTx/>
              <a:latin typeface="华文细黑" pitchFamily="2" charset="-122"/>
              <a:ea typeface="华文细黑" pitchFamily="2" charset="-122"/>
            </a:endParaRPr>
          </a:p>
        </p:txBody>
      </p:sp>
    </p:spTree>
    <p:extLst>
      <p:ext uri="{BB962C8B-B14F-4D97-AF65-F5344CB8AC3E}">
        <p14:creationId xmlns:p14="http://schemas.microsoft.com/office/powerpoint/2010/main" xmlns="" val="4135130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司马光.eps"/>
          <p:cNvPicPr/>
          <p:nvPr/>
        </p:nvPicPr>
        <p:blipFill>
          <a:blip r:embed="rId2"/>
          <a:stretch>
            <a:fillRect/>
          </a:stretch>
        </p:blipFill>
        <p:spPr>
          <a:xfrm>
            <a:off x="10025090" y="1643050"/>
            <a:ext cx="1855257" cy="1683302"/>
          </a:xfrm>
          <a:prstGeom prst="rect">
            <a:avLst/>
          </a:prstGeom>
        </p:spPr>
      </p:pic>
      <p:sp>
        <p:nvSpPr>
          <p:cNvPr id="7" name="文本占位符 6"/>
          <p:cNvSpPr>
            <a:spLocks noGrp="1"/>
          </p:cNvSpPr>
          <p:nvPr>
            <p:ph type="body" sz="quarter" idx="11"/>
          </p:nvPr>
        </p:nvSpPr>
        <p:spPr>
          <a:xfrm>
            <a:off x="595274" y="1071546"/>
            <a:ext cx="9787006" cy="1857388"/>
          </a:xfrm>
        </p:spPr>
        <p:txBody>
          <a:bodyPr/>
          <a:lstStyle/>
          <a:p>
            <a:r>
              <a:rPr lang="en-US" dirty="0" smtClean="0"/>
              <a:t>1.</a:t>
            </a:r>
            <a:r>
              <a:rPr lang="zh-CN" altLang="en-US" dirty="0" smtClean="0"/>
              <a:t>下面是某同学制作的知识卡片</a:t>
            </a:r>
            <a:r>
              <a:rPr lang="en-US" dirty="0" smtClean="0"/>
              <a:t>,</a:t>
            </a:r>
            <a:r>
              <a:rPr lang="zh-CN" altLang="en-US" dirty="0" smtClean="0"/>
              <a:t>请你帮忙补充完整。</a:t>
            </a:r>
            <a:endParaRPr lang="en-US" altLang="zh-CN" dirty="0" smtClean="0"/>
          </a:p>
          <a:p>
            <a:r>
              <a:rPr lang="zh-CN" altLang="en-US" dirty="0" smtClean="0"/>
              <a:t>司马光</a:t>
            </a:r>
            <a:r>
              <a:rPr lang="en-US" dirty="0" smtClean="0"/>
              <a:t>,</a:t>
            </a:r>
            <a:r>
              <a:rPr lang="zh-CN" altLang="en-US" dirty="0" smtClean="0"/>
              <a:t>字</a:t>
            </a:r>
            <a:r>
              <a:rPr lang="zh-CN" altLang="en-US" u="sng" dirty="0" smtClean="0"/>
              <a:t>　   　</a:t>
            </a:r>
            <a:r>
              <a:rPr lang="en-US" dirty="0" smtClean="0"/>
              <a:t>,</a:t>
            </a:r>
            <a:r>
              <a:rPr lang="zh-CN" altLang="en-US" u="sng" dirty="0" smtClean="0"/>
              <a:t>　  　</a:t>
            </a:r>
            <a:r>
              <a:rPr lang="en-US" dirty="0" smtClean="0"/>
              <a:t>(</a:t>
            </a:r>
            <a:r>
              <a:rPr lang="zh-CN" altLang="en-US" dirty="0" smtClean="0"/>
              <a:t>朝代</a:t>
            </a:r>
            <a:r>
              <a:rPr lang="en-US" dirty="0" smtClean="0"/>
              <a:t>)</a:t>
            </a:r>
            <a:r>
              <a:rPr lang="zh-CN" altLang="en-US" dirty="0" smtClean="0"/>
              <a:t>政治家、史学家。他主持编纂的</a:t>
            </a:r>
            <a:r>
              <a:rPr lang="en-US" altLang="zh-CN" dirty="0" smtClean="0"/>
              <a:t>《</a:t>
            </a:r>
            <a:r>
              <a:rPr lang="zh-CN" altLang="en-US" u="sng" dirty="0" smtClean="0"/>
              <a:t>　</a:t>
            </a:r>
            <a:r>
              <a:rPr lang="en-US" altLang="zh-CN" u="sng" dirty="0" smtClean="0"/>
              <a:t>		</a:t>
            </a:r>
            <a:r>
              <a:rPr lang="zh-CN" altLang="en-US" u="sng" dirty="0" smtClean="0"/>
              <a:t>　</a:t>
            </a:r>
            <a:r>
              <a:rPr lang="en-US" altLang="zh-CN" dirty="0" smtClean="0"/>
              <a:t>》</a:t>
            </a:r>
            <a:r>
              <a:rPr lang="en-US" dirty="0" smtClean="0"/>
              <a:t>,</a:t>
            </a:r>
            <a:r>
              <a:rPr lang="zh-CN" altLang="en-US" dirty="0" smtClean="0"/>
              <a:t>记载了从战国到五代共</a:t>
            </a:r>
            <a:r>
              <a:rPr lang="en-US" dirty="0" smtClean="0"/>
              <a:t>1362 </a:t>
            </a:r>
            <a:r>
              <a:rPr lang="zh-CN" altLang="en-US" dirty="0" smtClean="0"/>
              <a:t>年间的史事。</a:t>
            </a:r>
            <a:r>
              <a:rPr lang="en-US" dirty="0" smtClean="0"/>
              <a:t> </a:t>
            </a:r>
            <a:endParaRPr lang="zh-CN" altLang="en-US" dirty="0"/>
          </a:p>
        </p:txBody>
      </p:sp>
      <p:sp>
        <p:nvSpPr>
          <p:cNvPr id="8" name="文本占位符 7"/>
          <p:cNvSpPr>
            <a:spLocks noGrp="1"/>
          </p:cNvSpPr>
          <p:nvPr>
            <p:ph type="body" sz="quarter" idx="12"/>
          </p:nvPr>
        </p:nvSpPr>
        <p:spPr>
          <a:xfrm>
            <a:off x="3024166" y="1714488"/>
            <a:ext cx="1000132" cy="642942"/>
          </a:xfrm>
        </p:spPr>
        <p:txBody>
          <a:bodyPr/>
          <a:lstStyle/>
          <a:p>
            <a:r>
              <a:rPr lang="zh-CN" altLang="en-US" dirty="0" smtClean="0"/>
              <a:t>君实</a:t>
            </a:r>
            <a:endParaRPr lang="zh-CN" altLang="en-US" dirty="0"/>
          </a:p>
        </p:txBody>
      </p:sp>
      <p:sp>
        <p:nvSpPr>
          <p:cNvPr id="9"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0" name="文本占位符 7"/>
          <p:cNvSpPr txBox="1">
            <a:spLocks/>
          </p:cNvSpPr>
          <p:nvPr/>
        </p:nvSpPr>
        <p:spPr>
          <a:xfrm>
            <a:off x="1952596" y="2285992"/>
            <a:ext cx="1785950"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资治通鉴</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4" name="文本占位符 7"/>
          <p:cNvSpPr txBox="1">
            <a:spLocks/>
          </p:cNvSpPr>
          <p:nvPr/>
        </p:nvSpPr>
        <p:spPr>
          <a:xfrm>
            <a:off x="3952860" y="1714488"/>
            <a:ext cx="1357322"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北宋</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linds(horizontal)">
                                      <p:cBhvr>
                                        <p:cTn id="10" dur="500"/>
                                        <p:tgtEl>
                                          <p:spTgt spid="10"/>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blinds(horizontal)">
                                      <p:cBhvr>
                                        <p:cTn id="13" dur="500"/>
                                        <p:tgtEl>
                                          <p:spTgt spid="14"/>
                                        </p:tgtEl>
                                      </p:cBhvr>
                                    </p:animEffect>
                                  </p:childTnLst>
                                </p:cTn>
                              </p:par>
                            </p:childTnLst>
                          </p:cTn>
                        </p:par>
                      </p:childTnLst>
                    </p:cTn>
                  </p:par>
                </p:childTnLst>
              </p:cTn>
              <p:nextCondLst>
                <p:cond evt="onClick" delay="0">
                  <p:tgtEl>
                    <p:spTgt spid="9"/>
                  </p:tgtEl>
                </p:cond>
              </p:nextCondLst>
            </p:seq>
          </p:childTnLst>
        </p:cTn>
      </p:par>
    </p:tnLst>
    <p:bldLst>
      <p:bldP spid="8" grpId="0" build="p"/>
      <p:bldP spid="10"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2.</a:t>
            </a:r>
            <a:r>
              <a:rPr lang="zh-CN" altLang="en-US" dirty="0" smtClean="0"/>
              <a:t>解释下列句中加点词的意思。</a:t>
            </a:r>
          </a:p>
          <a:p>
            <a:r>
              <a:rPr lang="en-US" dirty="0" smtClean="0"/>
              <a:t> (1)</a:t>
            </a:r>
            <a:r>
              <a:rPr lang="zh-CN" altLang="en-US" dirty="0" smtClean="0"/>
              <a:t>蒙辞以军中多务</a:t>
            </a:r>
            <a:r>
              <a:rPr lang="en-US" dirty="0" smtClean="0"/>
              <a:t>:</a:t>
            </a:r>
            <a:endParaRPr lang="zh-CN" altLang="en-US" dirty="0" smtClean="0"/>
          </a:p>
          <a:p>
            <a:r>
              <a:rPr lang="en-US" dirty="0" smtClean="0"/>
              <a:t> (2)</a:t>
            </a:r>
            <a:r>
              <a:rPr lang="zh-CN" altLang="en-US" dirty="0" smtClean="0"/>
              <a:t>但当涉猎</a:t>
            </a:r>
            <a:r>
              <a:rPr lang="en-US" dirty="0" smtClean="0"/>
              <a:t>:</a:t>
            </a:r>
            <a:endParaRPr lang="zh-CN" altLang="en-US" dirty="0" smtClean="0"/>
          </a:p>
          <a:p>
            <a:r>
              <a:rPr lang="en-US" dirty="0" smtClean="0"/>
              <a:t> (3)</a:t>
            </a:r>
            <a:r>
              <a:rPr lang="zh-CN" altLang="en-US" dirty="0" smtClean="0"/>
              <a:t>见往事耳</a:t>
            </a:r>
            <a:r>
              <a:rPr lang="en-US" dirty="0" smtClean="0"/>
              <a:t>:</a:t>
            </a:r>
            <a:endParaRPr lang="zh-CN" altLang="en-US" dirty="0" smtClean="0"/>
          </a:p>
          <a:p>
            <a:r>
              <a:rPr lang="en-US" dirty="0" smtClean="0"/>
              <a:t> (4)</a:t>
            </a:r>
            <a:r>
              <a:rPr lang="zh-CN" altLang="en-US" dirty="0" smtClean="0"/>
              <a:t>及鲁肃过寻阳</a:t>
            </a:r>
            <a:r>
              <a:rPr lang="en-US" dirty="0" smtClean="0"/>
              <a:t>:</a:t>
            </a:r>
            <a:endParaRPr lang="zh-CN" altLang="en-US" dirty="0" smtClean="0"/>
          </a:p>
          <a:p>
            <a:r>
              <a:rPr lang="en-US" dirty="0" smtClean="0"/>
              <a:t>(5)</a:t>
            </a:r>
            <a:r>
              <a:rPr lang="zh-CN" altLang="en-US" dirty="0" smtClean="0"/>
              <a:t>孤岂欲卿治经为博士邪</a:t>
            </a:r>
            <a:r>
              <a:rPr lang="en-US" dirty="0" smtClean="0"/>
              <a:t>:</a:t>
            </a:r>
            <a:endParaRPr lang="zh-CN" altLang="en-US" dirty="0"/>
          </a:p>
        </p:txBody>
      </p:sp>
      <p:sp>
        <p:nvSpPr>
          <p:cNvPr id="3" name="文本占位符 2"/>
          <p:cNvSpPr>
            <a:spLocks noGrp="1"/>
          </p:cNvSpPr>
          <p:nvPr>
            <p:ph type="body" sz="quarter" idx="11"/>
          </p:nvPr>
        </p:nvSpPr>
        <p:spPr>
          <a:xfrm>
            <a:off x="4881554" y="1785926"/>
            <a:ext cx="1262114" cy="714380"/>
          </a:xfrm>
        </p:spPr>
        <p:txBody>
          <a:bodyPr/>
          <a:lstStyle/>
          <a:p>
            <a:pPr indent="0"/>
            <a:r>
              <a:rPr lang="zh-CN" altLang="en-US" dirty="0" smtClean="0"/>
              <a:t>推托</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6" name="文本占位符 2"/>
          <p:cNvSpPr txBox="1">
            <a:spLocks/>
          </p:cNvSpPr>
          <p:nvPr/>
        </p:nvSpPr>
        <p:spPr>
          <a:xfrm>
            <a:off x="3809984" y="2500306"/>
            <a:ext cx="2405122" cy="571504"/>
          </a:xfrm>
          <a:prstGeom prst="rect">
            <a:avLst/>
          </a:prstGeom>
        </p:spPr>
        <p:txBody>
          <a:bodyPr/>
          <a:lstStyle/>
          <a:p>
            <a:pPr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粗略地阅读</a:t>
            </a:r>
            <a:r>
              <a:rPr lang="en-US" sz="2800" dirty="0" smtClean="0">
                <a:solidFill>
                  <a:srgbClr val="FF0000"/>
                </a:solidFill>
                <a:latin typeface="华文细黑" pitchFamily="2" charset="-122"/>
                <a:ea typeface="华文细黑" pitchFamily="2" charset="-122"/>
              </a:rPr>
              <a:t> </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7" name="文本占位符 2"/>
          <p:cNvSpPr txBox="1">
            <a:spLocks/>
          </p:cNvSpPr>
          <p:nvPr/>
        </p:nvSpPr>
        <p:spPr>
          <a:xfrm>
            <a:off x="3738546" y="3143248"/>
            <a:ext cx="1095340" cy="571504"/>
          </a:xfrm>
          <a:prstGeom prst="rect">
            <a:avLst/>
          </a:prstGeom>
        </p:spPr>
        <p:txBody>
          <a:bodyPr/>
          <a:lstStyle/>
          <a:p>
            <a:pPr lvl="0" fontAlgn="auto" hangingPunct="0">
              <a:lnSpc>
                <a:spcPct val="150000"/>
              </a:lnSpc>
              <a:spcBef>
                <a:spcPts val="0"/>
              </a:spcBef>
              <a:spcAft>
                <a:spcPts val="0"/>
              </a:spcAft>
              <a:defRPr/>
            </a:pPr>
            <a:r>
              <a:rPr lang="zh-CN" altLang="en-US" sz="2800" dirty="0" smtClean="0">
                <a:solidFill>
                  <a:srgbClr val="FF0000"/>
                </a:solidFill>
                <a:latin typeface="华文细黑" pitchFamily="2" charset="-122"/>
                <a:ea typeface="华文细黑" pitchFamily="2" charset="-122"/>
              </a:rPr>
              <a:t>了解</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0" name="文本占位符 2"/>
          <p:cNvSpPr txBox="1">
            <a:spLocks/>
          </p:cNvSpPr>
          <p:nvPr/>
        </p:nvSpPr>
        <p:spPr>
          <a:xfrm>
            <a:off x="5881686" y="4429132"/>
            <a:ext cx="3143272" cy="571504"/>
          </a:xfrm>
          <a:prstGeom prst="rect">
            <a:avLst/>
          </a:prstGeom>
        </p:spPr>
        <p:txBody>
          <a:bodyPr/>
          <a:lstStyle/>
          <a:p>
            <a:r>
              <a:rPr lang="zh-CN" altLang="en-US" sz="2800" dirty="0" smtClean="0">
                <a:solidFill>
                  <a:srgbClr val="FF0000"/>
                </a:solidFill>
                <a:latin typeface="华文细黑" pitchFamily="2" charset="-122"/>
                <a:ea typeface="华文细黑" pitchFamily="2" charset="-122"/>
              </a:rPr>
              <a:t>语气词</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同</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耶</a:t>
            </a:r>
            <a:r>
              <a:rPr lang="en-US" sz="2800" dirty="0" smtClean="0">
                <a:solidFill>
                  <a:srgbClr val="FF0000"/>
                </a:solidFill>
                <a:latin typeface="华文细黑" pitchFamily="2" charset="-122"/>
                <a:ea typeface="华文细黑" pitchFamily="2" charset="-122"/>
              </a:rPr>
              <a:t>”</a:t>
            </a:r>
            <a:endParaRPr lang="zh-CN" altLang="en-US" sz="2800" dirty="0">
              <a:solidFill>
                <a:srgbClr val="FF0000"/>
              </a:solidFill>
              <a:latin typeface="华文细黑" pitchFamily="2" charset="-122"/>
              <a:ea typeface="华文细黑" pitchFamily="2" charset="-122"/>
            </a:endParaRPr>
          </a:p>
        </p:txBody>
      </p:sp>
      <p:sp>
        <p:nvSpPr>
          <p:cNvPr id="11" name="文本占位符 2"/>
          <p:cNvSpPr txBox="1">
            <a:spLocks/>
          </p:cNvSpPr>
          <p:nvPr/>
        </p:nvSpPr>
        <p:spPr>
          <a:xfrm>
            <a:off x="4524364" y="3786190"/>
            <a:ext cx="2643206" cy="642942"/>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到</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等到</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6" name="矩形 15"/>
          <p:cNvSpPr/>
          <p:nvPr/>
        </p:nvSpPr>
        <p:spPr>
          <a:xfrm>
            <a:off x="2524100" y="2214554"/>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21" name="矩形 20"/>
          <p:cNvSpPr/>
          <p:nvPr/>
        </p:nvSpPr>
        <p:spPr>
          <a:xfrm>
            <a:off x="2881290" y="2857496"/>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24" name="矩形 23"/>
          <p:cNvSpPr/>
          <p:nvPr/>
        </p:nvSpPr>
        <p:spPr>
          <a:xfrm>
            <a:off x="2238348" y="3498179"/>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28" name="矩形 27"/>
          <p:cNvSpPr/>
          <p:nvPr/>
        </p:nvSpPr>
        <p:spPr>
          <a:xfrm>
            <a:off x="3309918" y="2855237"/>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31" name="矩形 30"/>
          <p:cNvSpPr/>
          <p:nvPr/>
        </p:nvSpPr>
        <p:spPr>
          <a:xfrm>
            <a:off x="5389940" y="4786322"/>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32" name="矩形 31"/>
          <p:cNvSpPr/>
          <p:nvPr/>
        </p:nvSpPr>
        <p:spPr>
          <a:xfrm>
            <a:off x="2246668" y="4141121"/>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linds(horizontal)">
                                      <p:cBhvr>
                                        <p:cTn id="10" dur="500"/>
                                        <p:tgtEl>
                                          <p:spTgt spid="10"/>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linds(horizontal)">
                                      <p:cBhvr>
                                        <p:cTn id="13" dur="500"/>
                                        <p:tgtEl>
                                          <p:spTgt spid="11"/>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linds(horizontal)">
                                      <p:cBhvr>
                                        <p:cTn id="16" dur="500"/>
                                        <p:tgtEl>
                                          <p:spTgt spid="6"/>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linds(horizontal)">
                                      <p:cBhvr>
                                        <p:cTn id="19" dur="500"/>
                                        <p:tgtEl>
                                          <p:spTgt spid="7"/>
                                        </p:tgtEl>
                                      </p:cBhvr>
                                    </p:animEffect>
                                  </p:childTnLst>
                                </p:cTn>
                              </p:par>
                            </p:childTnLst>
                          </p:cTn>
                        </p:par>
                      </p:childTnLst>
                    </p:cTn>
                  </p:par>
                </p:childTnLst>
              </p:cTn>
              <p:nextCondLst>
                <p:cond evt="onClick" delay="0">
                  <p:tgtEl>
                    <p:spTgt spid="4"/>
                  </p:tgtEl>
                </p:cond>
              </p:nextCondLst>
            </p:seq>
          </p:childTnLst>
        </p:cTn>
      </p:par>
    </p:tnLst>
    <p:bldLst>
      <p:bldP spid="3" grpId="0" build="p"/>
      <p:bldP spid="6" grpId="0"/>
      <p:bldP spid="7" grpId="0"/>
      <p:bldP spid="10"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80960" y="1142984"/>
            <a:ext cx="10858576" cy="5214974"/>
          </a:xfrm>
        </p:spPr>
        <p:txBody>
          <a:bodyPr/>
          <a:lstStyle/>
          <a:p>
            <a:r>
              <a:rPr lang="en-US" dirty="0" smtClean="0"/>
              <a:t>3.</a:t>
            </a:r>
            <a:r>
              <a:rPr lang="zh-CN" altLang="en-US" dirty="0" smtClean="0"/>
              <a:t>把下列句子翻译成现代汉语。</a:t>
            </a:r>
          </a:p>
          <a:p>
            <a:r>
              <a:rPr lang="en-US" dirty="0" smtClean="0"/>
              <a:t>(1)</a:t>
            </a:r>
            <a:r>
              <a:rPr lang="zh-CN" altLang="en-US" dirty="0" smtClean="0"/>
              <a:t>初</a:t>
            </a:r>
            <a:r>
              <a:rPr lang="en-US" dirty="0" smtClean="0"/>
              <a:t>,</a:t>
            </a:r>
            <a:r>
              <a:rPr lang="zh-CN" altLang="en-US" dirty="0" smtClean="0"/>
              <a:t>权谓吕蒙曰</a:t>
            </a:r>
            <a:r>
              <a:rPr lang="en-US" dirty="0" smtClean="0"/>
              <a:t>:“</a:t>
            </a:r>
            <a:r>
              <a:rPr lang="zh-CN" altLang="en-US" dirty="0" smtClean="0"/>
              <a:t>卿今当涂掌事</a:t>
            </a:r>
            <a:r>
              <a:rPr lang="en-US" dirty="0" smtClean="0"/>
              <a:t>,</a:t>
            </a:r>
            <a:r>
              <a:rPr lang="zh-CN" altLang="en-US" dirty="0" smtClean="0"/>
              <a:t>不可不学</a:t>
            </a:r>
            <a:r>
              <a:rPr lang="en-US" dirty="0" smtClean="0"/>
              <a:t>!”</a:t>
            </a:r>
            <a:endParaRPr lang="zh-CN" altLang="en-US" dirty="0" smtClean="0"/>
          </a:p>
          <a:p>
            <a:endParaRPr lang="en-US" dirty="0" smtClean="0"/>
          </a:p>
          <a:p>
            <a:r>
              <a:rPr lang="en-US" dirty="0" smtClean="0"/>
              <a:t>(2)</a:t>
            </a:r>
            <a:r>
              <a:rPr lang="zh-CN" altLang="en-US" dirty="0" smtClean="0"/>
              <a:t>卿言多务</a:t>
            </a:r>
            <a:r>
              <a:rPr lang="en-US" dirty="0" smtClean="0"/>
              <a:t>,</a:t>
            </a:r>
            <a:r>
              <a:rPr lang="zh-CN" altLang="en-US" dirty="0" smtClean="0"/>
              <a:t>孰若孤</a:t>
            </a:r>
            <a:r>
              <a:rPr lang="en-US" dirty="0" smtClean="0"/>
              <a:t>?</a:t>
            </a:r>
            <a:endParaRPr lang="zh-CN" altLang="en-US" dirty="0" smtClean="0"/>
          </a:p>
        </p:txBody>
      </p:sp>
      <p:sp>
        <p:nvSpPr>
          <p:cNvPr id="3" name="文本占位符 2"/>
          <p:cNvSpPr>
            <a:spLocks noGrp="1"/>
          </p:cNvSpPr>
          <p:nvPr>
            <p:ph type="body" sz="quarter" idx="11"/>
          </p:nvPr>
        </p:nvSpPr>
        <p:spPr>
          <a:xfrm>
            <a:off x="1166778" y="2357430"/>
            <a:ext cx="9906112" cy="714380"/>
          </a:xfrm>
        </p:spPr>
        <p:txBody>
          <a:bodyPr/>
          <a:lstStyle/>
          <a:p>
            <a:pPr indent="0"/>
            <a:r>
              <a:rPr lang="zh-CN" altLang="en-US" dirty="0" smtClean="0"/>
              <a:t>当初</a:t>
            </a:r>
            <a:r>
              <a:rPr lang="en-US" altLang="zh-CN" dirty="0" smtClean="0"/>
              <a:t>,</a:t>
            </a:r>
            <a:r>
              <a:rPr lang="zh-CN" altLang="en-US" dirty="0" smtClean="0"/>
              <a:t>孙权对吕蒙说</a:t>
            </a:r>
            <a:r>
              <a:rPr lang="en-US" altLang="zh-CN" dirty="0" smtClean="0"/>
              <a:t>:“</a:t>
            </a:r>
            <a:r>
              <a:rPr lang="zh-CN" altLang="en-US" dirty="0" smtClean="0"/>
              <a:t>你现在当权管事了</a:t>
            </a:r>
            <a:r>
              <a:rPr lang="en-US" altLang="zh-CN" dirty="0" smtClean="0"/>
              <a:t>,</a:t>
            </a:r>
            <a:r>
              <a:rPr lang="zh-CN" altLang="en-US" dirty="0" smtClean="0"/>
              <a:t>不可以不学习</a:t>
            </a:r>
            <a:r>
              <a:rPr lang="en-US" altLang="zh-CN" dirty="0" smtClean="0"/>
              <a:t>!”</a:t>
            </a:r>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2"/>
          <p:cNvSpPr txBox="1">
            <a:spLocks/>
          </p:cNvSpPr>
          <p:nvPr/>
        </p:nvSpPr>
        <p:spPr>
          <a:xfrm>
            <a:off x="1166778" y="3714752"/>
            <a:ext cx="6619964"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你说事务多</a:t>
            </a:r>
            <a:r>
              <a:rPr lang="en-US" altLang="zh-CN"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谁比得上我事务多</a:t>
            </a:r>
            <a:r>
              <a:rPr lang="en-US" altLang="zh-CN" sz="2800" dirty="0" smtClean="0">
                <a:solidFill>
                  <a:srgbClr val="FF0000"/>
                </a:solidFill>
                <a:latin typeface="华文细黑" pitchFamily="2" charset="-122"/>
                <a:ea typeface="华文细黑" pitchFamily="2" charset="-122"/>
              </a:rPr>
              <a:t>?</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childTnLst>
                          </p:cTn>
                        </p:par>
                      </p:childTnLst>
                    </p:cTn>
                  </p:par>
                </p:childTnLst>
              </p:cTn>
              <p:nextCondLst>
                <p:cond evt="onClick" delay="0">
                  <p:tgtEl>
                    <p:spTgt spid="4"/>
                  </p:tgtEl>
                </p:cond>
              </p:nextCondLst>
            </p:seq>
          </p:childTnLst>
        </p:cTn>
      </p:par>
    </p:tnLst>
    <p:bldLst>
      <p:bldP spid="3" grpId="0" build="p"/>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80960" y="1142984"/>
            <a:ext cx="10858576" cy="5214974"/>
          </a:xfrm>
        </p:spPr>
        <p:txBody>
          <a:bodyPr/>
          <a:lstStyle/>
          <a:p>
            <a:r>
              <a:rPr lang="en-US" dirty="0" smtClean="0"/>
              <a:t>4.</a:t>
            </a:r>
            <a:r>
              <a:rPr lang="zh-CN" altLang="en-US" dirty="0" smtClean="0"/>
              <a:t>初读课文</a:t>
            </a:r>
            <a:r>
              <a:rPr lang="en-US" dirty="0" smtClean="0"/>
              <a:t>,</a:t>
            </a:r>
            <a:r>
              <a:rPr lang="zh-CN" altLang="en-US" dirty="0" smtClean="0"/>
              <a:t>整体感知。</a:t>
            </a:r>
          </a:p>
          <a:p>
            <a:r>
              <a:rPr lang="zh-CN" altLang="en-US" dirty="0" smtClean="0"/>
              <a:t>本文写的是</a:t>
            </a:r>
            <a:r>
              <a:rPr lang="zh-CN" altLang="en-US" u="sng" dirty="0" smtClean="0"/>
              <a:t>　</a:t>
            </a:r>
            <a:r>
              <a:rPr lang="en-US" altLang="zh-CN" u="sng" dirty="0" smtClean="0"/>
              <a:t>														   		</a:t>
            </a:r>
            <a:r>
              <a:rPr lang="zh-CN" altLang="en-US" u="sng" dirty="0" smtClean="0"/>
              <a:t>　</a:t>
            </a:r>
            <a:r>
              <a:rPr lang="zh-CN" altLang="en-US" dirty="0" smtClean="0"/>
              <a:t>的故事。</a:t>
            </a:r>
            <a:endParaRPr lang="zh-CN" altLang="en-US" dirty="0"/>
          </a:p>
        </p:txBody>
      </p:sp>
      <p:sp>
        <p:nvSpPr>
          <p:cNvPr id="3" name="文本占位符 2"/>
          <p:cNvSpPr>
            <a:spLocks noGrp="1"/>
          </p:cNvSpPr>
          <p:nvPr>
            <p:ph type="body" sz="quarter" idx="11"/>
          </p:nvPr>
        </p:nvSpPr>
        <p:spPr>
          <a:xfrm>
            <a:off x="2881290" y="1785926"/>
            <a:ext cx="7572428" cy="714380"/>
          </a:xfrm>
        </p:spPr>
        <p:txBody>
          <a:bodyPr/>
          <a:lstStyle/>
          <a:p>
            <a:pPr indent="0"/>
            <a:r>
              <a:rPr lang="zh-CN" altLang="en-US" dirty="0" smtClean="0"/>
              <a:t>吕蒙在孙权劝说下</a:t>
            </a:r>
            <a:r>
              <a:rPr lang="en-US" dirty="0" smtClean="0"/>
              <a:t>“</a:t>
            </a:r>
            <a:r>
              <a:rPr lang="zh-CN" altLang="en-US" dirty="0" smtClean="0"/>
              <a:t>乃始就学</a:t>
            </a:r>
            <a:r>
              <a:rPr lang="en-US" dirty="0" smtClean="0"/>
              <a:t>”,</a:t>
            </a:r>
            <a:r>
              <a:rPr lang="zh-CN" altLang="en-US" dirty="0" smtClean="0"/>
              <a:t>其才略很快就</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6" name="文本占位符 2"/>
          <p:cNvSpPr txBox="1">
            <a:spLocks/>
          </p:cNvSpPr>
          <p:nvPr/>
        </p:nvSpPr>
        <p:spPr>
          <a:xfrm>
            <a:off x="523836" y="2357430"/>
            <a:ext cx="7358114" cy="642942"/>
          </a:xfrm>
          <a:prstGeom prst="rect">
            <a:avLst/>
          </a:prstGeom>
        </p:spPr>
        <p:txBody>
          <a:bodyPr/>
          <a:lstStyle/>
          <a:p>
            <a:pPr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有了惊人的长进而令鲁肃叹服并与之“结友”</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childTnLst>
                          </p:cTn>
                        </p:par>
                      </p:childTnLst>
                    </p:cTn>
                  </p:par>
                </p:childTnLst>
              </p:cTn>
              <p:nextCondLst>
                <p:cond evt="onClick" delay="0">
                  <p:tgtEl>
                    <p:spTgt spid="4"/>
                  </p:tgtEl>
                </p:cond>
              </p:nextCondLst>
            </p:seq>
          </p:childTnLst>
        </p:cTn>
      </p:par>
    </p:tnLst>
    <p:bldLst>
      <p:bldP spid="3" grpId="0" build="p"/>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0"/>
          </p:nvPr>
        </p:nvSpPr>
        <p:spPr/>
        <p:txBody>
          <a:bodyPr/>
          <a:lstStyle/>
          <a:p>
            <a:r>
              <a:rPr lang="zh-CN" altLang="en-US" dirty="0" smtClean="0"/>
              <a:t>一、活动</a:t>
            </a:r>
            <a:r>
              <a:rPr lang="en-US" dirty="0" smtClean="0"/>
              <a:t>:</a:t>
            </a:r>
            <a:r>
              <a:rPr lang="zh-CN" altLang="en-US" dirty="0" smtClean="0"/>
              <a:t>读准字音</a:t>
            </a:r>
            <a:r>
              <a:rPr lang="en-US" dirty="0" smtClean="0"/>
              <a:t>,</a:t>
            </a:r>
            <a:r>
              <a:rPr lang="zh-CN" altLang="en-US" dirty="0" smtClean="0"/>
              <a:t>读对节奏。</a:t>
            </a:r>
            <a:endParaRPr lang="zh-CN" altLang="en-US" dirty="0"/>
          </a:p>
        </p:txBody>
      </p:sp>
    </p:spTree>
    <p:extLst>
      <p:ext uri="{BB962C8B-B14F-4D97-AF65-F5344CB8AC3E}">
        <p14:creationId xmlns:p14="http://schemas.microsoft.com/office/powerpoint/2010/main" xmlns="" val="76979132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主题">
  <a:themeElements>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fontScheme name="1_Office 主题">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25400">
          <a:solidFill>
            <a:srgbClr val="3F403E"/>
          </a:solidFill>
          <a:miter/>
        </a:ln>
      </a:spPr>
      <a:bodyPr lIns="45719" rIns="45719" anchor="ctr"/>
      <a:lstStyle>
        <a:defPPr algn="ctr">
          <a:defRPr>
            <a:solidFill>
              <a:srgbClr val="FFFFFF"/>
            </a:solidFill>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200" b="1" i="0" u="none" strike="noStrike" cap="none" normalizeH="0" baseline="0" smtClean="0">
            <a:ln>
              <a:noFill/>
            </a:ln>
            <a:solidFill>
              <a:srgbClr val="000000"/>
            </a:solidFill>
            <a:effectLst/>
            <a:latin typeface="Times New Roman" pitchFamily="18" charset="0"/>
            <a:ea typeface="微软雅黑" pitchFamily="34" charset="-122"/>
          </a:defRPr>
        </a:defPPr>
      </a:lstStyle>
    </a:lnDef>
  </a:objectDefaults>
  <a:extraClrSchemeLst>
    <a:extraClrScheme>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章">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6FC8"/>
        </a:solidFill>
        <a:ln>
          <a:noFill/>
        </a:ln>
        <a:effectLst/>
      </a:spPr>
      <a:bodyPr anchor="ctr"/>
      <a:lstStyle>
        <a:defPPr algn="ctr" fontAlgn="auto">
          <a:spcBef>
            <a:spcPts val="0"/>
          </a:spcBef>
          <a:spcAft>
            <a:spcPts val="0"/>
          </a:spcAft>
          <a:defRPr sz="1800" b="0"/>
        </a:defPPr>
      </a:lstStyle>
      <a:style>
        <a:lnRef idx="1">
          <a:schemeClr val="dk1"/>
        </a:lnRef>
        <a:fillRef idx="3">
          <a:schemeClr val="dk1"/>
        </a:fillRef>
        <a:effectRef idx="2">
          <a:schemeClr val="dk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2650</TotalTime>
  <Words>1039</Words>
  <Application>Microsoft Office PowerPoint</Application>
  <PresentationFormat>自定义</PresentationFormat>
  <Paragraphs>127</Paragraphs>
  <Slides>23</Slides>
  <Notes>4</Notes>
  <HiddenSlides>0</HiddenSlides>
  <MMClips>0</MMClips>
  <ScaleCrop>false</ScaleCrop>
  <HeadingPairs>
    <vt:vector size="6" baseType="variant">
      <vt:variant>
        <vt:lpstr>主题</vt:lpstr>
      </vt:variant>
      <vt:variant>
        <vt:i4>2</vt:i4>
      </vt:variant>
      <vt:variant>
        <vt:lpstr>嵌入 OLE 服务器</vt:lpstr>
      </vt:variant>
      <vt:variant>
        <vt:i4>1</vt:i4>
      </vt:variant>
      <vt:variant>
        <vt:lpstr>幻灯片标题</vt:lpstr>
      </vt:variant>
      <vt:variant>
        <vt:i4>23</vt:i4>
      </vt:variant>
    </vt:vector>
  </HeadingPairs>
  <TitlesOfParts>
    <vt:vector size="26" baseType="lpstr">
      <vt:lpstr>1_Office 主题</vt:lpstr>
      <vt:lpstr>章</vt:lpstr>
      <vt:lpstr>文档</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613</cp:revision>
  <dcterms:created xsi:type="dcterms:W3CDTF">2017-02-11T06:33:00Z</dcterms:created>
  <dcterms:modified xsi:type="dcterms:W3CDTF">2019-12-12T06:01:29Z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2052-10.1.0.7697</vt:lpwstr>
  </property>
</Properties>
</file>