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7"/>
  </p:notesMasterIdLst>
  <p:handoutMasterIdLst>
    <p:handoutMasterId r:id="rId38"/>
  </p:handoutMasterIdLst>
  <p:sldIdLst>
    <p:sldId id="371" r:id="rId3"/>
    <p:sldId id="429" r:id="rId4"/>
    <p:sldId id="444" r:id="rId5"/>
    <p:sldId id="428" r:id="rId6"/>
    <p:sldId id="445" r:id="rId7"/>
    <p:sldId id="483" r:id="rId8"/>
    <p:sldId id="443" r:id="rId9"/>
    <p:sldId id="477" r:id="rId10"/>
    <p:sldId id="455" r:id="rId11"/>
    <p:sldId id="479" r:id="rId12"/>
    <p:sldId id="397" r:id="rId13"/>
    <p:sldId id="457" r:id="rId14"/>
    <p:sldId id="458" r:id="rId15"/>
    <p:sldId id="490" r:id="rId16"/>
    <p:sldId id="461" r:id="rId17"/>
    <p:sldId id="462" r:id="rId18"/>
    <p:sldId id="464" r:id="rId19"/>
    <p:sldId id="465" r:id="rId20"/>
    <p:sldId id="466" r:id="rId21"/>
    <p:sldId id="467" r:id="rId22"/>
    <p:sldId id="480" r:id="rId23"/>
    <p:sldId id="481" r:id="rId24"/>
    <p:sldId id="484" r:id="rId25"/>
    <p:sldId id="485" r:id="rId26"/>
    <p:sldId id="469" r:id="rId27"/>
    <p:sldId id="470" r:id="rId28"/>
    <p:sldId id="471" r:id="rId29"/>
    <p:sldId id="472" r:id="rId30"/>
    <p:sldId id="486" r:id="rId31"/>
    <p:sldId id="487" r:id="rId32"/>
    <p:sldId id="488" r:id="rId33"/>
    <p:sldId id="489" r:id="rId34"/>
    <p:sldId id="476" r:id="rId35"/>
    <p:sldId id="395" r:id="rId3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96873" y="4000504"/>
            <a:ext cx="1685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10.</a:t>
            </a:r>
            <a:r>
              <a:rPr lang="zh-CN" altLang="en-US" sz="3600" dirty="0" smtClean="0"/>
              <a:t>老王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910989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3单元.eps" descr="id:2147497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50059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本文是一篇写人记事的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文体</a:t>
            </a:r>
            <a:r>
              <a:rPr lang="en-US" dirty="0" smtClean="0"/>
              <a:t>),</a:t>
            </a:r>
            <a:r>
              <a:rPr lang="zh-CN" altLang="en-US" dirty="0" smtClean="0"/>
              <a:t>材料琐碎</a:t>
            </a:r>
            <a:r>
              <a:rPr lang="en-US" dirty="0" smtClean="0"/>
              <a:t>,</a:t>
            </a:r>
            <a:r>
              <a:rPr lang="zh-CN" altLang="en-US" dirty="0" smtClean="0"/>
              <a:t>但是经过作者的组织</a:t>
            </a:r>
            <a:r>
              <a:rPr lang="en-US" dirty="0" smtClean="0"/>
              <a:t>,</a:t>
            </a:r>
            <a:r>
              <a:rPr lang="zh-CN" altLang="en-US" dirty="0" smtClean="0"/>
              <a:t>成为一个有机整体。作者以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为线索</a:t>
            </a:r>
            <a:r>
              <a:rPr lang="en-US" dirty="0" smtClean="0"/>
              <a:t>,</a:t>
            </a:r>
            <a:r>
              <a:rPr lang="zh-CN" altLang="en-US" dirty="0" smtClean="0"/>
              <a:t>兼用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顺序和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顺序来组织材料。课文写老王</a:t>
            </a:r>
            <a:r>
              <a:rPr lang="en-US" dirty="0" smtClean="0"/>
              <a:t>,</a:t>
            </a:r>
            <a:r>
              <a:rPr lang="zh-CN" altLang="en-US" dirty="0" smtClean="0"/>
              <a:t>可以概括为两个方面</a:t>
            </a:r>
            <a:r>
              <a:rPr lang="en-US" dirty="0" smtClean="0"/>
              <a:t>,</a:t>
            </a:r>
            <a:r>
              <a:rPr lang="zh-CN" altLang="en-US" dirty="0" smtClean="0"/>
              <a:t>一曰</a:t>
            </a:r>
            <a:r>
              <a:rPr lang="en-US" dirty="0" smtClean="0"/>
              <a:t>“</a:t>
            </a:r>
            <a:r>
              <a:rPr lang="zh-CN" altLang="en-US" u="sng" dirty="0" smtClean="0"/>
              <a:t>　　</a:t>
            </a:r>
            <a:r>
              <a:rPr lang="en-US" dirty="0" smtClean="0"/>
              <a:t>”,</a:t>
            </a:r>
            <a:r>
              <a:rPr lang="zh-CN" altLang="en-US" dirty="0" smtClean="0"/>
              <a:t>二曰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453058" y="1785926"/>
            <a:ext cx="128588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散文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096000" y="2357430"/>
            <a:ext cx="235745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与老王的交往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3643314"/>
            <a:ext cx="7858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0453718" y="2357430"/>
            <a:ext cx="107157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逻辑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095472" y="3000372"/>
            <a:ext cx="107157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时间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024298" y="3643314"/>
            <a:ext cx="7858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0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</a:t>
            </a:r>
            <a:r>
              <a:rPr lang="en-US" dirty="0" smtClean="0"/>
              <a:t>,</a:t>
            </a:r>
            <a:r>
              <a:rPr lang="zh-CN" altLang="en-US" dirty="0" smtClean="0"/>
              <a:t>初识老王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速读课文第</a:t>
            </a:r>
            <a:r>
              <a:rPr lang="en-US" dirty="0" smtClean="0"/>
              <a:t>1~4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作者给我们介绍了老王的哪些情况</a:t>
            </a:r>
            <a:r>
              <a:rPr lang="en-US" dirty="0" smtClean="0"/>
              <a:t>?</a:t>
            </a:r>
            <a:r>
              <a:rPr lang="zh-CN" altLang="en-US" dirty="0" smtClean="0"/>
              <a:t>从这些信息中你读到了什么</a:t>
            </a:r>
            <a:r>
              <a:rPr lang="en-US" dirty="0" smtClean="0"/>
              <a:t>?(</a:t>
            </a:r>
            <a:r>
              <a:rPr lang="zh-CN" altLang="en-US" dirty="0" smtClean="0"/>
              <a:t>从职业、家人、外貌、居住条件等方面来看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作品反映的是</a:t>
            </a:r>
            <a:r>
              <a:rPr lang="en-US" dirty="0" smtClean="0"/>
              <a:t>“</a:t>
            </a:r>
            <a:r>
              <a:rPr lang="zh-CN" altLang="en-US" dirty="0" smtClean="0"/>
              <a:t>文革</a:t>
            </a:r>
            <a:r>
              <a:rPr lang="en-US" dirty="0" smtClean="0"/>
              <a:t>”</a:t>
            </a:r>
            <a:r>
              <a:rPr lang="zh-CN" altLang="en-US" dirty="0" smtClean="0"/>
              <a:t>那段动荡的岁月</a:t>
            </a:r>
            <a:r>
              <a:rPr lang="en-US" dirty="0" smtClean="0"/>
              <a:t>,</a:t>
            </a:r>
            <a:r>
              <a:rPr lang="zh-CN" altLang="en-US" dirty="0" smtClean="0"/>
              <a:t>当时不许人们单独干活</a:t>
            </a:r>
            <a:r>
              <a:rPr lang="en-US" dirty="0" smtClean="0"/>
              <a:t>,</a:t>
            </a:r>
            <a:r>
              <a:rPr lang="zh-CN" altLang="en-US" dirty="0" smtClean="0"/>
              <a:t>那时候连蹬三轮的也要组织起来。</a:t>
            </a:r>
          </a:p>
          <a:p>
            <a:r>
              <a:rPr lang="zh-CN" altLang="en-US" dirty="0" smtClean="0"/>
              <a:t>职业</a:t>
            </a:r>
            <a:r>
              <a:rPr lang="en-US" dirty="0" smtClean="0"/>
              <a:t>:</a:t>
            </a:r>
            <a:r>
              <a:rPr lang="zh-CN" altLang="en-US" dirty="0" smtClean="0"/>
              <a:t>靠一辆破旧的三轮车活命。</a:t>
            </a:r>
          </a:p>
          <a:p>
            <a:r>
              <a:rPr lang="zh-CN" altLang="en-US" dirty="0" smtClean="0"/>
              <a:t>家人</a:t>
            </a:r>
            <a:r>
              <a:rPr lang="en-US" dirty="0" smtClean="0"/>
              <a:t>:</a:t>
            </a:r>
            <a:r>
              <a:rPr lang="zh-CN" altLang="en-US" dirty="0" smtClean="0"/>
              <a:t>打了一辈子光棍</a:t>
            </a:r>
            <a:r>
              <a:rPr lang="en-US" dirty="0" smtClean="0"/>
              <a:t>,</a:t>
            </a:r>
            <a:r>
              <a:rPr lang="zh-CN" altLang="en-US" dirty="0" smtClean="0"/>
              <a:t>孤苦伶仃。</a:t>
            </a:r>
          </a:p>
          <a:p>
            <a:r>
              <a:rPr lang="zh-CN" altLang="en-US" dirty="0" smtClean="0"/>
              <a:t>外貌</a:t>
            </a:r>
            <a:r>
              <a:rPr lang="en-US" dirty="0" smtClean="0"/>
              <a:t>:</a:t>
            </a:r>
            <a:r>
              <a:rPr lang="zh-CN" altLang="en-US" dirty="0" smtClean="0"/>
              <a:t>眼睛不好</a:t>
            </a:r>
            <a:r>
              <a:rPr lang="en-US" dirty="0" smtClean="0"/>
              <a:t>,</a:t>
            </a:r>
            <a:r>
              <a:rPr lang="zh-CN" altLang="en-US" dirty="0" smtClean="0"/>
              <a:t>瞎了一只眼。</a:t>
            </a:r>
          </a:p>
          <a:p>
            <a:r>
              <a:rPr lang="zh-CN" altLang="en-US" dirty="0" smtClean="0"/>
              <a:t>居住</a:t>
            </a:r>
            <a:r>
              <a:rPr lang="en-US" dirty="0" smtClean="0"/>
              <a:t>:</a:t>
            </a:r>
            <a:r>
              <a:rPr lang="zh-CN" altLang="en-US" dirty="0" smtClean="0"/>
              <a:t>住在荒僻的小胡同</a:t>
            </a:r>
            <a:r>
              <a:rPr lang="en-US" dirty="0" smtClean="0"/>
              <a:t>,</a:t>
            </a:r>
            <a:r>
              <a:rPr lang="zh-CN" altLang="en-US" dirty="0" smtClean="0"/>
              <a:t>塌败的小屋里。</a:t>
            </a:r>
          </a:p>
          <a:p>
            <a:r>
              <a:rPr lang="zh-CN" altLang="en-US" dirty="0" smtClean="0"/>
              <a:t>老王是一个一生都凄凉艰苦</a:t>
            </a:r>
            <a:r>
              <a:rPr lang="en-US" dirty="0" smtClean="0"/>
              <a:t>,</a:t>
            </a:r>
            <a:r>
              <a:rPr lang="zh-CN" altLang="en-US" dirty="0" smtClean="0"/>
              <a:t>生活在社会最底层的不幸者。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别人怎样对待老王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不愿坐他的车</a:t>
            </a:r>
            <a:r>
              <a:rPr lang="en-US" dirty="0" smtClean="0"/>
              <a:t>;</a:t>
            </a:r>
            <a:r>
              <a:rPr lang="zh-CN" altLang="en-US" dirty="0" smtClean="0"/>
              <a:t>叫他老光棍</a:t>
            </a:r>
            <a:r>
              <a:rPr lang="en-US" dirty="0" smtClean="0"/>
              <a:t>;</a:t>
            </a:r>
            <a:r>
              <a:rPr lang="zh-CN" altLang="en-US" dirty="0" smtClean="0"/>
              <a:t>恶意地揣测他眼睛瞎的原因。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自读课文</a:t>
            </a:r>
            <a:r>
              <a:rPr lang="en-US" dirty="0" smtClean="0"/>
              <a:t>,</a:t>
            </a:r>
            <a:r>
              <a:rPr lang="zh-CN" altLang="en-US" dirty="0" smtClean="0"/>
              <a:t>感悟老王。</a:t>
            </a:r>
          </a:p>
          <a:p>
            <a:r>
              <a:rPr lang="zh-CN" altLang="en-US" dirty="0" smtClean="0"/>
              <a:t>快速阅读第</a:t>
            </a:r>
            <a:r>
              <a:rPr lang="en-US" dirty="0" smtClean="0"/>
              <a:t>5~22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作者回忆了老王的哪些事</a:t>
            </a:r>
            <a:r>
              <a:rPr lang="en-US" dirty="0" smtClean="0"/>
              <a:t>?</a:t>
            </a:r>
            <a:r>
              <a:rPr lang="zh-CN" altLang="en-US" dirty="0" smtClean="0"/>
              <a:t>体现了老王怎样的品质</a:t>
            </a:r>
            <a:r>
              <a:rPr lang="en-US" dirty="0" smtClean="0"/>
              <a:t>?</a:t>
            </a:r>
            <a:r>
              <a:rPr lang="zh-CN" altLang="en-US" dirty="0" smtClean="0"/>
              <a:t>根据课文完成下表。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381092" y="1500174"/>
          <a:ext cx="9429816" cy="4143405"/>
        </p:xfrm>
        <a:graphic>
          <a:graphicData uri="http://schemas.openxmlformats.org/drawingml/2006/table">
            <a:tbl>
              <a:tblPr/>
              <a:tblGrid>
                <a:gridCol w="3929090"/>
                <a:gridCol w="5500726"/>
              </a:tblGrid>
              <a:tr h="8286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事件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品质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送冰块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车费减半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老实厚道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送钱先生看病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不要钱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帮助别人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不图回报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改装三轮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体贴乘客</a:t>
                      </a:r>
                      <a:r>
                        <a:rPr lang="en-US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为人着想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68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临死前送来香油、鸡蛋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感谢关怀</a:t>
                      </a:r>
                      <a:r>
                        <a:rPr lang="en-US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b="1" kern="100" dirty="0">
                          <a:solidFill>
                            <a:srgbClr val="FF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知恩图报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怀念老王。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与老王交往的作者一家人是怎样的人</a:t>
            </a:r>
            <a:r>
              <a:rPr lang="en-US" dirty="0" smtClean="0"/>
              <a:t>?</a:t>
            </a:r>
            <a:r>
              <a:rPr lang="zh-CN" altLang="en-US" dirty="0" smtClean="0"/>
              <a:t>具体表现在哪些地方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-119106" y="714356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善良</a:t>
            </a:r>
            <a:r>
              <a:rPr lang="en-US" dirty="0" smtClean="0"/>
              <a:t>,</a:t>
            </a:r>
            <a:r>
              <a:rPr lang="zh-CN" altLang="en-US" dirty="0" smtClean="0"/>
              <a:t>极富爱心。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照顾老王的生意</a:t>
            </a:r>
            <a:r>
              <a:rPr lang="en-US" dirty="0" smtClean="0"/>
              <a:t>,</a:t>
            </a:r>
            <a:r>
              <a:rPr lang="zh-CN" altLang="en-US" dirty="0" smtClean="0"/>
              <a:t>坐他的车。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她的女儿也如她一样善良</a:t>
            </a:r>
            <a:r>
              <a:rPr lang="en-US" dirty="0" smtClean="0"/>
              <a:t>,</a:t>
            </a:r>
            <a:r>
              <a:rPr lang="zh-CN" altLang="en-US" dirty="0" smtClean="0"/>
              <a:t>送老王大瓶鱼肝油</a:t>
            </a:r>
            <a:r>
              <a:rPr lang="en-US" dirty="0" smtClean="0"/>
              <a:t>,</a:t>
            </a:r>
            <a:r>
              <a:rPr lang="zh-CN" altLang="en-US" dirty="0" smtClean="0"/>
              <a:t>治好他的夜盲症。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老王送钱先生上医院不收钱</a:t>
            </a:r>
            <a:r>
              <a:rPr lang="en-US" dirty="0" smtClean="0"/>
              <a:t>,</a:t>
            </a:r>
            <a:r>
              <a:rPr lang="zh-CN" altLang="en-US" dirty="0" smtClean="0"/>
              <a:t>作者也付给他应得的报酬。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关心老王的生计</a:t>
            </a:r>
            <a:r>
              <a:rPr lang="en-US" dirty="0" smtClean="0"/>
              <a:t>:</a:t>
            </a:r>
            <a:r>
              <a:rPr lang="zh-CN" altLang="en-US" dirty="0" smtClean="0"/>
              <a:t>三轮车改装后</a:t>
            </a:r>
            <a:r>
              <a:rPr lang="en-US" dirty="0" smtClean="0"/>
              <a:t>,</a:t>
            </a:r>
            <a:r>
              <a:rPr lang="zh-CN" altLang="en-US" dirty="0" smtClean="0"/>
              <a:t>生意不好做</a:t>
            </a:r>
            <a:r>
              <a:rPr lang="en-US" dirty="0" smtClean="0"/>
              <a:t>,</a:t>
            </a:r>
            <a:r>
              <a:rPr lang="zh-CN" altLang="en-US" dirty="0" smtClean="0"/>
              <a:t>作者关切询问老王是否能维持生活。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老王送来香油、鸡蛋</a:t>
            </a:r>
            <a:r>
              <a:rPr lang="en-US" dirty="0" smtClean="0"/>
              <a:t>,</a:t>
            </a:r>
            <a:r>
              <a:rPr lang="zh-CN" altLang="en-US" dirty="0" smtClean="0"/>
              <a:t>不能让他白送</a:t>
            </a:r>
            <a:r>
              <a:rPr lang="en-US" dirty="0" smtClean="0"/>
              <a:t>,</a:t>
            </a:r>
            <a:r>
              <a:rPr lang="zh-CN" altLang="en-US" dirty="0" smtClean="0"/>
              <a:t>也给了钱。</a:t>
            </a:r>
          </a:p>
          <a:p>
            <a:r>
              <a:rPr lang="en-US" dirty="0" smtClean="0"/>
              <a:t>(6)</a:t>
            </a:r>
            <a:r>
              <a:rPr lang="zh-CN" altLang="en-US" dirty="0" smtClean="0"/>
              <a:t>担心老王摔倒</a:t>
            </a:r>
            <a:r>
              <a:rPr lang="en-US" dirty="0" smtClean="0"/>
              <a:t>,</a:t>
            </a:r>
            <a:r>
              <a:rPr lang="zh-CN" altLang="en-US" dirty="0" smtClean="0"/>
              <a:t>对没请他坐下喝茶感到抱歉</a:t>
            </a:r>
            <a:r>
              <a:rPr lang="en-US" dirty="0" smtClean="0"/>
              <a:t>,</a:t>
            </a:r>
            <a:r>
              <a:rPr lang="zh-CN" altLang="en-US" dirty="0" smtClean="0"/>
              <a:t>心里不安。</a:t>
            </a:r>
          </a:p>
          <a:p>
            <a:r>
              <a:rPr lang="zh-CN" altLang="en-US" dirty="0" smtClean="0"/>
              <a:t>作者选取的是一些典型的日常小事</a:t>
            </a:r>
            <a:r>
              <a:rPr lang="en-US" dirty="0" smtClean="0"/>
              <a:t>,</a:t>
            </a:r>
            <a:r>
              <a:rPr lang="zh-CN" altLang="en-US" dirty="0" smtClean="0"/>
              <a:t>以此来表现作者一家人的品质。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杨绛先生是幸运的人吗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理解老王的</a:t>
            </a:r>
            <a:r>
              <a:rPr lang="en-US" dirty="0" smtClean="0"/>
              <a:t>“</a:t>
            </a:r>
            <a:r>
              <a:rPr lang="zh-CN" altLang="en-US" dirty="0" smtClean="0"/>
              <a:t>苦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善</a:t>
            </a:r>
            <a:r>
              <a:rPr lang="en-US" dirty="0" smtClean="0"/>
              <a:t>”,</a:t>
            </a:r>
            <a:r>
              <a:rPr lang="zh-CN" altLang="en-US" dirty="0" smtClean="0"/>
              <a:t>学习把握人物形象、概括人物思想性格特征的方法。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品味平淡有味的语言</a:t>
            </a:r>
            <a:r>
              <a:rPr lang="en-US" dirty="0" smtClean="0"/>
              <a:t>,</a:t>
            </a:r>
            <a:r>
              <a:rPr lang="zh-CN" altLang="en-US" dirty="0" smtClean="0"/>
              <a:t>领会作者倾注在底层人物身上的深切情感。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体会普通人性格中的闪光点</a:t>
            </a:r>
            <a:r>
              <a:rPr lang="en-US" dirty="0" smtClean="0"/>
              <a:t>,</a:t>
            </a:r>
            <a:r>
              <a:rPr lang="zh-CN" altLang="en-US" dirty="0" smtClean="0"/>
              <a:t>学会关爱生活中的不幸者。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5143512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 1.</a:t>
            </a:r>
            <a:r>
              <a:rPr lang="zh-CN" altLang="en-US" dirty="0" smtClean="0"/>
              <a:t>理解老王的</a:t>
            </a:r>
            <a:r>
              <a:rPr lang="en-US" dirty="0" smtClean="0"/>
              <a:t>“</a:t>
            </a:r>
            <a:r>
              <a:rPr lang="zh-CN" altLang="en-US" dirty="0" smtClean="0"/>
              <a:t>苦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善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品味语言</a:t>
            </a:r>
            <a:r>
              <a:rPr lang="en-US" dirty="0" smtClean="0"/>
              <a:t>,</a:t>
            </a:r>
            <a:r>
              <a:rPr lang="zh-CN" altLang="en-US" dirty="0" smtClean="0"/>
              <a:t>领会作者倾注在底层人物身上的深切情感。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与老王一生饱受贫穷病痛的折磨相比</a:t>
            </a:r>
            <a:r>
              <a:rPr lang="en-US" dirty="0" smtClean="0"/>
              <a:t>,</a:t>
            </a:r>
            <a:r>
              <a:rPr lang="zh-CN" altLang="en-US" dirty="0" smtClean="0"/>
              <a:t>作者夫妇在</a:t>
            </a:r>
            <a:r>
              <a:rPr lang="en-US" dirty="0" smtClean="0"/>
              <a:t>“</a:t>
            </a:r>
            <a:r>
              <a:rPr lang="zh-CN" altLang="en-US" dirty="0" smtClean="0"/>
              <a:t>文革</a:t>
            </a:r>
            <a:r>
              <a:rPr lang="en-US" dirty="0" smtClean="0"/>
              <a:t>”</a:t>
            </a:r>
            <a:r>
              <a:rPr lang="zh-CN" altLang="en-US" dirty="0" smtClean="0"/>
              <a:t>中所受的折磨算不了什么</a:t>
            </a:r>
            <a:r>
              <a:rPr lang="en-US" dirty="0" smtClean="0"/>
              <a:t>,</a:t>
            </a:r>
            <a:r>
              <a:rPr lang="zh-CN" altLang="en-US" dirty="0" smtClean="0"/>
              <a:t>他们算得上是幸运的人。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作者为什么会</a:t>
            </a:r>
            <a:r>
              <a:rPr lang="en-US" dirty="0" smtClean="0"/>
              <a:t>“</a:t>
            </a:r>
            <a:r>
              <a:rPr lang="zh-CN" altLang="en-US" dirty="0" smtClean="0"/>
              <a:t>愧怍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作者回想自己对老王的关爱还很不够</a:t>
            </a:r>
            <a:r>
              <a:rPr lang="en-US" dirty="0" smtClean="0"/>
              <a:t>,</a:t>
            </a:r>
            <a:r>
              <a:rPr lang="zh-CN" altLang="en-US" dirty="0" smtClean="0"/>
              <a:t>所以感到</a:t>
            </a:r>
            <a:r>
              <a:rPr lang="en-US" dirty="0" smtClean="0"/>
              <a:t>“</a:t>
            </a:r>
            <a:r>
              <a:rPr lang="zh-CN" altLang="en-US" dirty="0" smtClean="0"/>
              <a:t>愧怍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作者</a:t>
            </a:r>
            <a:r>
              <a:rPr lang="en-US" dirty="0" smtClean="0"/>
              <a:t>“</a:t>
            </a:r>
            <a:r>
              <a:rPr lang="zh-CN" altLang="en-US" dirty="0" smtClean="0"/>
              <a:t>愧怍</a:t>
            </a:r>
            <a:r>
              <a:rPr lang="en-US" dirty="0" smtClean="0"/>
              <a:t>”</a:t>
            </a:r>
            <a:r>
              <a:rPr lang="zh-CN" altLang="en-US" dirty="0" smtClean="0"/>
              <a:t>体现了她怎样的情怀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这正表明作者具有人道主义精神</a:t>
            </a:r>
            <a:r>
              <a:rPr lang="en-US" dirty="0" smtClean="0"/>
              <a:t>,</a:t>
            </a:r>
            <a:r>
              <a:rPr lang="zh-CN" altLang="en-US" dirty="0" smtClean="0"/>
              <a:t>也正是其善良品性的集中体现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文章写老王的死采用了什么描写方法</a:t>
            </a:r>
            <a:r>
              <a:rPr lang="en-US" dirty="0" smtClean="0"/>
              <a:t>?</a:t>
            </a:r>
            <a:r>
              <a:rPr lang="zh-CN" altLang="en-US" dirty="0" smtClean="0"/>
              <a:t>这样安排有什么作用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采用了侧面描写。通过</a:t>
            </a:r>
            <a:r>
              <a:rPr lang="en-US" dirty="0" smtClean="0"/>
              <a:t>“</a:t>
            </a:r>
            <a:r>
              <a:rPr lang="zh-CN" altLang="en-US" dirty="0" smtClean="0"/>
              <a:t>老王同院的老李</a:t>
            </a:r>
            <a:r>
              <a:rPr lang="en-US" dirty="0" smtClean="0"/>
              <a:t>”</a:t>
            </a:r>
            <a:r>
              <a:rPr lang="zh-CN" altLang="en-US" dirty="0" smtClean="0"/>
              <a:t>的介绍来写老王的死</a:t>
            </a:r>
            <a:r>
              <a:rPr lang="en-US" dirty="0" smtClean="0"/>
              <a:t>,</a:t>
            </a:r>
            <a:r>
              <a:rPr lang="zh-CN" altLang="en-US" dirty="0" smtClean="0"/>
              <a:t>一方面强烈地烘托了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心中的</a:t>
            </a:r>
            <a:r>
              <a:rPr lang="en-US" dirty="0" smtClean="0"/>
              <a:t>“</a:t>
            </a:r>
            <a:r>
              <a:rPr lang="zh-CN" altLang="en-US" dirty="0" smtClean="0"/>
              <a:t>不安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愧怍</a:t>
            </a:r>
            <a:r>
              <a:rPr lang="en-US" dirty="0" smtClean="0"/>
              <a:t>”,</a:t>
            </a:r>
            <a:r>
              <a:rPr lang="zh-CN" altLang="en-US" dirty="0" smtClean="0"/>
              <a:t>另一方面也暗示了</a:t>
            </a:r>
            <a:r>
              <a:rPr lang="en-US" dirty="0" smtClean="0"/>
              <a:t>“</a:t>
            </a:r>
            <a:r>
              <a:rPr lang="zh-CN" altLang="en-US" dirty="0" smtClean="0"/>
              <a:t>文革</a:t>
            </a:r>
            <a:r>
              <a:rPr lang="en-US" dirty="0" smtClean="0"/>
              <a:t>”</a:t>
            </a:r>
            <a:r>
              <a:rPr lang="zh-CN" altLang="en-US" dirty="0" smtClean="0"/>
              <a:t>年代像老王这样的</a:t>
            </a:r>
            <a:r>
              <a:rPr lang="en-US" dirty="0" smtClean="0"/>
              <a:t>“</a:t>
            </a:r>
            <a:r>
              <a:rPr lang="zh-CN" altLang="en-US" dirty="0" smtClean="0"/>
              <a:t>小人物</a:t>
            </a:r>
            <a:r>
              <a:rPr lang="en-US" dirty="0" smtClean="0"/>
              <a:t>”</a:t>
            </a:r>
            <a:r>
              <a:rPr lang="zh-CN" altLang="en-US" dirty="0" smtClean="0"/>
              <a:t>无论生死都默默无闻的悲惨命运。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为什么作者一家对不幸的老王那么关心、爱护</a:t>
            </a:r>
            <a:r>
              <a:rPr lang="en-US" dirty="0" smtClean="0"/>
              <a:t>?</a:t>
            </a:r>
            <a:r>
              <a:rPr lang="zh-CN" altLang="en-US" dirty="0" smtClean="0"/>
              <a:t>社会地位较高、生活条件比较优越的人往往瞧不起卑微者</a:t>
            </a:r>
            <a:r>
              <a:rPr lang="en-US" dirty="0" smtClean="0"/>
              <a:t>,</a:t>
            </a:r>
            <a:r>
              <a:rPr lang="zh-CN" altLang="en-US" dirty="0" smtClean="0"/>
              <a:t>要有怎样的精神</a:t>
            </a:r>
            <a:r>
              <a:rPr lang="en-US" dirty="0" smtClean="0"/>
              <a:t>,</a:t>
            </a:r>
            <a:r>
              <a:rPr lang="zh-CN" altLang="en-US" dirty="0" smtClean="0"/>
              <a:t>才能像作者那样尊重人、理解人、关心人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从文章看</a:t>
            </a:r>
            <a:r>
              <a:rPr lang="en-US" dirty="0" smtClean="0"/>
              <a:t>,</a:t>
            </a:r>
            <a:r>
              <a:rPr lang="zh-CN" altLang="en-US" dirty="0" smtClean="0"/>
              <a:t>最主要的是平等观念。在作者那里</a:t>
            </a:r>
            <a:r>
              <a:rPr lang="en-US" dirty="0" smtClean="0"/>
              <a:t>,</a:t>
            </a:r>
            <a:r>
              <a:rPr lang="zh-CN" altLang="en-US" dirty="0" smtClean="0"/>
              <a:t>人是生而平等的</a:t>
            </a:r>
            <a:r>
              <a:rPr lang="en-US" dirty="0" smtClean="0"/>
              <a:t>,</a:t>
            </a:r>
            <a:r>
              <a:rPr lang="zh-CN" altLang="en-US" dirty="0" smtClean="0"/>
              <a:t>各人境遇不同</a:t>
            </a:r>
            <a:r>
              <a:rPr lang="en-US" dirty="0" smtClean="0"/>
              <a:t>,</a:t>
            </a:r>
            <a:r>
              <a:rPr lang="zh-CN" altLang="en-US" dirty="0" smtClean="0"/>
              <a:t>甚至差别很大</a:t>
            </a:r>
            <a:r>
              <a:rPr lang="en-US" dirty="0" smtClean="0"/>
              <a:t>,</a:t>
            </a:r>
            <a:r>
              <a:rPr lang="zh-CN" altLang="en-US" dirty="0" smtClean="0"/>
              <a:t>不过是幸运与不幸造成的差别。所谓幸与不幸</a:t>
            </a:r>
            <a:r>
              <a:rPr lang="en-US" dirty="0" smtClean="0"/>
              <a:t>,</a:t>
            </a:r>
            <a:r>
              <a:rPr lang="zh-CN" altLang="en-US" dirty="0" smtClean="0"/>
              <a:t>包括天赋条件、成长条件、生理条件</a:t>
            </a:r>
            <a:r>
              <a:rPr lang="en-US" dirty="0" smtClean="0"/>
              <a:t>,</a:t>
            </a:r>
            <a:r>
              <a:rPr lang="zh-CN" altLang="en-US" dirty="0" smtClean="0"/>
              <a:t>幸运者只有关爱不幸者的责任</a:t>
            </a:r>
            <a:r>
              <a:rPr lang="en-US" dirty="0" smtClean="0"/>
              <a:t>,</a:t>
            </a:r>
            <a:r>
              <a:rPr lang="zh-CN" altLang="en-US" dirty="0" smtClean="0"/>
              <a:t>没有歧视不幸者的理由。有平等意识</a:t>
            </a:r>
            <a:r>
              <a:rPr lang="en-US" dirty="0" smtClean="0"/>
              <a:t>,</a:t>
            </a:r>
            <a:r>
              <a:rPr lang="zh-CN" altLang="en-US" dirty="0" smtClean="0"/>
              <a:t>才会平等对话</a:t>
            </a:r>
            <a:r>
              <a:rPr lang="en-US" dirty="0" smtClean="0"/>
              <a:t>,</a:t>
            </a:r>
            <a:r>
              <a:rPr lang="zh-CN" altLang="en-US" dirty="0" smtClean="0"/>
              <a:t>才会感觉人家上门来</a:t>
            </a:r>
            <a:r>
              <a:rPr lang="en-US" dirty="0" smtClean="0"/>
              <a:t>“</a:t>
            </a:r>
            <a:r>
              <a:rPr lang="zh-CN" altLang="en-US" dirty="0" smtClean="0"/>
              <a:t>没请他坐坐喝口茶水</a:t>
            </a:r>
            <a:r>
              <a:rPr lang="en-US" dirty="0" smtClean="0"/>
              <a:t>”</a:t>
            </a:r>
            <a:r>
              <a:rPr lang="zh-CN" altLang="en-US" dirty="0" smtClean="0"/>
              <a:t>是很抱歉的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要</a:t>
            </a:r>
            <a:r>
              <a:rPr lang="zh-CN" altLang="en-US" dirty="0" smtClean="0"/>
              <a:t>有人道主义精神。这种精神要求社会关心个人、同情个人</a:t>
            </a:r>
            <a:r>
              <a:rPr lang="en-US" dirty="0" smtClean="0"/>
              <a:t>,</a:t>
            </a:r>
            <a:r>
              <a:rPr lang="zh-CN" altLang="en-US" dirty="0" smtClean="0"/>
              <a:t>尊重个人对社会做出的贡献</a:t>
            </a:r>
            <a:r>
              <a:rPr lang="en-US" dirty="0" smtClean="0"/>
              <a:t>,</a:t>
            </a:r>
            <a:r>
              <a:rPr lang="zh-CN" altLang="en-US" dirty="0" smtClean="0"/>
              <a:t>尊重人格</a:t>
            </a:r>
            <a:r>
              <a:rPr lang="en-US" dirty="0" smtClean="0"/>
              <a:t>,</a:t>
            </a:r>
            <a:r>
              <a:rPr lang="zh-CN" altLang="en-US" dirty="0" smtClean="0"/>
              <a:t>维护社会成员的基本权利</a:t>
            </a:r>
            <a:r>
              <a:rPr lang="en-US" dirty="0" smtClean="0"/>
              <a:t>,</a:t>
            </a:r>
            <a:r>
              <a:rPr lang="zh-CN" altLang="en-US" dirty="0" smtClean="0"/>
              <a:t>并促进全体劳动者的全面发展。作者一家对老王是怀有这种精神的。知道老王有夜盲症</a:t>
            </a:r>
            <a:r>
              <a:rPr lang="en-US" dirty="0" smtClean="0"/>
              <a:t>,</a:t>
            </a:r>
            <a:r>
              <a:rPr lang="zh-CN" altLang="en-US" dirty="0" smtClean="0"/>
              <a:t>就送了大瓶鱼肝油。他们总是照顾老王生意</a:t>
            </a:r>
            <a:r>
              <a:rPr lang="en-US" dirty="0" smtClean="0"/>
              <a:t>,</a:t>
            </a:r>
            <a:r>
              <a:rPr lang="zh-CN" altLang="en-US" dirty="0" smtClean="0"/>
              <a:t>坐他的车</a:t>
            </a:r>
            <a:r>
              <a:rPr lang="en-US" dirty="0" smtClean="0"/>
              <a:t>,</a:t>
            </a:r>
            <a:r>
              <a:rPr lang="zh-CN" altLang="en-US" dirty="0" smtClean="0"/>
              <a:t>让他挣点钱。老王常常客气不收钱</a:t>
            </a:r>
            <a:r>
              <a:rPr lang="en-US" dirty="0" smtClean="0"/>
              <a:t>,</a:t>
            </a:r>
            <a:r>
              <a:rPr lang="zh-CN" altLang="en-US" dirty="0" smtClean="0"/>
              <a:t>他们总是照原价付。平板三轮不敢坐了</a:t>
            </a:r>
            <a:r>
              <a:rPr lang="en-US" dirty="0" smtClean="0"/>
              <a:t>,</a:t>
            </a:r>
            <a:r>
              <a:rPr lang="zh-CN" altLang="en-US" dirty="0" smtClean="0"/>
              <a:t>还是关心老王是否能维持生活。总之</a:t>
            </a:r>
            <a:r>
              <a:rPr lang="en-US" dirty="0" smtClean="0"/>
              <a:t>,</a:t>
            </a:r>
            <a:r>
              <a:rPr lang="zh-CN" altLang="en-US" dirty="0" smtClean="0"/>
              <a:t>对不幸者怀有一颗爱心</a:t>
            </a:r>
            <a:r>
              <a:rPr lang="en-US" dirty="0" smtClean="0"/>
              <a:t>,</a:t>
            </a:r>
            <a:r>
              <a:rPr lang="zh-CN" altLang="en-US" dirty="0" smtClean="0"/>
              <a:t>才能这么关心人、爱护人。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老王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一文作于</a:t>
            </a:r>
            <a:r>
              <a:rPr lang="en-US" dirty="0" smtClean="0"/>
              <a:t>1984</a:t>
            </a:r>
            <a:r>
              <a:rPr lang="zh-CN" altLang="en-US" dirty="0" smtClean="0"/>
              <a:t>年。这是一篇回忆性的散文</a:t>
            </a:r>
            <a:r>
              <a:rPr lang="en-US" dirty="0" smtClean="0"/>
              <a:t>,</a:t>
            </a:r>
            <a:r>
              <a:rPr lang="zh-CN" altLang="en-US" dirty="0" smtClean="0"/>
              <a:t>作者记叙了自己同老王交往的几个片段。当时正是</a:t>
            </a:r>
            <a:r>
              <a:rPr lang="en-US" dirty="0" smtClean="0"/>
              <a:t>“</a:t>
            </a:r>
            <a:r>
              <a:rPr lang="zh-CN" altLang="en-US" dirty="0" smtClean="0"/>
              <a:t>文化大革命</a:t>
            </a:r>
            <a:r>
              <a:rPr lang="en-US" dirty="0" smtClean="0"/>
              <a:t>”</a:t>
            </a:r>
            <a:r>
              <a:rPr lang="zh-CN" altLang="en-US" dirty="0" smtClean="0"/>
              <a:t>时期</a:t>
            </a:r>
            <a:r>
              <a:rPr lang="en-US" dirty="0" smtClean="0"/>
              <a:t>,</a:t>
            </a:r>
            <a:r>
              <a:rPr lang="zh-CN" altLang="en-US" dirty="0" smtClean="0"/>
              <a:t>是一个荒唐动乱的年代</a:t>
            </a:r>
            <a:r>
              <a:rPr lang="en-US" dirty="0" smtClean="0"/>
              <a:t>,</a:t>
            </a:r>
            <a:r>
              <a:rPr lang="zh-CN" altLang="en-US" dirty="0" smtClean="0"/>
              <a:t>作者夫妇被诬蔑为</a:t>
            </a:r>
            <a:r>
              <a:rPr lang="en-US" dirty="0" smtClean="0"/>
              <a:t>“</a:t>
            </a:r>
            <a:r>
              <a:rPr lang="zh-CN" altLang="en-US" dirty="0" smtClean="0"/>
              <a:t>反动学术权威</a:t>
            </a:r>
            <a:r>
              <a:rPr lang="en-US" dirty="0" smtClean="0"/>
              <a:t>”</a:t>
            </a:r>
            <a:r>
              <a:rPr lang="zh-CN" altLang="en-US" dirty="0" smtClean="0"/>
              <a:t>。但是</a:t>
            </a:r>
            <a:r>
              <a:rPr lang="en-US" dirty="0" smtClean="0"/>
              <a:t>,</a:t>
            </a:r>
            <a:r>
              <a:rPr lang="zh-CN" altLang="en-US" dirty="0" smtClean="0"/>
              <a:t>任何歪风邪气对老王都没有丝毫影响</a:t>
            </a:r>
            <a:r>
              <a:rPr lang="en-US" dirty="0" smtClean="0"/>
              <a:t>,</a:t>
            </a:r>
            <a:r>
              <a:rPr lang="zh-CN" altLang="en-US" dirty="0" smtClean="0"/>
              <a:t>他照样尊重作者夫妇。由此</a:t>
            </a:r>
            <a:r>
              <a:rPr lang="en-US" dirty="0" smtClean="0"/>
              <a:t>,</a:t>
            </a:r>
            <a:r>
              <a:rPr lang="zh-CN" altLang="en-US" dirty="0" smtClean="0"/>
              <a:t>与老王的交往深深地印刻在了作者的脑海之中。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品析下列两组句子</a:t>
            </a:r>
            <a:r>
              <a:rPr lang="en-US" dirty="0" smtClean="0"/>
              <a:t>,</a:t>
            </a:r>
            <a:r>
              <a:rPr lang="zh-CN" altLang="en-US" dirty="0" smtClean="0"/>
              <a:t>联系上下文</a:t>
            </a:r>
            <a:r>
              <a:rPr lang="en-US" dirty="0" smtClean="0"/>
              <a:t>,</a:t>
            </a:r>
            <a:r>
              <a:rPr lang="zh-CN" altLang="en-US" dirty="0" smtClean="0"/>
              <a:t>说说下列各组句子中第</a:t>
            </a:r>
            <a:r>
              <a:rPr lang="en-US" dirty="0" smtClean="0"/>
              <a:t>①</a:t>
            </a:r>
            <a:r>
              <a:rPr lang="zh-CN" altLang="en-US" dirty="0" smtClean="0"/>
              <a:t>句在表达上的好处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第一组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他送的冰比他前任送的大一倍</a:t>
            </a:r>
            <a:r>
              <a:rPr lang="en-US" dirty="0" smtClean="0"/>
              <a:t>,</a:t>
            </a:r>
            <a:r>
              <a:rPr lang="zh-CN" altLang="en-US" dirty="0" smtClean="0"/>
              <a:t>冰价相等。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他送的冰比前一个三轮车工人送的大一倍</a:t>
            </a:r>
            <a:r>
              <a:rPr lang="en-US" dirty="0" smtClean="0"/>
              <a:t>,</a:t>
            </a:r>
            <a:r>
              <a:rPr lang="zh-CN" altLang="en-US" dirty="0" smtClean="0"/>
              <a:t>冰价相等。</a:t>
            </a:r>
          </a:p>
          <a:p>
            <a:r>
              <a:rPr lang="zh-CN" altLang="en-US" dirty="0" smtClean="0"/>
              <a:t>第二组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我在家听到打门</a:t>
            </a:r>
            <a:r>
              <a:rPr lang="en-US" dirty="0" smtClean="0"/>
              <a:t>,</a:t>
            </a:r>
            <a:r>
              <a:rPr lang="zh-CN" altLang="en-US" dirty="0" smtClean="0"/>
              <a:t>开门看见老王直僵僵地镶嵌在门框里。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我在家听到打门</a:t>
            </a:r>
            <a:r>
              <a:rPr lang="en-US" dirty="0" smtClean="0"/>
              <a:t>,</a:t>
            </a:r>
            <a:r>
              <a:rPr lang="zh-CN" altLang="en-US" dirty="0" smtClean="0"/>
              <a:t>开门看见老王直僵僵地站立在门口。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第一组</a:t>
            </a:r>
            <a:r>
              <a:rPr lang="en-US" dirty="0" smtClean="0"/>
              <a:t>:</a:t>
            </a:r>
            <a:r>
              <a:rPr lang="zh-CN" altLang="en-US" dirty="0" smtClean="0"/>
              <a:t>第</a:t>
            </a:r>
            <a:r>
              <a:rPr lang="en-US" dirty="0" smtClean="0"/>
              <a:t>①</a:t>
            </a:r>
            <a:r>
              <a:rPr lang="zh-CN" altLang="en-US" dirty="0" smtClean="0"/>
              <a:t>句</a:t>
            </a:r>
            <a:r>
              <a:rPr lang="en-US" dirty="0" smtClean="0"/>
              <a:t>“</a:t>
            </a:r>
            <a:r>
              <a:rPr lang="zh-CN" altLang="en-US" dirty="0" smtClean="0"/>
              <a:t>前任</a:t>
            </a:r>
            <a:r>
              <a:rPr lang="en-US" dirty="0" smtClean="0"/>
              <a:t>”</a:t>
            </a:r>
            <a:r>
              <a:rPr lang="zh-CN" altLang="en-US" dirty="0" smtClean="0"/>
              <a:t>一词简练之至</a:t>
            </a:r>
            <a:r>
              <a:rPr lang="en-US" dirty="0" smtClean="0"/>
              <a:t>,</a:t>
            </a:r>
            <a:r>
              <a:rPr lang="zh-CN" altLang="en-US" dirty="0" smtClean="0"/>
              <a:t>大词小用</a:t>
            </a:r>
            <a:r>
              <a:rPr lang="en-US" dirty="0" smtClean="0"/>
              <a:t>,</a:t>
            </a:r>
            <a:r>
              <a:rPr lang="zh-CN" altLang="en-US" dirty="0" smtClean="0"/>
              <a:t>又很风趣。</a:t>
            </a:r>
          </a:p>
          <a:p>
            <a:r>
              <a:rPr lang="zh-CN" altLang="en-US" dirty="0" smtClean="0"/>
              <a:t>第二组</a:t>
            </a:r>
            <a:r>
              <a:rPr lang="en-US" dirty="0" smtClean="0"/>
              <a:t>:</a:t>
            </a:r>
            <a:r>
              <a:rPr lang="zh-CN" altLang="en-US" dirty="0" smtClean="0"/>
              <a:t>第</a:t>
            </a:r>
            <a:r>
              <a:rPr lang="en-US" dirty="0" smtClean="0"/>
              <a:t>①</a:t>
            </a:r>
            <a:r>
              <a:rPr lang="zh-CN" altLang="en-US" dirty="0" smtClean="0"/>
              <a:t>句说</a:t>
            </a:r>
            <a:r>
              <a:rPr lang="en-US" dirty="0" smtClean="0"/>
              <a:t>“</a:t>
            </a:r>
            <a:r>
              <a:rPr lang="zh-CN" altLang="en-US" dirty="0" smtClean="0"/>
              <a:t>镶嵌在门框里</a:t>
            </a:r>
            <a:r>
              <a:rPr lang="en-US" dirty="0" smtClean="0"/>
              <a:t>”,</a:t>
            </a:r>
            <a:r>
              <a:rPr lang="zh-CN" altLang="en-US" dirty="0" smtClean="0"/>
              <a:t>采用夸张的手法强调了老王步履维艰、身体僵直的形态。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452662" y="1928802"/>
            <a:ext cx="6975761" cy="4602369"/>
            <a:chOff x="2452662" y="1928802"/>
            <a:chExt cx="6975761" cy="4602369"/>
          </a:xfrm>
        </p:grpSpPr>
        <p:pic>
          <p:nvPicPr>
            <p:cNvPr id="4" name="17DXACZYWRJB6T17.eps" descr="id:214749745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452662" y="1928802"/>
              <a:ext cx="6975761" cy="460236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309918" y="3357562"/>
              <a:ext cx="642942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8" name="矩形 7"/>
            <p:cNvSpPr/>
            <p:nvPr/>
          </p:nvSpPr>
          <p:spPr>
            <a:xfrm>
              <a:off x="3667108" y="3857628"/>
              <a:ext cx="642942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9" name="矩形 8"/>
            <p:cNvSpPr/>
            <p:nvPr/>
          </p:nvSpPr>
          <p:spPr>
            <a:xfrm>
              <a:off x="7381884" y="3714752"/>
              <a:ext cx="135732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6310314" y="4929198"/>
              <a:ext cx="135732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1224" y="3143248"/>
            <a:ext cx="2166910" cy="85725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生理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6524628" y="3571876"/>
            <a:ext cx="2857520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知恩图报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453058" y="4786322"/>
            <a:ext cx="2857520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互相关爱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12" grpId="0" build="p"/>
      <p:bldP spid="1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下面给大家讲一个</a:t>
            </a:r>
            <a:r>
              <a:rPr lang="en-US" dirty="0" smtClean="0"/>
              <a:t>“</a:t>
            </a:r>
            <a:r>
              <a:rPr lang="zh-CN" altLang="en-US" dirty="0" smtClean="0"/>
              <a:t>名人与乞丐</a:t>
            </a:r>
            <a:r>
              <a:rPr lang="en-US" dirty="0" smtClean="0"/>
              <a:t>”</a:t>
            </a:r>
            <a:r>
              <a:rPr lang="zh-CN" altLang="en-US" dirty="0" smtClean="0"/>
              <a:t>的故事</a:t>
            </a:r>
            <a:r>
              <a:rPr lang="en-US" dirty="0" smtClean="0"/>
              <a:t>:</a:t>
            </a:r>
            <a:r>
              <a:rPr lang="zh-CN" altLang="en-US" dirty="0" smtClean="0"/>
              <a:t>一个盲乞丐向大文学家雨果乞讨</a:t>
            </a:r>
            <a:r>
              <a:rPr lang="en-US" dirty="0" smtClean="0"/>
              <a:t>,</a:t>
            </a:r>
            <a:r>
              <a:rPr lang="zh-CN" altLang="en-US" dirty="0" smtClean="0"/>
              <a:t>雨果便在乞丐面前的纸板上写了一句话</a:t>
            </a:r>
            <a:r>
              <a:rPr lang="en-US" dirty="0" smtClean="0"/>
              <a:t>:</a:t>
            </a:r>
            <a:r>
              <a:rPr lang="zh-CN" altLang="en-US" dirty="0" smtClean="0"/>
              <a:t>春天就要来了</a:t>
            </a:r>
            <a:r>
              <a:rPr lang="en-US" dirty="0" smtClean="0"/>
              <a:t>,</a:t>
            </a:r>
            <a:r>
              <a:rPr lang="zh-CN" altLang="en-US" dirty="0" smtClean="0"/>
              <a:t>可我看不见她</a:t>
            </a:r>
            <a:r>
              <a:rPr lang="en-US" dirty="0" smtClean="0"/>
              <a:t>!</a:t>
            </a:r>
            <a:r>
              <a:rPr lang="zh-CN" altLang="en-US" dirty="0" smtClean="0"/>
              <a:t>于是</a:t>
            </a:r>
            <a:r>
              <a:rPr lang="en-US" dirty="0" smtClean="0"/>
              <a:t>,</a:t>
            </a:r>
            <a:r>
              <a:rPr lang="zh-CN" altLang="en-US" dirty="0" smtClean="0"/>
              <a:t>被感动的路人纷纷把钱放入乞丐的铁罐</a:t>
            </a:r>
            <a:r>
              <a:rPr lang="en-US" dirty="0" smtClean="0"/>
              <a:t>……</a:t>
            </a:r>
            <a:r>
              <a:rPr lang="zh-CN" altLang="en-US" dirty="0" smtClean="0"/>
              <a:t>多美的诗句</a:t>
            </a:r>
            <a:r>
              <a:rPr lang="en-US" dirty="0" smtClean="0"/>
              <a:t>,“</a:t>
            </a:r>
            <a:r>
              <a:rPr lang="zh-CN" altLang="en-US" dirty="0" smtClean="0"/>
              <a:t>春天就要来了</a:t>
            </a:r>
            <a:r>
              <a:rPr lang="en-US" dirty="0" smtClean="0"/>
              <a:t>,</a:t>
            </a:r>
            <a:r>
              <a:rPr lang="zh-CN" altLang="en-US" dirty="0" smtClean="0"/>
              <a:t>可我看不见她</a:t>
            </a:r>
            <a:r>
              <a:rPr lang="en-US" dirty="0" smtClean="0"/>
              <a:t>”</a:t>
            </a:r>
            <a:r>
              <a:rPr lang="zh-CN" altLang="en-US" dirty="0" smtClean="0"/>
              <a:t>写出了盲乞丐的无助与茫然。多美的举动</a:t>
            </a:r>
            <a:r>
              <a:rPr lang="en-US" dirty="0" smtClean="0"/>
              <a:t>,</a:t>
            </a:r>
            <a:r>
              <a:rPr lang="zh-CN" altLang="en-US" dirty="0" smtClean="0"/>
              <a:t>身为大文学家的雨果没有忽视卑贱的乞丐</a:t>
            </a:r>
            <a:r>
              <a:rPr lang="en-US" dirty="0" smtClean="0"/>
              <a:t>,</a:t>
            </a:r>
            <a:r>
              <a:rPr lang="zh-CN" altLang="en-US" dirty="0" smtClean="0"/>
              <a:t>而是施以援手。我相信他的举动让盲乞丐知道生活中即使有黑暗</a:t>
            </a:r>
            <a:r>
              <a:rPr lang="en-US" dirty="0" smtClean="0"/>
              <a:t>,</a:t>
            </a:r>
            <a:r>
              <a:rPr lang="zh-CN" altLang="en-US" dirty="0" smtClean="0"/>
              <a:t>但也是有温暖的。雨果送给他的不仅仅是诗句</a:t>
            </a:r>
            <a:r>
              <a:rPr lang="en-US" dirty="0" smtClean="0"/>
              <a:t>,</a:t>
            </a:r>
            <a:r>
              <a:rPr lang="zh-CN" altLang="en-US" dirty="0" smtClean="0"/>
              <a:t>更多的是温暖</a:t>
            </a:r>
            <a:r>
              <a:rPr lang="en-US" dirty="0" smtClean="0"/>
              <a:t>,</a:t>
            </a:r>
            <a:r>
              <a:rPr lang="zh-CN" altLang="en-US" dirty="0" smtClean="0"/>
              <a:t>是春天</a:t>
            </a:r>
            <a:r>
              <a:rPr lang="en-US" dirty="0" smtClean="0"/>
              <a:t>!</a:t>
            </a:r>
            <a:r>
              <a:rPr lang="zh-CN" altLang="en-US" dirty="0" smtClean="0"/>
              <a:t>今天我们要学习杨绛写的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老王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她有没有送给我们的主人公老王一个春天呢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358378" cy="185738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阅读下面的小资料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杨</a:t>
            </a:r>
            <a:r>
              <a:rPr lang="zh-CN" altLang="en-US" dirty="0" smtClean="0"/>
              <a:t>绛</a:t>
            </a:r>
            <a:r>
              <a:rPr lang="en-US" dirty="0" smtClean="0"/>
              <a:t>(1911—2016),</a:t>
            </a:r>
            <a:r>
              <a:rPr lang="zh-CN" altLang="en-US" dirty="0" smtClean="0"/>
              <a:t>著名文学家钱锺书的夫人</a:t>
            </a:r>
            <a:r>
              <a:rPr lang="en-US" dirty="0" smtClean="0"/>
              <a:t>,</a:t>
            </a:r>
            <a:r>
              <a:rPr lang="zh-CN" altLang="en-US" dirty="0" smtClean="0"/>
              <a:t>作家、评论家、翻译家。祖籍江苏无锡</a:t>
            </a:r>
            <a:r>
              <a:rPr lang="en-US" dirty="0" smtClean="0"/>
              <a:t>,</a:t>
            </a:r>
            <a:r>
              <a:rPr lang="zh-CN" altLang="en-US" dirty="0" smtClean="0"/>
              <a:t>出生于北京</a:t>
            </a:r>
            <a:r>
              <a:rPr lang="en-US" dirty="0" smtClean="0"/>
              <a:t>,1932</a:t>
            </a:r>
            <a:r>
              <a:rPr lang="zh-CN" altLang="en-US" dirty="0" smtClean="0"/>
              <a:t>年毕业于苏州东吴大学</a:t>
            </a:r>
            <a:r>
              <a:rPr lang="en-US" dirty="0" smtClean="0"/>
              <a:t>,</a:t>
            </a:r>
            <a:r>
              <a:rPr lang="zh-CN" altLang="en-US" dirty="0" smtClean="0"/>
              <a:t>成为清华大学研究院外国语文研究生。</a:t>
            </a:r>
            <a:r>
              <a:rPr lang="en-US" dirty="0" smtClean="0"/>
              <a:t>1935~1938</a:t>
            </a:r>
            <a:r>
              <a:rPr lang="zh-CN" altLang="en-US" dirty="0" smtClean="0"/>
              <a:t>年与丈夫钱锺书在英国和法国留学。回国后曾先后在上海震旦女子文理学院和清华大学任教。</a:t>
            </a:r>
            <a:r>
              <a:rPr lang="en-US" dirty="0" smtClean="0"/>
              <a:t>1949</a:t>
            </a:r>
            <a:r>
              <a:rPr lang="zh-CN" altLang="en-US" dirty="0" smtClean="0"/>
              <a:t>年后</a:t>
            </a:r>
            <a:r>
              <a:rPr lang="en-US" dirty="0" smtClean="0"/>
              <a:t>,</a:t>
            </a:r>
            <a:r>
              <a:rPr lang="zh-CN" altLang="en-US" dirty="0" smtClean="0"/>
              <a:t>在中国社会科学院文学研究所、外国文学研究所工作。</a:t>
            </a:r>
            <a:r>
              <a:rPr lang="en-US" dirty="0" smtClean="0"/>
              <a:t>1953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任北京大学文学研究所</a:t>
            </a:r>
            <a:r>
              <a:rPr lang="en-US" dirty="0" smtClean="0"/>
              <a:t>,</a:t>
            </a:r>
            <a:r>
              <a:rPr lang="zh-CN" altLang="en-US" dirty="0" smtClean="0"/>
              <a:t>中国科学院文学研究所</a:t>
            </a:r>
            <a:r>
              <a:rPr lang="en-US" dirty="0" smtClean="0"/>
              <a:t>,</a:t>
            </a:r>
            <a:r>
              <a:rPr lang="zh-CN" altLang="en-US" dirty="0" smtClean="0"/>
              <a:t>中国社会科学院外国文学研究所的研究员。</a:t>
            </a:r>
            <a:r>
              <a:rPr lang="en-US" dirty="0" smtClean="0"/>
              <a:t>2016</a:t>
            </a:r>
            <a:r>
              <a:rPr lang="zh-CN" altLang="en-US" dirty="0" smtClean="0"/>
              <a:t>年</a:t>
            </a:r>
            <a:r>
              <a:rPr lang="en-US" dirty="0" smtClean="0"/>
              <a:t>5</a:t>
            </a:r>
            <a:r>
              <a:rPr lang="zh-CN" altLang="en-US" dirty="0" smtClean="0"/>
              <a:t>月逝世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10" name="杨绛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9404" y="2714620"/>
            <a:ext cx="1592828" cy="2123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zh-CN" altLang="en-US" dirty="0" smtClean="0"/>
              <a:t>主要</a:t>
            </a:r>
            <a:r>
              <a:rPr lang="zh-CN" altLang="en-US" dirty="0" smtClean="0"/>
              <a:t>作品有剧本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称心如意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弄真成假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长篇小说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洗澡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将饮茶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译作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238480" y="1643050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干校</a:t>
            </a:r>
            <a:r>
              <a:rPr lang="zh-CN" altLang="en-US" dirty="0" smtClean="0"/>
              <a:t>六记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8453454" y="1643050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堂</a:t>
            </a:r>
            <a:r>
              <a:rPr lang="zh-CN" altLang="en-US" dirty="0" smtClean="0"/>
              <a:t>吉诃德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给下列加点的字注音或根据拼音写汉字。</a:t>
            </a:r>
          </a:p>
          <a:p>
            <a:r>
              <a:rPr lang="zh-CN" altLang="en-US" dirty="0" smtClean="0"/>
              <a:t>伛身</a:t>
            </a:r>
            <a:r>
              <a:rPr lang="en-US" dirty="0" smtClean="0"/>
              <a:t>(		)				</a:t>
            </a:r>
            <a:r>
              <a:rPr lang="zh-CN" altLang="en-US" dirty="0" smtClean="0"/>
              <a:t>荒僻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愧怍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惶恐</a:t>
            </a:r>
            <a:r>
              <a:rPr lang="en-US" dirty="0" smtClean="0"/>
              <a:t>(		   )</a:t>
            </a:r>
            <a:endParaRPr lang="zh-CN" altLang="en-US" dirty="0" smtClean="0"/>
          </a:p>
          <a:p>
            <a:r>
              <a:rPr lang="zh-CN" altLang="en-US" dirty="0" smtClean="0"/>
              <a:t>取</a:t>
            </a:r>
            <a:r>
              <a:rPr lang="en-US" dirty="0" err="1" smtClean="0"/>
              <a:t>dì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en-US" dirty="0" err="1" smtClean="0"/>
              <a:t>kū</a:t>
            </a:r>
            <a:r>
              <a:rPr lang="en-US" dirty="0" smtClean="0"/>
              <a:t>(		)</a:t>
            </a:r>
            <a:r>
              <a:rPr lang="zh-CN" altLang="en-US" dirty="0" smtClean="0"/>
              <a:t>髅</a:t>
            </a:r>
          </a:p>
          <a:p>
            <a:r>
              <a:rPr lang="en-US" dirty="0" err="1" smtClean="0"/>
              <a:t>zhì</a:t>
            </a:r>
            <a:r>
              <a:rPr lang="en-US" dirty="0" smtClean="0"/>
              <a:t>(	  )</a:t>
            </a:r>
            <a:r>
              <a:rPr lang="zh-CN" altLang="en-US" dirty="0" smtClean="0"/>
              <a:t>笨</a:t>
            </a:r>
            <a:r>
              <a:rPr lang="en-US" dirty="0" smtClean="0"/>
              <a:t>	</a:t>
            </a:r>
            <a:r>
              <a:rPr lang="en-US" dirty="0" smtClean="0"/>
              <a:t>				</a:t>
            </a:r>
            <a:r>
              <a:rPr lang="en-US" dirty="0" err="1" smtClean="0"/>
              <a:t>tā</a:t>
            </a:r>
            <a:r>
              <a:rPr lang="en-US" dirty="0" smtClean="0"/>
              <a:t>(		)</a:t>
            </a:r>
            <a:r>
              <a:rPr lang="zh-CN" altLang="en-US" dirty="0" smtClean="0"/>
              <a:t>败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81290" y="1785926"/>
            <a:ext cx="1000132" cy="714380"/>
          </a:xfrm>
        </p:spPr>
        <p:txBody>
          <a:bodyPr/>
          <a:lstStyle/>
          <a:p>
            <a:pPr indent="0"/>
            <a:r>
              <a:rPr lang="en-US" dirty="0" err="1" smtClean="0"/>
              <a:t>yǔ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453454" y="1714488"/>
            <a:ext cx="178595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38414" y="2357430"/>
            <a:ext cx="92869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857520" y="300037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239140" y="3000372"/>
            <a:ext cx="71438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骷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096264" y="2357430"/>
            <a:ext cx="150019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huáng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357454" y="371475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滞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239140" y="3714752"/>
            <a:ext cx="64294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塌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38282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74739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103792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38188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318766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02403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738282" y="421255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738188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381092" y="2071678"/>
          <a:ext cx="10202863" cy="1878013"/>
        </p:xfrm>
        <a:graphic>
          <a:graphicData uri="http://schemas.openxmlformats.org/presentationml/2006/ole">
            <p:oleObj spid="_x0000_s1027" name="文档" r:id="rId3" imgW="10896680" imgH="20300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453058" y="2500306"/>
            <a:ext cx="1428760" cy="571504"/>
          </a:xfrm>
        </p:spPr>
        <p:txBody>
          <a:bodyPr/>
          <a:lstStyle/>
          <a:p>
            <a:pPr indent="0"/>
            <a:r>
              <a:rPr lang="en-US" altLang="zh-CN" dirty="0" err="1" smtClean="0"/>
              <a:t>l</a:t>
            </a:r>
            <a:r>
              <a:rPr lang="en-US" altLang="zh-CN" dirty="0" err="1" smtClean="0"/>
              <a:t>à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309786" y="1928802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2452662" y="2500306"/>
            <a:ext cx="142876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jiàng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381620" y="1928802"/>
            <a:ext cx="142876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8382016" y="2214554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8167702" y="2786058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赚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5453058" y="3071810"/>
            <a:ext cx="1428760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lào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309786" y="3000372"/>
            <a:ext cx="142876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qiáng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2" grpId="0" build="p"/>
      <p:bldP spid="13" grpId="0" build="p"/>
      <p:bldP spid="14" grpId="0" build="p"/>
      <p:bldP spid="17" grpId="0" build="p"/>
      <p:bldP spid="18" grpId="0" build="p"/>
      <p:bldP spid="19" grpId="0" build="p"/>
      <p:bldP spid="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解释下列词语。</a:t>
            </a:r>
          </a:p>
          <a:p>
            <a:r>
              <a:rPr lang="zh-CN" altLang="en-US" dirty="0" smtClean="0"/>
              <a:t>塌败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r>
              <a:rPr lang="zh-CN" altLang="en-US" dirty="0" smtClean="0"/>
              <a:t>滞笨</a:t>
            </a:r>
            <a:r>
              <a:rPr lang="en-US" dirty="0" smtClean="0"/>
              <a:t>: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zh-CN" altLang="en-US" dirty="0" smtClean="0"/>
              <a:t>取缔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r>
              <a:rPr lang="zh-CN" altLang="en-US" dirty="0" smtClean="0"/>
              <a:t>愧怍</a:t>
            </a:r>
            <a:r>
              <a:rPr lang="en-US" dirty="0" smtClean="0"/>
              <a:t>: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zh-CN" altLang="en-US" dirty="0" smtClean="0"/>
              <a:t>凑合</a:t>
            </a:r>
            <a:r>
              <a:rPr lang="en-US" dirty="0" smtClean="0"/>
              <a:t>: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zh-CN" altLang="en-US" dirty="0" smtClean="0"/>
              <a:t>伛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r>
              <a:rPr lang="zh-CN" altLang="en-US" dirty="0" smtClean="0"/>
              <a:t>翳</a:t>
            </a:r>
            <a:r>
              <a:rPr lang="en-US" dirty="0" smtClean="0"/>
              <a:t>:</a:t>
            </a:r>
            <a:r>
              <a:rPr lang="en-US" altLang="zh-CN" u="sng" dirty="0" smtClean="0"/>
              <a:t>						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24100" y="1785926"/>
            <a:ext cx="2643206" cy="500066"/>
          </a:xfrm>
        </p:spPr>
        <p:txBody>
          <a:bodyPr/>
          <a:lstStyle/>
          <a:p>
            <a:pPr indent="0"/>
            <a:r>
              <a:rPr lang="zh-CN" altLang="en-US" dirty="0" smtClean="0"/>
              <a:t>塌陷破败。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452662" y="2357430"/>
            <a:ext cx="300039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呆滞笨拙。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452662" y="3000372"/>
            <a:ext cx="321471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明令取消或禁止。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452662" y="3643314"/>
            <a:ext cx="392909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惭愧。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524100" y="4286256"/>
            <a:ext cx="3929090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将就。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2095472" y="4929198"/>
            <a:ext cx="392909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曲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024034" y="5572140"/>
            <a:ext cx="50006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眼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角膜病变后留下的疤痕。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11" grpId="0"/>
      <p:bldP spid="12" grpId="0"/>
      <p:bldP spid="13" grpId="0"/>
      <p:bldP spid="10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2565</TotalTime>
  <Words>1700</Words>
  <Application>Microsoft Office PowerPoint</Application>
  <PresentationFormat>自定义</PresentationFormat>
  <Paragraphs>150</Paragraphs>
  <Slides>34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7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605</cp:revision>
  <dcterms:created xsi:type="dcterms:W3CDTF">2017-02-11T06:33:00Z</dcterms:created>
  <dcterms:modified xsi:type="dcterms:W3CDTF">2019-12-13T05:53:52Z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