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2"/>
  </p:notesMasterIdLst>
  <p:handoutMasterIdLst>
    <p:handoutMasterId r:id="rId23"/>
  </p:handoutMasterIdLst>
  <p:sldIdLst>
    <p:sldId id="371" r:id="rId3"/>
    <p:sldId id="429" r:id="rId4"/>
    <p:sldId id="444" r:id="rId5"/>
    <p:sldId id="536" r:id="rId6"/>
    <p:sldId id="428" r:id="rId7"/>
    <p:sldId id="445" r:id="rId8"/>
    <p:sldId id="537" r:id="rId9"/>
    <p:sldId id="538" r:id="rId10"/>
    <p:sldId id="397" r:id="rId11"/>
    <p:sldId id="539" r:id="rId12"/>
    <p:sldId id="511" r:id="rId13"/>
    <p:sldId id="521" r:id="rId14"/>
    <p:sldId id="494" r:id="rId15"/>
    <p:sldId id="495" r:id="rId16"/>
    <p:sldId id="500" r:id="rId17"/>
    <p:sldId id="501" r:id="rId18"/>
    <p:sldId id="540" r:id="rId19"/>
    <p:sldId id="476" r:id="rId20"/>
    <p:sldId id="395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22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2608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22.</a:t>
            </a:r>
            <a:r>
              <a:rPr lang="zh-CN" altLang="en-US" sz="3600" dirty="0" smtClean="0"/>
              <a:t>太空一日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6单元.eps" descr="id:21475007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52530" y="1571612"/>
            <a:ext cx="9637906" cy="17145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779055" y="492580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</a:t>
            </a:r>
            <a:r>
              <a:rPr lang="zh-CN" altLang="en-US" sz="3600" dirty="0" smtClean="0"/>
              <a:t>二</a:t>
            </a:r>
            <a:r>
              <a:rPr lang="zh-CN" altLang="en-US" sz="3600" dirty="0" smtClean="0"/>
              <a:t>课时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飞船起飞时</a:t>
            </a:r>
            <a:r>
              <a:rPr lang="en-US" dirty="0" smtClean="0"/>
              <a:t>,</a:t>
            </a:r>
            <a:r>
              <a:rPr lang="zh-CN" altLang="en-US" dirty="0" smtClean="0"/>
              <a:t>与火箭产生共振</a:t>
            </a:r>
            <a:r>
              <a:rPr lang="en-US" dirty="0" smtClean="0"/>
              <a:t>,</a:t>
            </a:r>
            <a:r>
              <a:rPr lang="zh-CN" altLang="en-US" dirty="0" smtClean="0"/>
              <a:t>这让杨利伟极其痛苦</a:t>
            </a:r>
            <a:r>
              <a:rPr lang="en-US" dirty="0" smtClean="0"/>
              <a:t>,</a:t>
            </a:r>
            <a:r>
              <a:rPr lang="zh-CN" altLang="en-US" dirty="0" smtClean="0"/>
              <a:t>几乎无法承受</a:t>
            </a:r>
            <a:r>
              <a:rPr lang="en-US" dirty="0" smtClean="0"/>
              <a:t>,</a:t>
            </a:r>
            <a:r>
              <a:rPr lang="zh-CN" altLang="en-US" dirty="0" smtClean="0"/>
              <a:t>可当时他的头脑依然保持非常清醒</a:t>
            </a:r>
            <a:r>
              <a:rPr lang="en-US" dirty="0" smtClean="0"/>
              <a:t>;</a:t>
            </a:r>
            <a:r>
              <a:rPr lang="zh-CN" altLang="en-US" dirty="0" smtClean="0"/>
              <a:t>在误认为舷窗出现裂纹时仍然保持镇定</a:t>
            </a:r>
            <a:r>
              <a:rPr lang="en-US" dirty="0" smtClean="0"/>
              <a:t>;</a:t>
            </a:r>
            <a:r>
              <a:rPr lang="zh-CN" altLang="en-US" dirty="0" smtClean="0"/>
              <a:t>在飞行中完全靠坚强的意志克服</a:t>
            </a:r>
            <a:r>
              <a:rPr lang="en-US" dirty="0" smtClean="0"/>
              <a:t>“</a:t>
            </a:r>
            <a:r>
              <a:rPr lang="zh-CN" altLang="en-US" dirty="0" smtClean="0"/>
              <a:t>本末倒置</a:t>
            </a:r>
            <a:r>
              <a:rPr lang="en-US" dirty="0" smtClean="0"/>
              <a:t>”</a:t>
            </a:r>
            <a:r>
              <a:rPr lang="zh-CN" altLang="en-US" dirty="0" smtClean="0"/>
              <a:t>的错觉</a:t>
            </a:r>
            <a:r>
              <a:rPr lang="en-US" dirty="0" smtClean="0"/>
              <a:t>;</a:t>
            </a:r>
            <a:r>
              <a:rPr lang="zh-CN" altLang="en-US" dirty="0" smtClean="0"/>
              <a:t>对神秘的敲击声始终保持严谨的态度</a:t>
            </a:r>
            <a:r>
              <a:rPr lang="en-US" dirty="0" smtClean="0"/>
              <a:t>;</a:t>
            </a:r>
            <a:r>
              <a:rPr lang="zh-CN" altLang="en-US" dirty="0" smtClean="0"/>
              <a:t>等等。面对如振动、冲击、失重、超重、宇宙辐射、剧烈的温度变化等恶劣的太空环境</a:t>
            </a:r>
            <a:r>
              <a:rPr lang="en-US" dirty="0" smtClean="0"/>
              <a:t>,</a:t>
            </a:r>
            <a:r>
              <a:rPr lang="zh-CN" altLang="en-US" dirty="0" smtClean="0"/>
              <a:t>杨利伟要承受的超负荷心理、工作压力可想而知。此外</a:t>
            </a:r>
            <a:r>
              <a:rPr lang="en-US" dirty="0" smtClean="0"/>
              <a:t>,</a:t>
            </a:r>
            <a:r>
              <a:rPr lang="zh-CN" altLang="en-US" dirty="0" smtClean="0"/>
              <a:t>杨利伟更需面对一旦发射失败可能会失去生命的危险。但是</a:t>
            </a:r>
            <a:r>
              <a:rPr lang="en-US" dirty="0" smtClean="0"/>
              <a:t>,</a:t>
            </a:r>
            <a:r>
              <a:rPr lang="zh-CN" altLang="en-US" dirty="0" smtClean="0"/>
              <a:t>载负着中华民族千年的</a:t>
            </a:r>
            <a:r>
              <a:rPr lang="en-US" dirty="0" smtClean="0"/>
              <a:t>“</a:t>
            </a:r>
            <a:r>
              <a:rPr lang="zh-CN" altLang="en-US" dirty="0" smtClean="0"/>
              <a:t>飞天梦想</a:t>
            </a:r>
            <a:r>
              <a:rPr lang="en-US" dirty="0" smtClean="0"/>
              <a:t>”,</a:t>
            </a:r>
            <a:r>
              <a:rPr lang="zh-CN" altLang="en-US" dirty="0" smtClean="0"/>
              <a:t>这位中国的首位</a:t>
            </a:r>
            <a:r>
              <a:rPr lang="en-US" dirty="0" smtClean="0"/>
              <a:t>“</a:t>
            </a:r>
            <a:r>
              <a:rPr lang="zh-CN" altLang="en-US" dirty="0" smtClean="0"/>
              <a:t>太空使者</a:t>
            </a:r>
            <a:r>
              <a:rPr lang="en-US" dirty="0" smtClean="0"/>
              <a:t>”,</a:t>
            </a:r>
            <a:r>
              <a:rPr lang="zh-CN" altLang="en-US" dirty="0" smtClean="0"/>
              <a:t>还是凭借自身超人的素质和勇气</a:t>
            </a:r>
            <a:r>
              <a:rPr lang="en-US" dirty="0" smtClean="0"/>
              <a:t>,</a:t>
            </a:r>
            <a:r>
              <a:rPr lang="zh-CN" altLang="en-US" dirty="0" smtClean="0"/>
              <a:t>最终出色地完成了自己的神圣使命。他的从容镇定、坚定的意志、非凡的勇气</a:t>
            </a:r>
            <a:r>
              <a:rPr lang="en-US" dirty="0" smtClean="0"/>
              <a:t>,</a:t>
            </a:r>
            <a:r>
              <a:rPr lang="zh-CN" altLang="en-US" dirty="0" smtClean="0"/>
              <a:t>过人的身体、心理及航天飞行技能</a:t>
            </a:r>
            <a:r>
              <a:rPr lang="en-US" dirty="0" smtClean="0"/>
              <a:t>,</a:t>
            </a:r>
            <a:r>
              <a:rPr lang="zh-CN" altLang="en-US" dirty="0" smtClean="0"/>
              <a:t>对祖国和人民的热爱都体现了他的英雄精神。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请你试着给英雄人物杨利伟写颁奖词。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000108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颁奖词是综合性学习经常出现的考题</a:t>
            </a:r>
            <a:r>
              <a:rPr lang="en-US" dirty="0" smtClean="0"/>
              <a:t>,</a:t>
            </a:r>
            <a:r>
              <a:rPr lang="zh-CN" altLang="en-US" dirty="0" smtClean="0"/>
              <a:t>写颁奖词需注意以下几点</a:t>
            </a:r>
            <a:r>
              <a:rPr lang="en-US" dirty="0" smtClean="0"/>
              <a:t>:①</a:t>
            </a:r>
            <a:r>
              <a:rPr lang="zh-CN" altLang="en-US" dirty="0" smtClean="0"/>
              <a:t>高度概括</a:t>
            </a:r>
            <a:r>
              <a:rPr lang="en-US" dirty="0" smtClean="0"/>
              <a:t>,</a:t>
            </a:r>
            <a:r>
              <a:rPr lang="zh-CN" altLang="en-US" dirty="0" smtClean="0"/>
              <a:t>简洁凝练</a:t>
            </a:r>
            <a:r>
              <a:rPr lang="en-US" dirty="0" smtClean="0"/>
              <a:t>;②</a:t>
            </a:r>
            <a:r>
              <a:rPr lang="zh-CN" altLang="en-US" dirty="0" smtClean="0"/>
              <a:t>内容多为主人公的事迹及表现出的精神品质</a:t>
            </a:r>
            <a:r>
              <a:rPr lang="en-US" dirty="0" smtClean="0"/>
              <a:t>;③</a:t>
            </a:r>
            <a:r>
              <a:rPr lang="zh-CN" altLang="en-US" dirty="0" smtClean="0"/>
              <a:t>语句清新</a:t>
            </a:r>
            <a:r>
              <a:rPr lang="en-US" dirty="0" smtClean="0"/>
              <a:t>,</a:t>
            </a:r>
            <a:r>
              <a:rPr lang="zh-CN" altLang="en-US" dirty="0" smtClean="0"/>
              <a:t>文笔优美。</a:t>
            </a:r>
          </a:p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您承载着中华民族飞天的梦想</a:t>
            </a:r>
            <a:r>
              <a:rPr lang="en-US" dirty="0" smtClean="0"/>
              <a:t>,</a:t>
            </a:r>
            <a:r>
              <a:rPr lang="zh-CN" altLang="en-US" dirty="0" smtClean="0"/>
              <a:t>象征着中国成功走向太空。作为</a:t>
            </a:r>
            <a:r>
              <a:rPr lang="en-US" dirty="0" smtClean="0"/>
              <a:t>“</a:t>
            </a:r>
            <a:r>
              <a:rPr lang="zh-CN" altLang="en-US" dirty="0" smtClean="0"/>
              <a:t>中华飞天第一人</a:t>
            </a:r>
            <a:r>
              <a:rPr lang="en-US" dirty="0" smtClean="0"/>
              <a:t>”,</a:t>
            </a:r>
            <a:r>
              <a:rPr lang="zh-CN" altLang="en-US" dirty="0" smtClean="0"/>
              <a:t>作为中国航天人的杰出代表</a:t>
            </a:r>
            <a:r>
              <a:rPr lang="en-US" dirty="0" smtClean="0"/>
              <a:t>,</a:t>
            </a:r>
            <a:r>
              <a:rPr lang="zh-CN" altLang="en-US" dirty="0" smtClean="0"/>
              <a:t>您的名字注定要被历史铭记。</a:t>
            </a:r>
          </a:p>
          <a:p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您训练中的坚忍执着</a:t>
            </a:r>
            <a:r>
              <a:rPr lang="en-US" dirty="0" smtClean="0"/>
              <a:t>,</a:t>
            </a:r>
            <a:r>
              <a:rPr lang="zh-CN" altLang="en-US" dirty="0" smtClean="0"/>
              <a:t>飞天时的从容镇定</a:t>
            </a:r>
            <a:r>
              <a:rPr lang="en-US" dirty="0" smtClean="0"/>
              <a:t>,</a:t>
            </a:r>
            <a:r>
              <a:rPr lang="zh-CN" altLang="en-US" dirty="0" smtClean="0"/>
              <a:t>成功后的理智平和</a:t>
            </a:r>
            <a:r>
              <a:rPr lang="en-US" dirty="0" smtClean="0"/>
              <a:t>,</a:t>
            </a:r>
            <a:r>
              <a:rPr lang="zh-CN" altLang="en-US" dirty="0" smtClean="0"/>
              <a:t>是几代中国航天人的精神。这精神开启了中国人的太空时代</a:t>
            </a:r>
            <a:r>
              <a:rPr lang="en-US" dirty="0" smtClean="0"/>
              <a:t>,</a:t>
            </a:r>
            <a:r>
              <a:rPr lang="zh-CN" altLang="en-US" dirty="0" smtClean="0"/>
              <a:t>还将成就我们民族更多更美好的梦想。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在人类的航天史上</a:t>
            </a:r>
            <a:r>
              <a:rPr lang="en-US" dirty="0" smtClean="0"/>
              <a:t>,</a:t>
            </a:r>
            <a:r>
              <a:rPr lang="zh-CN" altLang="en-US" dirty="0" smtClean="0"/>
              <a:t>飞入太空并不总是一帆风顺、永远成功的</a:t>
            </a:r>
            <a:r>
              <a:rPr lang="en-US" dirty="0" smtClean="0"/>
              <a:t>,</a:t>
            </a:r>
            <a:r>
              <a:rPr lang="zh-CN" altLang="en-US" dirty="0" smtClean="0"/>
              <a:t>美国的</a:t>
            </a:r>
            <a:r>
              <a:rPr lang="en-US" dirty="0" smtClean="0"/>
              <a:t>“</a:t>
            </a:r>
            <a:r>
              <a:rPr lang="zh-CN" altLang="en-US" dirty="0" smtClean="0"/>
              <a:t>哥伦比亚号</a:t>
            </a:r>
            <a:r>
              <a:rPr lang="en-US" dirty="0" smtClean="0"/>
              <a:t>”</a:t>
            </a:r>
            <a:r>
              <a:rPr lang="zh-CN" altLang="en-US" dirty="0" smtClean="0"/>
              <a:t>航天飞机就出事了。那么</a:t>
            </a:r>
            <a:r>
              <a:rPr lang="en-US" dirty="0" smtClean="0"/>
              <a:t>,“</a:t>
            </a:r>
            <a:r>
              <a:rPr lang="zh-CN" altLang="en-US" dirty="0" smtClean="0"/>
              <a:t>哥伦比亚号</a:t>
            </a:r>
            <a:r>
              <a:rPr lang="en-US" dirty="0" smtClean="0"/>
              <a:t>”</a:t>
            </a:r>
            <a:r>
              <a:rPr lang="zh-CN" altLang="en-US" dirty="0" smtClean="0"/>
              <a:t>航天飞机上的航天员们是英雄吗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00108"/>
            <a:ext cx="11144328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是</a:t>
            </a:r>
            <a:r>
              <a:rPr lang="en-US" dirty="0" smtClean="0"/>
              <a:t>,</a:t>
            </a:r>
            <a:r>
              <a:rPr lang="zh-CN" altLang="en-US" dirty="0" smtClean="0"/>
              <a:t>只要始终以高度的事业心、自尊心和锲而不舍的探索精神去实践真正的生活</a:t>
            </a:r>
            <a:r>
              <a:rPr lang="en-US" dirty="0" smtClean="0"/>
              <a:t>,</a:t>
            </a:r>
            <a:r>
              <a:rPr lang="zh-CN" altLang="en-US" dirty="0" smtClean="0"/>
              <a:t>即使付出生命也值得</a:t>
            </a:r>
            <a:r>
              <a:rPr lang="en-US" dirty="0" smtClean="0"/>
              <a:t>,</a:t>
            </a:r>
            <a:r>
              <a:rPr lang="zh-CN" altLang="en-US" dirty="0" smtClean="0"/>
              <a:t>也是英雄。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本文运用了怎样的记叙顺序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时间顺序</a:t>
            </a:r>
            <a:r>
              <a:rPr lang="en-US" dirty="0" smtClean="0"/>
              <a:t>(</a:t>
            </a:r>
            <a:r>
              <a:rPr lang="zh-CN" altLang="en-US" dirty="0" smtClean="0"/>
              <a:t>顺叙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</p:spPr>
        <p:txBody>
          <a:bodyPr/>
          <a:lstStyle/>
          <a:p>
            <a:r>
              <a:rPr lang="zh-CN" altLang="en-US" dirty="0" smtClean="0"/>
              <a:t>阅读课文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95274" y="2643182"/>
          <a:ext cx="11141075" cy="3922712"/>
        </p:xfrm>
        <a:graphic>
          <a:graphicData uri="http://schemas.openxmlformats.org/presentationml/2006/ole">
            <p:oleObj spid="_x0000_s1028" name="文档" r:id="rId3" imgW="11708509" imgH="4195800" progId="Word.Document.12">
              <p:embed/>
            </p:oleObj>
          </a:graphicData>
        </a:graphic>
      </p:graphicFrame>
      <p:sp>
        <p:nvSpPr>
          <p:cNvPr id="8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881818" y="2714620"/>
            <a:ext cx="3357586" cy="78581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镇定自若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勇敢无畏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595670" y="4071942"/>
            <a:ext cx="2571768" cy="78581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神秘的敲击声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738942" y="4714884"/>
            <a:ext cx="3357586" cy="78581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敢于探索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实事求是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452398" y="2285992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◉重点</a:t>
            </a:r>
            <a:r>
              <a:rPr lang="en-US" dirty="0" smtClean="0"/>
              <a:t>: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培养提炼主要信息的能力。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激发兴趣</a:t>
            </a:r>
            <a:r>
              <a:rPr lang="en-US" dirty="0" smtClean="0"/>
              <a:t>,</a:t>
            </a:r>
            <a:r>
              <a:rPr lang="zh-CN" altLang="en-US" dirty="0" smtClean="0"/>
              <a:t>培养热爱科学、勇于探索的精神。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71570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中国首位</a:t>
            </a:r>
            <a:r>
              <a:rPr lang="en-US" dirty="0" smtClean="0"/>
              <a:t>“</a:t>
            </a:r>
            <a:r>
              <a:rPr lang="zh-CN" altLang="en-US" dirty="0" smtClean="0"/>
              <a:t>太空人</a:t>
            </a:r>
            <a:r>
              <a:rPr lang="en-US" dirty="0" smtClean="0"/>
              <a:t>”</a:t>
            </a:r>
            <a:r>
              <a:rPr lang="zh-CN" altLang="en-US" dirty="0" smtClean="0"/>
              <a:t>杨利伟语录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我感觉良好。</a:t>
            </a:r>
            <a:r>
              <a:rPr lang="en-US" dirty="0" smtClean="0"/>
              <a:t>” ——</a:t>
            </a:r>
            <a:r>
              <a:rPr lang="zh-CN" altLang="en-US" dirty="0" smtClean="0"/>
              <a:t>顺利进入太空后</a:t>
            </a:r>
            <a:r>
              <a:rPr lang="en-US" dirty="0" smtClean="0"/>
              <a:t>,</a:t>
            </a:r>
            <a:r>
              <a:rPr lang="zh-CN" altLang="en-US" dirty="0" smtClean="0"/>
              <a:t>杨利伟对地面说的第一句话。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我一定努力工作</a:t>
            </a:r>
            <a:r>
              <a:rPr lang="en-US" dirty="0" smtClean="0"/>
              <a:t>,</a:t>
            </a:r>
            <a:r>
              <a:rPr lang="zh-CN" altLang="en-US" dirty="0" smtClean="0"/>
              <a:t>把后续工作完成好</a:t>
            </a:r>
            <a:r>
              <a:rPr lang="en-US" dirty="0" smtClean="0"/>
              <a:t>,</a:t>
            </a:r>
            <a:r>
              <a:rPr lang="zh-CN" altLang="en-US" dirty="0" smtClean="0"/>
              <a:t>向祖国和人民交一份满意的答卷。</a:t>
            </a:r>
            <a:r>
              <a:rPr lang="en-US" dirty="0" smtClean="0"/>
              <a:t>” ——</a:t>
            </a:r>
            <a:r>
              <a:rPr lang="zh-CN" altLang="en-US" dirty="0" smtClean="0"/>
              <a:t>杨利伟在与中央军委副主席、国务委员兼国防部长曹刚川进行</a:t>
            </a:r>
            <a:r>
              <a:rPr lang="en-US" dirty="0" smtClean="0"/>
              <a:t>“</a:t>
            </a:r>
            <a:r>
              <a:rPr lang="zh-CN" altLang="en-US" dirty="0" smtClean="0"/>
              <a:t>天地对话</a:t>
            </a:r>
            <a:r>
              <a:rPr lang="en-US" dirty="0" smtClean="0"/>
              <a:t>”</a:t>
            </a:r>
            <a:r>
              <a:rPr lang="zh-CN" altLang="en-US" dirty="0" smtClean="0"/>
              <a:t>时说。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我看到咱们美丽的家了</a:t>
            </a:r>
            <a:r>
              <a:rPr lang="en-US" dirty="0" smtClean="0"/>
              <a:t>,</a:t>
            </a:r>
            <a:r>
              <a:rPr lang="zh-CN" altLang="en-US" dirty="0" smtClean="0"/>
              <a:t>非常好</a:t>
            </a:r>
            <a:r>
              <a:rPr lang="en-US" dirty="0" smtClean="0"/>
              <a:t>!” ——</a:t>
            </a:r>
            <a:r>
              <a:rPr lang="zh-CN" altLang="en-US" dirty="0" smtClean="0"/>
              <a:t>在通话中杨利伟向家人描述从太空中看地球的感受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我很有力</a:t>
            </a:r>
            <a:r>
              <a:rPr lang="en-US" dirty="0" smtClean="0"/>
              <a:t>!”——“</a:t>
            </a:r>
            <a:r>
              <a:rPr lang="zh-CN" altLang="en-US" dirty="0" smtClean="0"/>
              <a:t>神舟五号</a:t>
            </a:r>
            <a:r>
              <a:rPr lang="en-US" dirty="0" smtClean="0"/>
              <a:t>”</a:t>
            </a:r>
            <a:r>
              <a:rPr lang="zh-CN" altLang="en-US" dirty="0" smtClean="0"/>
              <a:t>飞船顺利返回着陆后</a:t>
            </a:r>
            <a:r>
              <a:rPr lang="en-US" dirty="0" smtClean="0"/>
              <a:t>,</a:t>
            </a:r>
            <a:r>
              <a:rPr lang="zh-CN" altLang="en-US" dirty="0" smtClean="0"/>
              <a:t>与温家宝总理通话时</a:t>
            </a:r>
            <a:r>
              <a:rPr lang="en-US" dirty="0" smtClean="0"/>
              <a:t>,</a:t>
            </a:r>
            <a:r>
              <a:rPr lang="zh-CN" altLang="en-US" dirty="0" smtClean="0"/>
              <a:t>杨利伟对总理关切问候的回应。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这是祖国历史上辉煌的一页</a:t>
            </a:r>
            <a:r>
              <a:rPr lang="en-US" dirty="0" smtClean="0"/>
              <a:t>,</a:t>
            </a:r>
            <a:r>
              <a:rPr lang="zh-CN" altLang="en-US" dirty="0" smtClean="0"/>
              <a:t>也是我生命中最伟大一天。</a:t>
            </a:r>
            <a:r>
              <a:rPr lang="en-US" dirty="0" smtClean="0"/>
              <a:t>”——</a:t>
            </a:r>
            <a:r>
              <a:rPr lang="zh-CN" altLang="en-US" dirty="0" smtClean="0"/>
              <a:t>杨利伟迈出舱门面对欢呼的迎接人群时说的第一句话。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-47668" y="1571612"/>
            <a:ext cx="12192000" cy="435771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把下列句子按正确的语序排列起来。</a:t>
            </a:r>
          </a:p>
          <a:p>
            <a:r>
              <a:rPr lang="zh-CN" altLang="en-US" dirty="0" smtClean="0"/>
              <a:t>①聂海胜说</a:t>
            </a:r>
            <a:r>
              <a:rPr lang="en-US" dirty="0" smtClean="0"/>
              <a:t>:“</a:t>
            </a:r>
            <a:r>
              <a:rPr lang="zh-CN" altLang="en-US" dirty="0" smtClean="0"/>
              <a:t>我们乘坐的火箭、飞船都非常舒适</a:t>
            </a:r>
            <a:r>
              <a:rPr lang="en-US" dirty="0" smtClean="0"/>
              <a:t>,</a:t>
            </a:r>
            <a:r>
              <a:rPr lang="zh-CN" altLang="en-US" dirty="0" smtClean="0"/>
              <a:t>几乎感觉不到振动。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②随后他们改进技术工艺</a:t>
            </a:r>
            <a:r>
              <a:rPr lang="en-US" dirty="0" smtClean="0"/>
              <a:t>,</a:t>
            </a:r>
            <a:r>
              <a:rPr lang="zh-CN" altLang="en-US" dirty="0" smtClean="0"/>
              <a:t>解决了这个问题。</a:t>
            </a:r>
          </a:p>
          <a:p>
            <a:r>
              <a:rPr lang="zh-CN" altLang="en-US" dirty="0" smtClean="0"/>
              <a:t>③在</a:t>
            </a:r>
            <a:r>
              <a:rPr lang="en-US" dirty="0" smtClean="0"/>
              <a:t>“</a:t>
            </a:r>
            <a:r>
              <a:rPr lang="zh-CN" altLang="en-US" dirty="0" smtClean="0"/>
              <a:t>神舟六号</a:t>
            </a:r>
            <a:r>
              <a:rPr lang="en-US" dirty="0" smtClean="0"/>
              <a:t>”</a:t>
            </a:r>
            <a:r>
              <a:rPr lang="zh-CN" altLang="en-US" dirty="0" smtClean="0"/>
              <a:t>飞行时</a:t>
            </a:r>
            <a:r>
              <a:rPr lang="en-US" dirty="0" smtClean="0"/>
              <a:t>,</a:t>
            </a:r>
            <a:r>
              <a:rPr lang="zh-CN" altLang="en-US" dirty="0" smtClean="0"/>
              <a:t>情况有了很大改善</a:t>
            </a:r>
            <a:r>
              <a:rPr lang="en-US" dirty="0" smtClean="0"/>
              <a:t>,</a:t>
            </a:r>
            <a:r>
              <a:rPr lang="zh-CN" altLang="en-US" dirty="0" smtClean="0"/>
              <a:t>在后来的航天飞行中再也没出现过。</a:t>
            </a:r>
          </a:p>
          <a:p>
            <a:r>
              <a:rPr lang="zh-CN" altLang="en-US" dirty="0" smtClean="0"/>
              <a:t>④飞行回来后我详细描述了这种难受的过程。</a:t>
            </a:r>
          </a:p>
          <a:p>
            <a:r>
              <a:rPr lang="zh-CN" altLang="en-US" dirty="0" smtClean="0"/>
              <a:t>⑤经过分析研究</a:t>
            </a:r>
            <a:r>
              <a:rPr lang="en-US" dirty="0" smtClean="0"/>
              <a:t>,</a:t>
            </a:r>
            <a:r>
              <a:rPr lang="zh-CN" altLang="en-US" dirty="0" smtClean="0"/>
              <a:t>工作人员认为</a:t>
            </a:r>
            <a:r>
              <a:rPr lang="en-US" dirty="0" smtClean="0"/>
              <a:t>,</a:t>
            </a:r>
            <a:r>
              <a:rPr lang="zh-CN" altLang="en-US" dirty="0" smtClean="0"/>
              <a:t>飞船共振主要来自火箭的振动。</a:t>
            </a:r>
          </a:p>
          <a:p>
            <a:r>
              <a:rPr lang="zh-CN" altLang="en-US" dirty="0" smtClean="0"/>
              <a:t>正确排序是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452662" y="5929330"/>
            <a:ext cx="235745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</a:rPr>
              <a:t>④⑤②③①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501386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给下列句子提出修改意见。</a:t>
            </a:r>
          </a:p>
          <a:p>
            <a:r>
              <a:rPr lang="zh-CN" altLang="en-US" dirty="0" smtClean="0"/>
              <a:t>在距离地面</a:t>
            </a:r>
            <a:r>
              <a:rPr lang="en-US" dirty="0" smtClean="0"/>
              <a:t>300</a:t>
            </a:r>
            <a:r>
              <a:rPr lang="zh-CN" altLang="en-US" dirty="0" smtClean="0"/>
              <a:t>多公里左右的高度上</a:t>
            </a:r>
            <a:r>
              <a:rPr lang="en-US" dirty="0" smtClean="0"/>
              <a:t>,</a:t>
            </a:r>
            <a:r>
              <a:rPr lang="zh-CN" altLang="en-US" dirty="0" smtClean="0"/>
              <a:t>俯瞰时有着很广阔的视野</a:t>
            </a:r>
            <a:r>
              <a:rPr lang="en-US" dirty="0" smtClean="0"/>
              <a:t>,</a:t>
            </a:r>
            <a:r>
              <a:rPr lang="zh-CN" altLang="en-US" dirty="0" smtClean="0"/>
              <a:t>祖国的各个省份我大都看到了。</a:t>
            </a:r>
          </a:p>
          <a:p>
            <a:r>
              <a:rPr lang="zh-CN" altLang="en-US" dirty="0" smtClean="0"/>
              <a:t>修改意见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     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309918" y="2928934"/>
            <a:ext cx="242889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删去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左右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09588" y="1071546"/>
            <a:ext cx="10501386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仿写句子。</a:t>
            </a:r>
          </a:p>
          <a:p>
            <a:r>
              <a:rPr lang="zh-CN" altLang="en-US" dirty="0" smtClean="0"/>
              <a:t>外面高温</a:t>
            </a:r>
            <a:r>
              <a:rPr lang="en-US" dirty="0" smtClean="0"/>
              <a:t>,</a:t>
            </a:r>
            <a:r>
              <a:rPr lang="zh-CN" altLang="en-US" dirty="0" smtClean="0"/>
              <a:t>不怕</a:t>
            </a:r>
            <a:r>
              <a:rPr lang="en-US" dirty="0" smtClean="0"/>
              <a:t>!</a:t>
            </a:r>
            <a:r>
              <a:rPr lang="zh-CN" altLang="en-US" dirty="0" smtClean="0"/>
              <a:t>有碎片划过</a:t>
            </a:r>
            <a:r>
              <a:rPr lang="en-US" dirty="0" smtClean="0"/>
              <a:t>,</a:t>
            </a:r>
            <a:r>
              <a:rPr lang="zh-CN" altLang="en-US" dirty="0" smtClean="0"/>
              <a:t>不怕</a:t>
            </a:r>
            <a:r>
              <a:rPr lang="en-US" dirty="0" smtClean="0"/>
              <a:t>!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23968" y="2500306"/>
            <a:ext cx="7643866" cy="78581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示例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外面寒冷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!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从沙砾上飞过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!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738150" y="500042"/>
            <a:ext cx="10501386" cy="1857388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zh-CN" altLang="en-US" dirty="0" smtClean="0"/>
              <a:t>阅读有关资料</a:t>
            </a:r>
            <a:r>
              <a:rPr lang="en-US" dirty="0" smtClean="0"/>
              <a:t>,</a:t>
            </a:r>
            <a:r>
              <a:rPr lang="zh-CN" altLang="en-US" dirty="0" smtClean="0"/>
              <a:t>写出你的感受。</a:t>
            </a:r>
          </a:p>
          <a:p>
            <a:pPr algn="just"/>
            <a:r>
              <a:rPr lang="zh-CN" altLang="en-US" dirty="0" smtClean="0"/>
              <a:t>杨利伟说</a:t>
            </a:r>
            <a:r>
              <a:rPr lang="en-US" dirty="0" smtClean="0"/>
              <a:t>:“</a:t>
            </a:r>
            <a:r>
              <a:rPr lang="zh-CN" altLang="en-US" dirty="0" smtClean="0"/>
              <a:t>航天飞行要面临两个最大的环境挑战</a:t>
            </a:r>
            <a:r>
              <a:rPr lang="en-US" dirty="0" smtClean="0"/>
              <a:t>,</a:t>
            </a:r>
            <a:r>
              <a:rPr lang="zh-CN" altLang="en-US" dirty="0" smtClean="0"/>
              <a:t>就是超重和失重。训练时事先会告诉我们</a:t>
            </a:r>
            <a:r>
              <a:rPr lang="en-US" dirty="0" smtClean="0"/>
              <a:t>,</a:t>
            </a:r>
            <a:r>
              <a:rPr lang="zh-CN" altLang="en-US" dirty="0" smtClean="0"/>
              <a:t>如果承受不了可以按报警电钮</a:t>
            </a:r>
            <a:r>
              <a:rPr lang="en-US" dirty="0" smtClean="0"/>
              <a:t>,</a:t>
            </a:r>
            <a:r>
              <a:rPr lang="zh-CN" altLang="en-US" dirty="0" smtClean="0"/>
              <a:t>不能强忍着</a:t>
            </a:r>
            <a:r>
              <a:rPr lang="en-US" dirty="0" smtClean="0"/>
              <a:t>,</a:t>
            </a:r>
            <a:r>
              <a:rPr lang="zh-CN" altLang="en-US" dirty="0" smtClean="0"/>
              <a:t>我们的手就放在那个红色按钮上。尽管无数次经历痛苦的煎熬</a:t>
            </a:r>
            <a:r>
              <a:rPr lang="en-US" dirty="0" smtClean="0"/>
              <a:t>,</a:t>
            </a:r>
            <a:r>
              <a:rPr lang="zh-CN" altLang="en-US" dirty="0" smtClean="0"/>
              <a:t>但那个按钮却一次也没有被按响过。我算是超重耐力比较好的</a:t>
            </a:r>
            <a:r>
              <a:rPr lang="en-US" dirty="0" smtClean="0"/>
              <a:t>,</a:t>
            </a:r>
            <a:r>
              <a:rPr lang="zh-CN" altLang="en-US" dirty="0" smtClean="0"/>
              <a:t>仍感到难以忍受</a:t>
            </a:r>
            <a:r>
              <a:rPr lang="en-US" dirty="0" smtClean="0"/>
              <a:t>,</a:t>
            </a:r>
            <a:r>
              <a:rPr lang="zh-CN" altLang="en-US" dirty="0" smtClean="0"/>
              <a:t>那些耐受力不如我的战友</a:t>
            </a:r>
            <a:r>
              <a:rPr lang="en-US" dirty="0" smtClean="0"/>
              <a:t>,</a:t>
            </a:r>
            <a:r>
              <a:rPr lang="zh-CN" altLang="en-US" dirty="0" smtClean="0"/>
              <a:t>其痛苦可想而知。但我们航天员没有一个人主动按过这个按钮。</a:t>
            </a:r>
            <a:r>
              <a:rPr lang="en-US" dirty="0" smtClean="0"/>
              <a:t>”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95274" y="4929198"/>
            <a:ext cx="10358510" cy="785818"/>
          </a:xfrm>
          <a:prstGeom prst="rect">
            <a:avLst/>
          </a:prstGeom>
        </p:spPr>
        <p:txBody>
          <a:bodyPr/>
          <a:lstStyle/>
          <a:p>
            <a:pPr indent="7200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示例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这体现了一种精神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一种爱国主义精神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一种爱岗敬业、无私奉献的精神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正是在这种精神的激励下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我们的航天员无视这些困难和风险。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结合课文</a:t>
            </a:r>
            <a:r>
              <a:rPr lang="en-US" dirty="0" smtClean="0"/>
              <a:t>,</a:t>
            </a:r>
            <a:r>
              <a:rPr lang="zh-CN" altLang="en-US" dirty="0" smtClean="0"/>
              <a:t>分析杨利伟的</a:t>
            </a:r>
            <a:r>
              <a:rPr lang="en-US" dirty="0" smtClean="0"/>
              <a:t>“</a:t>
            </a:r>
            <a:r>
              <a:rPr lang="zh-CN" altLang="en-US" dirty="0" smtClean="0"/>
              <a:t>英雄</a:t>
            </a:r>
            <a:r>
              <a:rPr lang="en-US" dirty="0" smtClean="0"/>
              <a:t>”</a:t>
            </a:r>
            <a:r>
              <a:rPr lang="zh-CN" altLang="en-US" dirty="0" smtClean="0"/>
              <a:t>精神表现在哪里。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2805</TotalTime>
  <Words>1080</Words>
  <Application>Microsoft Office PowerPoint</Application>
  <PresentationFormat>自定义</PresentationFormat>
  <Paragraphs>62</Paragraphs>
  <Slides>19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2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642</cp:revision>
  <dcterms:created xsi:type="dcterms:W3CDTF">2017-02-11T06:33:00Z</dcterms:created>
  <dcterms:modified xsi:type="dcterms:W3CDTF">2019-12-15T06:05:00Z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