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7"/>
  </p:notesMasterIdLst>
  <p:handoutMasterIdLst>
    <p:handoutMasterId r:id="rId28"/>
  </p:handoutMasterIdLst>
  <p:sldIdLst>
    <p:sldId id="371" r:id="rId3"/>
    <p:sldId id="429" r:id="rId4"/>
    <p:sldId id="444" r:id="rId5"/>
    <p:sldId id="480" r:id="rId6"/>
    <p:sldId id="428" r:id="rId7"/>
    <p:sldId id="479" r:id="rId8"/>
    <p:sldId id="455" r:id="rId9"/>
    <p:sldId id="481" r:id="rId10"/>
    <p:sldId id="482" r:id="rId11"/>
    <p:sldId id="397" r:id="rId12"/>
    <p:sldId id="457" r:id="rId13"/>
    <p:sldId id="483" r:id="rId14"/>
    <p:sldId id="458" r:id="rId15"/>
    <p:sldId id="459" r:id="rId16"/>
    <p:sldId id="484" r:id="rId17"/>
    <p:sldId id="485" r:id="rId18"/>
    <p:sldId id="486" r:id="rId19"/>
    <p:sldId id="487" r:id="rId20"/>
    <p:sldId id="488" r:id="rId21"/>
    <p:sldId id="489" r:id="rId22"/>
    <p:sldId id="490" r:id="rId23"/>
    <p:sldId id="453" r:id="rId24"/>
    <p:sldId id="476" r:id="rId25"/>
    <p:sldId id="395" r:id="rId26"/>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201" autoAdjust="0"/>
    <p:restoredTop sz="94660"/>
  </p:normalViewPr>
  <p:slideViewPr>
    <p:cSldViewPr>
      <p:cViewPr>
        <p:scale>
          <a:sx n="40" d="100"/>
          <a:sy n="40" d="100"/>
        </p:scale>
        <p:origin x="-576" y="-414"/>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24</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第二单元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6</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839239" cy="646331"/>
          </a:xfrm>
          <a:prstGeom prst="rect">
            <a:avLst/>
          </a:prstGeom>
        </p:spPr>
        <p:txBody>
          <a:bodyPr wrap="none">
            <a:spAutoFit/>
          </a:bodyPr>
          <a:lstStyle/>
          <a:p>
            <a:r>
              <a:rPr lang="en-US" sz="3600" dirty="0" smtClean="0"/>
              <a:t>6.</a:t>
            </a:r>
            <a:r>
              <a:rPr lang="zh-CN" altLang="en-US" sz="3600" dirty="0" smtClean="0"/>
              <a:t>老　山　界</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2单元.eps" descr="id:2147496105;FounderCES"/>
          <p:cNvPicPr/>
          <p:nvPr/>
        </p:nvPicPr>
        <p:blipFill>
          <a:blip r:embed="rId3"/>
          <a:stretch>
            <a:fillRect/>
          </a:stretch>
        </p:blipFill>
        <p:spPr>
          <a:xfrm>
            <a:off x="1095340" y="1357298"/>
            <a:ext cx="10215634" cy="1817286"/>
          </a:xfrm>
          <a:prstGeom prst="rect">
            <a:avLst/>
          </a:prstGeom>
        </p:spPr>
      </p:pic>
      <p:sp>
        <p:nvSpPr>
          <p:cNvPr id="7" name="矩形 6"/>
          <p:cNvSpPr/>
          <p:nvPr/>
        </p:nvSpPr>
        <p:spPr>
          <a:xfrm>
            <a:off x="5861566" y="4640057"/>
            <a:ext cx="2377574" cy="646331"/>
          </a:xfrm>
          <a:prstGeom prst="rect">
            <a:avLst/>
          </a:prstGeom>
        </p:spPr>
        <p:txBody>
          <a:bodyPr wrap="none">
            <a:spAutoFit/>
          </a:bodyPr>
          <a:lstStyle/>
          <a:p>
            <a:r>
              <a:rPr lang="zh-CN" altLang="en-US" sz="3600" dirty="0" smtClean="0"/>
              <a:t>第 二 课 时</a:t>
            </a:r>
            <a:endParaRPr lang="zh-CN" altLang="en-US" sz="3600" dirty="0"/>
          </a:p>
        </p:txBody>
      </p:sp>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如此艰难的过山经历</a:t>
            </a:r>
            <a:r>
              <a:rPr lang="en-US" dirty="0" smtClean="0"/>
              <a:t>,</a:t>
            </a:r>
            <a:r>
              <a:rPr lang="zh-CN" altLang="en-US" dirty="0" smtClean="0"/>
              <a:t>我工农红军有怎样的表现</a:t>
            </a:r>
            <a:r>
              <a:rPr lang="en-US" dirty="0" smtClean="0"/>
              <a:t>?</a:t>
            </a:r>
            <a:r>
              <a:rPr lang="zh-CN" altLang="en-US" dirty="0" smtClean="0"/>
              <a:t>请你从文中找出有表现力的词语进行分析。</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952464" y="1071546"/>
            <a:ext cx="10715700" cy="857256"/>
          </a:xfrm>
        </p:spPr>
        <p:txBody>
          <a:bodyPr/>
          <a:lstStyle/>
          <a:p>
            <a:r>
              <a:rPr lang="zh-CN" altLang="en-US" dirty="0" smtClean="0"/>
              <a:t>可以先找出直接描写红军战士表现的句子</a:t>
            </a:r>
            <a:r>
              <a:rPr lang="en-US" dirty="0" smtClean="0"/>
              <a:t>,</a:t>
            </a:r>
            <a:r>
              <a:rPr lang="zh-CN" altLang="en-US" dirty="0" smtClean="0"/>
              <a:t>然后把自己思考的焦点聚在某一个词语上</a:t>
            </a:r>
            <a:r>
              <a:rPr lang="en-US" dirty="0" smtClean="0"/>
              <a:t>,</a:t>
            </a:r>
            <a:r>
              <a:rPr lang="zh-CN" altLang="en-US" dirty="0" smtClean="0"/>
              <a:t>运用替换法或还原法来理解它在特殊语境中的表达作用。</a:t>
            </a:r>
          </a:p>
          <a:p>
            <a:r>
              <a:rPr lang="zh-CN" altLang="en-US" dirty="0" smtClean="0"/>
              <a:t>示例</a:t>
            </a:r>
            <a:r>
              <a:rPr lang="en-US" dirty="0" smtClean="0"/>
              <a:t>:</a:t>
            </a:r>
            <a:endParaRPr lang="zh-CN" altLang="en-US" dirty="0" smtClean="0"/>
          </a:p>
          <a:p>
            <a:r>
              <a:rPr lang="zh-CN" altLang="en-US" dirty="0" smtClean="0"/>
              <a:t>大家都知道这座山是怎样地陡了</a:t>
            </a:r>
            <a:r>
              <a:rPr lang="en-US" dirty="0" smtClean="0"/>
              <a:t>,</a:t>
            </a:r>
            <a:r>
              <a:rPr lang="zh-CN" altLang="en-US" dirty="0" smtClean="0"/>
              <a:t>不由浑身紧张</a:t>
            </a:r>
            <a:r>
              <a:rPr lang="en-US" dirty="0" smtClean="0"/>
              <a:t>,</a:t>
            </a:r>
            <a:r>
              <a:rPr lang="zh-CN" altLang="en-US" dirty="0" smtClean="0"/>
              <a:t>前后呼喊起来</a:t>
            </a:r>
            <a:r>
              <a:rPr lang="en-US" dirty="0" smtClean="0"/>
              <a:t>,</a:t>
            </a:r>
            <a:r>
              <a:rPr lang="zh-CN" altLang="en-US" dirty="0" smtClean="0"/>
              <a:t>都想努一把力</a:t>
            </a:r>
            <a:r>
              <a:rPr lang="en-US" dirty="0" smtClean="0"/>
              <a:t>,</a:t>
            </a:r>
            <a:r>
              <a:rPr lang="zh-CN" altLang="en-US" dirty="0" smtClean="0"/>
              <a:t>好快些翻过山去。</a:t>
            </a:r>
          </a:p>
          <a:p>
            <a:r>
              <a:rPr lang="en-US" dirty="0" smtClean="0"/>
              <a:t>“</a:t>
            </a:r>
            <a:r>
              <a:rPr lang="zh-CN" altLang="en-US" dirty="0" smtClean="0"/>
              <a:t>不要掉队呀</a:t>
            </a:r>
            <a:r>
              <a:rPr lang="en-US" dirty="0" smtClean="0"/>
              <a:t>!”</a:t>
            </a:r>
            <a:endParaRPr lang="zh-CN" altLang="en-US" dirty="0" smtClean="0"/>
          </a:p>
          <a:p>
            <a:r>
              <a:rPr lang="en-US" dirty="0" smtClean="0"/>
              <a:t>“</a:t>
            </a:r>
            <a:r>
              <a:rPr lang="zh-CN" altLang="en-US" dirty="0" smtClean="0"/>
              <a:t>不要落后做乌龟呀</a:t>
            </a:r>
            <a:r>
              <a:rPr lang="en-US" dirty="0" smtClean="0"/>
              <a:t>!”</a:t>
            </a:r>
            <a:endParaRPr lang="zh-CN" altLang="en-US" dirty="0" smtClean="0"/>
          </a:p>
          <a:p>
            <a:r>
              <a:rPr lang="en-US" dirty="0" smtClean="0"/>
              <a:t>“</a:t>
            </a:r>
            <a:r>
              <a:rPr lang="zh-CN" altLang="en-US" dirty="0" smtClean="0"/>
              <a:t>我们顶着天啦</a:t>
            </a:r>
            <a:r>
              <a:rPr lang="en-US" dirty="0" smtClean="0"/>
              <a:t>!”</a:t>
            </a:r>
            <a:endParaRPr lang="zh-CN" altLang="en-US" dirty="0" smtClean="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71546"/>
            <a:ext cx="11215766" cy="857256"/>
          </a:xfrm>
        </p:spPr>
        <p:txBody>
          <a:bodyPr/>
          <a:lstStyle/>
          <a:p>
            <a:r>
              <a:rPr lang="zh-CN" altLang="en-US" dirty="0" smtClean="0"/>
              <a:t>大家听了</a:t>
            </a:r>
            <a:r>
              <a:rPr lang="en-US" dirty="0" smtClean="0"/>
              <a:t>,</a:t>
            </a:r>
            <a:r>
              <a:rPr lang="zh-CN" altLang="en-US" dirty="0" smtClean="0"/>
              <a:t>哈哈地笑起来。</a:t>
            </a:r>
          </a:p>
          <a:p>
            <a:r>
              <a:rPr lang="en-US" dirty="0" smtClean="0"/>
              <a:t>“</a:t>
            </a:r>
            <a:r>
              <a:rPr lang="zh-CN" altLang="en-US" dirty="0" smtClean="0"/>
              <a:t>浑身紧张</a:t>
            </a:r>
            <a:r>
              <a:rPr lang="en-US" dirty="0" smtClean="0"/>
              <a:t>”</a:t>
            </a:r>
            <a:r>
              <a:rPr lang="zh-CN" altLang="en-US" dirty="0" smtClean="0"/>
              <a:t>与后文的语言描写及</a:t>
            </a:r>
            <a:r>
              <a:rPr lang="en-US" dirty="0" smtClean="0"/>
              <a:t>“</a:t>
            </a:r>
            <a:r>
              <a:rPr lang="zh-CN" altLang="en-US" dirty="0" smtClean="0"/>
              <a:t>哈哈地笑</a:t>
            </a:r>
            <a:r>
              <a:rPr lang="en-US" dirty="0" smtClean="0"/>
              <a:t>”</a:t>
            </a:r>
            <a:r>
              <a:rPr lang="zh-CN" altLang="en-US" dirty="0" smtClean="0"/>
              <a:t>形成对比</a:t>
            </a:r>
            <a:r>
              <a:rPr lang="en-US" dirty="0" smtClean="0"/>
              <a:t>,</a:t>
            </a:r>
            <a:r>
              <a:rPr lang="zh-CN" altLang="en-US" dirty="0" smtClean="0"/>
              <a:t>表现了红军战士敢于战胜一切的英勇顽强和乐观豁达的情怀。</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文中的哪个场景最让你难忘</a:t>
            </a:r>
            <a:r>
              <a:rPr lang="en-US" dirty="0" smtClean="0"/>
              <a:t>?</a:t>
            </a:r>
            <a:r>
              <a:rPr lang="zh-CN" altLang="en-US" dirty="0" smtClean="0"/>
              <a:t>说说理由</a:t>
            </a:r>
            <a:r>
              <a:rPr lang="en-US" dirty="0" smtClean="0"/>
              <a:t>,</a:t>
            </a:r>
            <a:r>
              <a:rPr lang="zh-CN" altLang="en-US" dirty="0" smtClean="0"/>
              <a:t>想象当时的画面</a:t>
            </a:r>
            <a:r>
              <a:rPr lang="en-US" dirty="0" smtClean="0"/>
              <a:t>,</a:t>
            </a:r>
            <a:r>
              <a:rPr lang="zh-CN" altLang="en-US" dirty="0" smtClean="0"/>
              <a:t>并有感情地朗读。</a:t>
            </a:r>
            <a:endParaRPr lang="en-US" altLang="zh-CN" dirty="0" smtClean="0"/>
          </a:p>
          <a:p>
            <a:r>
              <a:rPr lang="zh-CN" altLang="en-US" dirty="0" smtClean="0"/>
              <a:t>在阅读过程中</a:t>
            </a:r>
            <a:r>
              <a:rPr lang="en-US" dirty="0" smtClean="0"/>
              <a:t>,</a:t>
            </a:r>
            <a:r>
              <a:rPr lang="zh-CN" altLang="en-US" dirty="0" smtClean="0"/>
              <a:t>调动自己的联想和想象</a:t>
            </a:r>
            <a:r>
              <a:rPr lang="en-US" dirty="0" smtClean="0"/>
              <a:t>,</a:t>
            </a:r>
            <a:r>
              <a:rPr lang="zh-CN" altLang="en-US" dirty="0" smtClean="0"/>
              <a:t>可以更直观地感知文中所描写的景象。而对画面的想象要基于原文的描写。</a:t>
            </a:r>
          </a:p>
          <a:p>
            <a:r>
              <a:rPr lang="zh-CN" altLang="en-US" dirty="0" smtClean="0"/>
              <a:t>示例</a:t>
            </a:r>
            <a:r>
              <a:rPr lang="en-US" dirty="0" smtClean="0"/>
              <a:t>:</a:t>
            </a:r>
            <a:endParaRPr lang="zh-CN" altLang="en-US" dirty="0" smtClean="0"/>
          </a:p>
          <a:p>
            <a:r>
              <a:rPr lang="en-US" dirty="0" smtClean="0"/>
              <a:t>(1)</a:t>
            </a:r>
            <a:r>
              <a:rPr lang="zh-CN" altLang="en-US" dirty="0" smtClean="0"/>
              <a:t>夜晚翻山的情景。</a:t>
            </a:r>
            <a:r>
              <a:rPr lang="en-US" dirty="0" smtClean="0"/>
              <a:t>(“</a:t>
            </a:r>
            <a:r>
              <a:rPr lang="zh-CN" altLang="en-US" dirty="0" smtClean="0"/>
              <a:t>满天都是星光</a:t>
            </a:r>
            <a:r>
              <a:rPr lang="en-US" dirty="0" smtClean="0"/>
              <a:t>”</a:t>
            </a:r>
            <a:r>
              <a:rPr lang="zh-CN" altLang="en-US" dirty="0" smtClean="0"/>
              <a:t>一段</a:t>
            </a:r>
            <a:r>
              <a:rPr lang="en-US" dirty="0" smtClean="0"/>
              <a:t>,“</a:t>
            </a:r>
            <a:r>
              <a:rPr lang="zh-CN" altLang="en-US" dirty="0" smtClean="0"/>
              <a:t>在</a:t>
            </a:r>
            <a:r>
              <a:rPr lang="en-US" dirty="0" smtClean="0"/>
              <a:t>‘</a:t>
            </a:r>
            <a:r>
              <a:rPr lang="zh-CN" altLang="en-US" dirty="0" smtClean="0"/>
              <a:t>之</a:t>
            </a:r>
            <a:r>
              <a:rPr lang="en-US" dirty="0" smtClean="0"/>
              <a:t>’</a:t>
            </a:r>
            <a:r>
              <a:rPr lang="zh-CN" altLang="en-US" dirty="0" smtClean="0"/>
              <a:t>字拐的路上一步一步地上去</a:t>
            </a:r>
            <a:r>
              <a:rPr lang="en-US" dirty="0" smtClean="0"/>
              <a:t>”</a:t>
            </a:r>
            <a:r>
              <a:rPr lang="zh-CN" altLang="en-US" dirty="0" smtClean="0"/>
              <a:t>一段</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在写攀登雷公岩时</a:t>
            </a:r>
            <a:r>
              <a:rPr lang="en-US" dirty="0" smtClean="0"/>
              <a:t>,</a:t>
            </a:r>
            <a:r>
              <a:rPr lang="zh-CN" altLang="en-US" dirty="0" smtClean="0"/>
              <a:t>作者从不同的观察角度</a:t>
            </a:r>
            <a:r>
              <a:rPr lang="en-US" dirty="0" smtClean="0"/>
              <a:t>,</a:t>
            </a:r>
            <a:r>
              <a:rPr lang="zh-CN" altLang="en-US" dirty="0" smtClean="0"/>
              <a:t>着力描绘了星光和火把构成的奇观</a:t>
            </a:r>
            <a:r>
              <a:rPr lang="en-US" dirty="0" smtClean="0"/>
              <a:t>——“</a:t>
            </a:r>
            <a:r>
              <a:rPr lang="zh-CN" altLang="en-US" dirty="0" smtClean="0"/>
              <a:t>从山脚向上望</a:t>
            </a:r>
            <a:r>
              <a:rPr lang="en-US" dirty="0" smtClean="0"/>
              <a:t>,</a:t>
            </a:r>
            <a:r>
              <a:rPr lang="zh-CN" altLang="en-US" dirty="0" smtClean="0"/>
              <a:t>只见火把排成许多</a:t>
            </a:r>
            <a:r>
              <a:rPr lang="en-US" dirty="0" smtClean="0"/>
              <a:t>‘</a:t>
            </a:r>
            <a:r>
              <a:rPr lang="zh-CN" altLang="en-US" dirty="0" smtClean="0"/>
              <a:t>之</a:t>
            </a:r>
            <a:r>
              <a:rPr lang="en-US" dirty="0" smtClean="0"/>
              <a:t>’</a:t>
            </a:r>
            <a:r>
              <a:rPr lang="zh-CN" altLang="en-US" dirty="0" smtClean="0"/>
              <a:t>字形</a:t>
            </a:r>
            <a:r>
              <a:rPr lang="en-US" dirty="0" smtClean="0"/>
              <a:t>,</a:t>
            </a:r>
            <a:r>
              <a:rPr lang="zh-CN" altLang="en-US" dirty="0" smtClean="0"/>
              <a:t>一直连到天上</a:t>
            </a:r>
            <a:r>
              <a:rPr lang="en-US" dirty="0" smtClean="0"/>
              <a:t>,</a:t>
            </a:r>
            <a:r>
              <a:rPr lang="zh-CN" altLang="en-US" dirty="0" smtClean="0"/>
              <a:t>跟星光接起来</a:t>
            </a:r>
            <a:r>
              <a:rPr lang="en-US" dirty="0" smtClean="0"/>
              <a:t>,</a:t>
            </a:r>
            <a:r>
              <a:rPr lang="zh-CN" altLang="en-US" dirty="0" smtClean="0"/>
              <a:t>分不出是火把还是星星</a:t>
            </a:r>
            <a:r>
              <a:rPr lang="en-US" dirty="0" smtClean="0"/>
              <a:t>”</a:t>
            </a:r>
            <a:r>
              <a:rPr lang="zh-CN" altLang="en-US" dirty="0" smtClean="0"/>
              <a:t>。人走到</a:t>
            </a:r>
            <a:r>
              <a:rPr lang="en-US" dirty="0" smtClean="0"/>
              <a:t>“</a:t>
            </a:r>
            <a:r>
              <a:rPr lang="zh-CN" altLang="en-US" dirty="0" smtClean="0"/>
              <a:t>之</a:t>
            </a:r>
            <a:r>
              <a:rPr lang="en-US" dirty="0" smtClean="0"/>
              <a:t>”</a:t>
            </a:r>
            <a:r>
              <a:rPr lang="zh-CN" altLang="en-US" dirty="0" smtClean="0"/>
              <a:t>字形路上</a:t>
            </a:r>
            <a:r>
              <a:rPr lang="en-US" dirty="0" smtClean="0"/>
              <a:t>,“</a:t>
            </a:r>
            <a:r>
              <a:rPr lang="zh-CN" altLang="en-US" dirty="0" smtClean="0"/>
              <a:t>向上看</a:t>
            </a:r>
            <a:r>
              <a:rPr lang="en-US" dirty="0" smtClean="0"/>
              <a:t>”,</a:t>
            </a:r>
            <a:r>
              <a:rPr lang="zh-CN" altLang="en-US" dirty="0" smtClean="0"/>
              <a:t>火把在头顶上一点点排到天空</a:t>
            </a:r>
            <a:r>
              <a:rPr lang="en-US" dirty="0" smtClean="0"/>
              <a:t>;</a:t>
            </a:r>
            <a:r>
              <a:rPr lang="zh-CN" altLang="en-US" dirty="0" smtClean="0"/>
              <a:t>然后</a:t>
            </a:r>
            <a:r>
              <a:rPr lang="en-US" dirty="0" smtClean="0"/>
              <a:t>“</a:t>
            </a:r>
            <a:r>
              <a:rPr lang="zh-CN" altLang="en-US" dirty="0" smtClean="0"/>
              <a:t>往下看</a:t>
            </a:r>
            <a:r>
              <a:rPr lang="en-US" dirty="0" smtClean="0"/>
              <a:t>,</a:t>
            </a:r>
            <a:r>
              <a:rPr lang="zh-CN" altLang="en-US" dirty="0" smtClean="0"/>
              <a:t>简直是绝壁</a:t>
            </a:r>
            <a:r>
              <a:rPr lang="en-US" dirty="0" smtClean="0"/>
              <a:t>,</a:t>
            </a:r>
            <a:r>
              <a:rPr lang="zh-CN" altLang="en-US" dirty="0" smtClean="0"/>
              <a:t>火把照着人的脸</a:t>
            </a:r>
            <a:r>
              <a:rPr lang="en-US" dirty="0" smtClean="0"/>
              <a:t>,</a:t>
            </a:r>
            <a:r>
              <a:rPr lang="zh-CN" altLang="en-US" dirty="0" smtClean="0"/>
              <a:t>就在脚底下</a:t>
            </a:r>
            <a:r>
              <a:rPr lang="en-US" dirty="0" smtClean="0"/>
              <a:t>”</a:t>
            </a:r>
            <a:r>
              <a:rPr lang="zh-CN" altLang="en-US" dirty="0" smtClean="0"/>
              <a:t>。生动地渲染出了山势的高峻陡峭和山路的曲折崎岖。就是在这样的悬崖峭壁间</a:t>
            </a:r>
            <a:r>
              <a:rPr lang="en-US" dirty="0" smtClean="0"/>
              <a:t>,</a:t>
            </a:r>
            <a:r>
              <a:rPr lang="zh-CN" altLang="en-US" dirty="0" smtClean="0"/>
              <a:t>还回荡着红军战士豪迈的呼喊和欢笑</a:t>
            </a:r>
            <a:r>
              <a:rPr lang="en-US" dirty="0" smtClean="0"/>
              <a:t>,</a:t>
            </a:r>
            <a:r>
              <a:rPr lang="zh-CN" altLang="en-US" dirty="0" smtClean="0"/>
              <a:t>充分表现出红军战士临危不惧的顽强斗志和克服困难的坚强决心。</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半夜露宿山上的情景。</a:t>
            </a:r>
            <a:r>
              <a:rPr lang="en-US" dirty="0" smtClean="0"/>
              <a:t>(</a:t>
            </a:r>
            <a:r>
              <a:rPr lang="zh-CN" altLang="en-US" dirty="0" smtClean="0"/>
              <a:t>从</a:t>
            </a:r>
            <a:r>
              <a:rPr lang="en-US" dirty="0" smtClean="0"/>
              <a:t>“</a:t>
            </a:r>
            <a:r>
              <a:rPr lang="zh-CN" altLang="en-US" dirty="0" smtClean="0"/>
              <a:t>半夜里</a:t>
            </a:r>
            <a:r>
              <a:rPr lang="en-US" dirty="0" smtClean="0"/>
              <a:t>,</a:t>
            </a:r>
            <a:r>
              <a:rPr lang="zh-CN" altLang="en-US" dirty="0" smtClean="0"/>
              <a:t>忽然醒来</a:t>
            </a:r>
            <a:r>
              <a:rPr lang="en-US" dirty="0" smtClean="0"/>
              <a:t>”</a:t>
            </a:r>
            <a:r>
              <a:rPr lang="zh-CN" altLang="en-US" dirty="0" smtClean="0"/>
              <a:t>到</a:t>
            </a:r>
            <a:r>
              <a:rPr lang="en-US" dirty="0" smtClean="0"/>
              <a:t>“</a:t>
            </a:r>
            <a:r>
              <a:rPr lang="zh-CN" altLang="en-US" dirty="0" smtClean="0"/>
              <a:t>不知什么时候又睡着了</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930014" cy="857256"/>
          </a:xfrm>
        </p:spPr>
        <p:txBody>
          <a:bodyPr/>
          <a:lstStyle/>
          <a:p>
            <a:r>
              <a:rPr lang="zh-CN" altLang="en-US" dirty="0" smtClean="0"/>
              <a:t>这一部分描写了红军战士夜宿半山腰时的所闻。首先</a:t>
            </a:r>
            <a:r>
              <a:rPr lang="en-US" dirty="0" smtClean="0"/>
              <a:t>,</a:t>
            </a:r>
            <a:r>
              <a:rPr lang="zh-CN" altLang="en-US" dirty="0" smtClean="0"/>
              <a:t>作者运用比喻、拟人、排比等多种修辞手法状物写景</a:t>
            </a:r>
            <a:r>
              <a:rPr lang="en-US" dirty="0" smtClean="0"/>
              <a:t>,</a:t>
            </a:r>
            <a:r>
              <a:rPr lang="zh-CN" altLang="en-US" dirty="0" smtClean="0"/>
              <a:t>用看似矛盾的语言极写雷公岩午夜的寂静</a:t>
            </a:r>
            <a:r>
              <a:rPr lang="en-US" dirty="0" smtClean="0"/>
              <a:t>,</a:t>
            </a:r>
            <a:r>
              <a:rPr lang="zh-CN" altLang="en-US" dirty="0" smtClean="0"/>
              <a:t>让读者如临其境。四个</a:t>
            </a:r>
            <a:r>
              <a:rPr lang="en-US" dirty="0" smtClean="0"/>
              <a:t>“</a:t>
            </a:r>
            <a:r>
              <a:rPr lang="zh-CN" altLang="en-US" dirty="0" smtClean="0"/>
              <a:t>像</a:t>
            </a:r>
            <a:r>
              <a:rPr lang="en-US" dirty="0" smtClean="0"/>
              <a:t>……”</a:t>
            </a:r>
            <a:r>
              <a:rPr lang="zh-CN" altLang="en-US" dirty="0" smtClean="0"/>
              <a:t>分两组</a:t>
            </a:r>
            <a:r>
              <a:rPr lang="en-US" dirty="0" smtClean="0"/>
              <a:t>,</a:t>
            </a:r>
            <a:r>
              <a:rPr lang="zh-CN" altLang="en-US" dirty="0" smtClean="0"/>
              <a:t>一组以动物作比</a:t>
            </a:r>
            <a:r>
              <a:rPr lang="en-US" dirty="0" smtClean="0"/>
              <a:t>,</a:t>
            </a:r>
            <a:r>
              <a:rPr lang="zh-CN" altLang="en-US" dirty="0" smtClean="0"/>
              <a:t>一组以水流作比。两组在声音方面都是一小一大</a:t>
            </a:r>
            <a:r>
              <a:rPr lang="en-US" dirty="0" smtClean="0"/>
              <a:t>,</a:t>
            </a:r>
            <a:r>
              <a:rPr lang="zh-CN" altLang="en-US" dirty="0" smtClean="0"/>
              <a:t>表现了听觉上或小或大的两种</a:t>
            </a:r>
            <a:r>
              <a:rPr lang="en-US" dirty="0" smtClean="0"/>
              <a:t>“</a:t>
            </a:r>
            <a:r>
              <a:rPr lang="zh-CN" altLang="en-US" dirty="0" smtClean="0"/>
              <a:t>不可捉摸</a:t>
            </a:r>
            <a:r>
              <a:rPr lang="en-US" dirty="0" smtClean="0"/>
              <a:t>”</a:t>
            </a:r>
            <a:r>
              <a:rPr lang="zh-CN" altLang="en-US" dirty="0" smtClean="0"/>
              <a:t>的感觉。红军战士在极端困难与危险的情况下夜宿半山腰</a:t>
            </a:r>
            <a:r>
              <a:rPr lang="en-US" dirty="0" smtClean="0"/>
              <a:t>,</a:t>
            </a:r>
            <a:r>
              <a:rPr lang="zh-CN" altLang="en-US" dirty="0" smtClean="0"/>
              <a:t>能够全身心沉浸、陶醉在对夜景的欣赏中</a:t>
            </a:r>
            <a:r>
              <a:rPr lang="en-US" dirty="0" smtClean="0"/>
              <a:t>,</a:t>
            </a:r>
            <a:r>
              <a:rPr lang="zh-CN" altLang="en-US" dirty="0" smtClean="0"/>
              <a:t>忘记了寒冷</a:t>
            </a:r>
            <a:r>
              <a:rPr lang="en-US" dirty="0" smtClean="0"/>
              <a:t>,</a:t>
            </a:r>
            <a:r>
              <a:rPr lang="zh-CN" altLang="en-US" dirty="0" smtClean="0"/>
              <a:t>忘记了危险</a:t>
            </a:r>
            <a:r>
              <a:rPr lang="en-US" dirty="0" smtClean="0"/>
              <a:t>,</a:t>
            </a:r>
            <a:r>
              <a:rPr lang="zh-CN" altLang="en-US" dirty="0" smtClean="0"/>
              <a:t>这表明红军战士乐观豁达的情怀和为了中国革命的成功敢于战胜一切艰难险阻的大无畏精神。其次</a:t>
            </a:r>
            <a:r>
              <a:rPr lang="en-US" dirty="0" smtClean="0"/>
              <a:t>,</a:t>
            </a:r>
            <a:r>
              <a:rPr lang="zh-CN" altLang="en-US" dirty="0" smtClean="0"/>
              <a:t>作者运用了反衬手法。</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930014" cy="857256"/>
          </a:xfrm>
        </p:spPr>
        <p:txBody>
          <a:bodyPr/>
          <a:lstStyle/>
          <a:p>
            <a:r>
              <a:rPr lang="zh-CN" altLang="en-US" dirty="0" smtClean="0"/>
              <a:t>人们常说</a:t>
            </a:r>
            <a:r>
              <a:rPr lang="en-US" dirty="0" smtClean="0"/>
              <a:t>“</a:t>
            </a:r>
            <a:r>
              <a:rPr lang="zh-CN" altLang="en-US" dirty="0" smtClean="0"/>
              <a:t>此时无声胜有声</a:t>
            </a:r>
            <a:r>
              <a:rPr lang="en-US" dirty="0" smtClean="0"/>
              <a:t>”,</a:t>
            </a:r>
            <a:r>
              <a:rPr lang="zh-CN" altLang="en-US" dirty="0" smtClean="0"/>
              <a:t>但有时</a:t>
            </a:r>
            <a:r>
              <a:rPr lang="en-US" dirty="0" smtClean="0"/>
              <a:t>“</a:t>
            </a:r>
            <a:r>
              <a:rPr lang="zh-CN" altLang="en-US" dirty="0" smtClean="0"/>
              <a:t>无声</a:t>
            </a:r>
            <a:r>
              <a:rPr lang="en-US" dirty="0" smtClean="0"/>
              <a:t>”</a:t>
            </a:r>
            <a:r>
              <a:rPr lang="zh-CN" altLang="en-US" dirty="0" smtClean="0"/>
              <a:t>还须</a:t>
            </a:r>
            <a:r>
              <a:rPr lang="en-US" dirty="0" smtClean="0"/>
              <a:t>“</a:t>
            </a:r>
            <a:r>
              <a:rPr lang="zh-CN" altLang="en-US" dirty="0" smtClean="0"/>
              <a:t>有声</a:t>
            </a:r>
            <a:r>
              <a:rPr lang="en-US" dirty="0" smtClean="0"/>
              <a:t>”</a:t>
            </a:r>
            <a:r>
              <a:rPr lang="zh-CN" altLang="en-US" dirty="0" smtClean="0"/>
              <a:t>来衬托。这段文字中</a:t>
            </a:r>
            <a:r>
              <a:rPr lang="en-US" dirty="0" smtClean="0"/>
              <a:t>,</a:t>
            </a:r>
            <a:r>
              <a:rPr lang="zh-CN" altLang="en-US" dirty="0" smtClean="0"/>
              <a:t>作者便以</a:t>
            </a:r>
            <a:r>
              <a:rPr lang="en-US" dirty="0" smtClean="0"/>
              <a:t>“</a:t>
            </a:r>
            <a:r>
              <a:rPr lang="zh-CN" altLang="en-US" dirty="0" smtClean="0"/>
              <a:t>耳朵里有不可捉摸的声响</a:t>
            </a:r>
            <a:r>
              <a:rPr lang="en-US" dirty="0" smtClean="0"/>
              <a:t>”</a:t>
            </a:r>
            <a:r>
              <a:rPr lang="zh-CN" altLang="en-US" dirty="0" smtClean="0"/>
              <a:t>来衬托午夜雷公岩的寂静</a:t>
            </a:r>
            <a:r>
              <a:rPr lang="en-US" dirty="0" smtClean="0"/>
              <a:t>,</a:t>
            </a:r>
            <a:r>
              <a:rPr lang="zh-CN" altLang="en-US" dirty="0" smtClean="0"/>
              <a:t>生动具体地将自己的深切感受细致入微地描绘出来</a:t>
            </a:r>
            <a:r>
              <a:rPr lang="en-US" dirty="0" smtClean="0"/>
              <a:t>,</a:t>
            </a:r>
            <a:r>
              <a:rPr lang="zh-CN" altLang="en-US" dirty="0" smtClean="0"/>
              <a:t>并使读者也似乎调动了听觉、视觉等感觉器官去感受它</a:t>
            </a:r>
            <a:r>
              <a:rPr lang="en-US" dirty="0" smtClean="0"/>
              <a:t>,</a:t>
            </a:r>
            <a:r>
              <a:rPr lang="zh-CN" altLang="en-US" dirty="0" smtClean="0"/>
              <a:t>体会到了当时的寂静情景</a:t>
            </a:r>
            <a:r>
              <a:rPr lang="en-US" dirty="0" smtClean="0"/>
              <a:t>,</a:t>
            </a:r>
            <a:r>
              <a:rPr lang="zh-CN" altLang="en-US" dirty="0" smtClean="0"/>
              <a:t>达到了</a:t>
            </a:r>
            <a:r>
              <a:rPr lang="en-US" dirty="0" smtClean="0"/>
              <a:t>“</a:t>
            </a:r>
            <a:r>
              <a:rPr lang="zh-CN" altLang="en-US" dirty="0" smtClean="0"/>
              <a:t>以声衬静静更静</a:t>
            </a:r>
            <a:r>
              <a:rPr lang="en-US" dirty="0" smtClean="0"/>
              <a:t>”</a:t>
            </a:r>
            <a:r>
              <a:rPr lang="zh-CN" altLang="en-US" dirty="0" smtClean="0"/>
              <a:t>的艺术效果。</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红军战士艰难地爬过老山界</a:t>
            </a:r>
            <a:r>
              <a:rPr lang="en-US" dirty="0" smtClean="0"/>
              <a:t>,</a:t>
            </a:r>
            <a:r>
              <a:rPr lang="zh-CN" altLang="en-US" dirty="0" smtClean="0"/>
              <a:t>只是走出了万里长征的第一步。请大声朗读文章最后一段</a:t>
            </a:r>
            <a:r>
              <a:rPr lang="en-US" dirty="0" smtClean="0"/>
              <a:t>,</a:t>
            </a:r>
            <a:r>
              <a:rPr lang="zh-CN" altLang="en-US" dirty="0" smtClean="0"/>
              <a:t>并体会其作用。</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930014" cy="857256"/>
          </a:xfrm>
        </p:spPr>
        <p:txBody>
          <a:bodyPr/>
          <a:lstStyle/>
          <a:p>
            <a:r>
              <a:rPr lang="zh-CN" altLang="en-US" dirty="0" smtClean="0"/>
              <a:t>将翻越老山界的困难与其他困难相比</a:t>
            </a:r>
            <a:r>
              <a:rPr lang="en-US" dirty="0" smtClean="0"/>
              <a:t>,</a:t>
            </a:r>
            <a:r>
              <a:rPr lang="zh-CN" altLang="en-US" dirty="0" smtClean="0"/>
              <a:t>突出万里长征的困难危险</a:t>
            </a:r>
            <a:r>
              <a:rPr lang="en-US" dirty="0" smtClean="0"/>
              <a:t>,</a:t>
            </a:r>
            <a:r>
              <a:rPr lang="zh-CN" altLang="en-US" dirty="0" smtClean="0"/>
              <a:t>表现出红军的大无畏和坚忍不拔的精神</a:t>
            </a:r>
            <a:r>
              <a:rPr lang="en-US" dirty="0" smtClean="0"/>
              <a:t>,</a:t>
            </a:r>
            <a:r>
              <a:rPr lang="zh-CN" altLang="en-US" dirty="0" smtClean="0"/>
              <a:t>升华主题。</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309522" y="1571612"/>
            <a:ext cx="11501518" cy="5072098"/>
          </a:xfrm>
        </p:spPr>
        <p:txBody>
          <a:bodyPr/>
          <a:lstStyle/>
          <a:p>
            <a:r>
              <a:rPr lang="en-US" dirty="0" smtClean="0"/>
              <a:t>1.</a:t>
            </a:r>
            <a:r>
              <a:rPr lang="zh-CN" altLang="en-US" dirty="0" smtClean="0"/>
              <a:t>积累文中的生字和词语。</a:t>
            </a:r>
          </a:p>
          <a:p>
            <a:r>
              <a:rPr lang="en-US" dirty="0" smtClean="0"/>
              <a:t>2.</a:t>
            </a:r>
            <a:r>
              <a:rPr lang="zh-CN" altLang="en-US" dirty="0" smtClean="0"/>
              <a:t>学习作者按时间变化和地点转移的顺序安排材料的构思方式。</a:t>
            </a:r>
          </a:p>
          <a:p>
            <a:r>
              <a:rPr lang="en-US" dirty="0" smtClean="0"/>
              <a:t>3.</a:t>
            </a:r>
            <a:r>
              <a:rPr lang="zh-CN" altLang="en-US" dirty="0" smtClean="0"/>
              <a:t>赏析精彩的句段</a:t>
            </a:r>
            <a:r>
              <a:rPr lang="en-US" dirty="0" smtClean="0"/>
              <a:t>,</a:t>
            </a:r>
            <a:r>
              <a:rPr lang="zh-CN" altLang="en-US" dirty="0" smtClean="0"/>
              <a:t>学习生动的语言描写。</a:t>
            </a:r>
          </a:p>
          <a:p>
            <a:r>
              <a:rPr lang="en-US" dirty="0" smtClean="0"/>
              <a:t>4.</a:t>
            </a:r>
            <a:r>
              <a:rPr lang="zh-CN" altLang="en-US" dirty="0" smtClean="0"/>
              <a:t>感受我工农红军克服困难、英勇顽强的斗志和革命乐观主义精神。</a:t>
            </a:r>
          </a:p>
          <a:p>
            <a:endParaRPr lang="zh-CN" altLang="en-US" dirty="0" smtClean="0"/>
          </a:p>
          <a:p>
            <a:r>
              <a:rPr lang="zh-CN" altLang="en-US" dirty="0" smtClean="0"/>
              <a:t>　　</a:t>
            </a:r>
            <a:endParaRPr lang="zh-CN" altLang="en-US" dirty="0"/>
          </a:p>
        </p:txBody>
      </p:sp>
      <p:sp>
        <p:nvSpPr>
          <p:cNvPr id="4" name="文本占位符 3"/>
          <p:cNvSpPr>
            <a:spLocks noGrp="1"/>
          </p:cNvSpPr>
          <p:nvPr>
            <p:ph type="body" sz="quarter" idx="11"/>
          </p:nvPr>
        </p:nvSpPr>
        <p:spPr>
          <a:xfrm>
            <a:off x="595274" y="4857760"/>
            <a:ext cx="11001452" cy="857256"/>
          </a:xfrm>
        </p:spPr>
        <p:txBody>
          <a:bodyPr/>
          <a:lstStyle/>
          <a:p>
            <a:r>
              <a:rPr lang="en-US" dirty="0" smtClean="0"/>
              <a:t>◉</a:t>
            </a:r>
            <a:r>
              <a:rPr lang="zh-CN" altLang="en-US" dirty="0" smtClean="0"/>
              <a:t>重点</a:t>
            </a:r>
            <a:r>
              <a:rPr lang="en-US" dirty="0" smtClean="0"/>
              <a:t>:</a:t>
            </a:r>
            <a:r>
              <a:rPr lang="zh-CN" altLang="en-US" dirty="0" smtClean="0"/>
              <a:t>赏析精彩的词、句、段</a:t>
            </a:r>
            <a:r>
              <a:rPr lang="en-US" dirty="0" smtClean="0"/>
              <a:t>,</a:t>
            </a:r>
            <a:r>
              <a:rPr lang="zh-CN" altLang="en-US" dirty="0" smtClean="0"/>
              <a:t>学习生动的语言描写</a:t>
            </a:r>
            <a:r>
              <a:rPr lang="en-US" dirty="0" smtClean="0"/>
              <a:t>,</a:t>
            </a:r>
            <a:r>
              <a:rPr lang="zh-CN" altLang="en-US" dirty="0" smtClean="0"/>
              <a:t>体会红军指战员乐观的态度、积极进取的精神。</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四、活动</a:t>
            </a:r>
            <a:r>
              <a:rPr lang="en-US" dirty="0" smtClean="0"/>
              <a:t>:</a:t>
            </a:r>
            <a:r>
              <a:rPr lang="zh-CN" altLang="en-US" dirty="0" smtClean="0"/>
              <a:t>写寂静</a:t>
            </a:r>
            <a:r>
              <a:rPr lang="en-US" dirty="0" smtClean="0"/>
              <a:t>,</a:t>
            </a:r>
            <a:r>
              <a:rPr lang="zh-CN" altLang="en-US" dirty="0" smtClean="0"/>
              <a:t>可以以静写静</a:t>
            </a:r>
            <a:r>
              <a:rPr lang="en-US" dirty="0" smtClean="0"/>
              <a:t>,</a:t>
            </a:r>
            <a:r>
              <a:rPr lang="zh-CN" altLang="en-US" dirty="0" smtClean="0"/>
              <a:t>也可以以声</a:t>
            </a:r>
            <a:r>
              <a:rPr lang="en-US" dirty="0" smtClean="0"/>
              <a:t>(</a:t>
            </a:r>
            <a:r>
              <a:rPr lang="zh-CN" altLang="en-US" dirty="0" smtClean="0"/>
              <a:t>动</a:t>
            </a:r>
            <a:r>
              <a:rPr lang="en-US" dirty="0" smtClean="0"/>
              <a:t>)</a:t>
            </a:r>
            <a:r>
              <a:rPr lang="zh-CN" altLang="en-US" dirty="0" smtClean="0"/>
              <a:t>写静。这篇课文既说</a:t>
            </a:r>
            <a:r>
              <a:rPr lang="en-US" dirty="0" smtClean="0"/>
              <a:t>“</a:t>
            </a:r>
            <a:r>
              <a:rPr lang="zh-CN" altLang="en-US" dirty="0" smtClean="0"/>
              <a:t>寂静</a:t>
            </a:r>
            <a:r>
              <a:rPr lang="en-US" dirty="0" smtClean="0"/>
              <a:t>”,</a:t>
            </a:r>
            <a:r>
              <a:rPr lang="zh-CN" altLang="en-US" dirty="0" smtClean="0"/>
              <a:t>又说</a:t>
            </a:r>
            <a:r>
              <a:rPr lang="en-US" dirty="0" smtClean="0"/>
              <a:t>“</a:t>
            </a:r>
            <a:r>
              <a:rPr lang="zh-CN" altLang="en-US" dirty="0" smtClean="0"/>
              <a:t>耳朵里有不可捉摸的声响</a:t>
            </a:r>
            <a:r>
              <a:rPr lang="en-US" dirty="0" smtClean="0"/>
              <a:t>”,</a:t>
            </a:r>
            <a:r>
              <a:rPr lang="zh-CN" altLang="en-US" dirty="0" smtClean="0"/>
              <a:t>正是以声</a:t>
            </a:r>
            <a:r>
              <a:rPr lang="en-US" dirty="0" smtClean="0"/>
              <a:t>(</a:t>
            </a:r>
            <a:r>
              <a:rPr lang="zh-CN" altLang="en-US" dirty="0" smtClean="0"/>
              <a:t>动</a:t>
            </a:r>
            <a:r>
              <a:rPr lang="en-US" dirty="0" smtClean="0"/>
              <a:t>)</a:t>
            </a:r>
            <a:r>
              <a:rPr lang="zh-CN" altLang="en-US" dirty="0" smtClean="0"/>
              <a:t>写静。恰恰因为静极了</a:t>
            </a:r>
            <a:r>
              <a:rPr lang="en-US" dirty="0" smtClean="0"/>
              <a:t>,</a:t>
            </a:r>
            <a:r>
              <a:rPr lang="zh-CN" altLang="en-US" dirty="0" smtClean="0"/>
              <a:t>才听到一般时候听不到的声音</a:t>
            </a:r>
            <a:r>
              <a:rPr lang="en-US" dirty="0" smtClean="0"/>
              <a:t>;</a:t>
            </a:r>
            <a:r>
              <a:rPr lang="zh-CN" altLang="en-US" dirty="0" smtClean="0"/>
              <a:t>恰恰因为听到了一般时候听不到的声音</a:t>
            </a:r>
            <a:r>
              <a:rPr lang="en-US" dirty="0" smtClean="0"/>
              <a:t>,</a:t>
            </a:r>
            <a:r>
              <a:rPr lang="zh-CN" altLang="en-US" dirty="0" smtClean="0"/>
              <a:t>才说明实在是静极了。你在生活中有过这样的感受吗</a:t>
            </a:r>
            <a:r>
              <a:rPr lang="en-US" dirty="0" smtClean="0"/>
              <a:t>?</a:t>
            </a:r>
            <a:r>
              <a:rPr lang="zh-CN" altLang="en-US" dirty="0" smtClean="0"/>
              <a:t>试用一二百字写出来</a:t>
            </a:r>
            <a:r>
              <a:rPr lang="en-US" dirty="0" smtClean="0"/>
              <a:t>,</a:t>
            </a:r>
            <a:r>
              <a:rPr lang="zh-CN" altLang="en-US" dirty="0" smtClean="0"/>
              <a:t>建议多用比喻等修辞手法。</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930014" cy="857256"/>
          </a:xfrm>
        </p:spPr>
        <p:txBody>
          <a:bodyPr/>
          <a:lstStyle/>
          <a:p>
            <a:r>
              <a:rPr lang="zh-CN" altLang="en-US" dirty="0" smtClean="0"/>
              <a:t>示例</a:t>
            </a:r>
            <a:r>
              <a:rPr lang="en-US" dirty="0" smtClean="0"/>
              <a:t>:</a:t>
            </a:r>
            <a:r>
              <a:rPr lang="zh-CN" altLang="en-US" dirty="0" smtClean="0"/>
              <a:t>月光如银子</a:t>
            </a:r>
            <a:r>
              <a:rPr lang="en-US" dirty="0" smtClean="0"/>
              <a:t>,</a:t>
            </a:r>
            <a:r>
              <a:rPr lang="zh-CN" altLang="en-US" dirty="0" smtClean="0"/>
              <a:t>无处不可照及</a:t>
            </a:r>
            <a:r>
              <a:rPr lang="en-US" dirty="0" smtClean="0"/>
              <a:t>,</a:t>
            </a:r>
            <a:r>
              <a:rPr lang="zh-CN" altLang="en-US" dirty="0" smtClean="0"/>
              <a:t>山上竹篁在月光下变成了一片黑色。草丛中</a:t>
            </a:r>
            <a:r>
              <a:rPr lang="en-US" dirty="0" smtClean="0"/>
              <a:t>,</a:t>
            </a:r>
            <a:r>
              <a:rPr lang="zh-CN" altLang="en-US" dirty="0" smtClean="0"/>
              <a:t>虫声繁密如雨点打在竹叶上。间或不知道从什么地方</a:t>
            </a:r>
            <a:r>
              <a:rPr lang="en-US" dirty="0" smtClean="0"/>
              <a:t>,</a:t>
            </a:r>
            <a:r>
              <a:rPr lang="zh-CN" altLang="en-US" dirty="0" smtClean="0"/>
              <a:t>忽然会有一只草莺</a:t>
            </a:r>
            <a:r>
              <a:rPr lang="en-US" dirty="0" smtClean="0"/>
              <a:t>“</a:t>
            </a:r>
            <a:r>
              <a:rPr lang="zh-CN" altLang="en-US" dirty="0" smtClean="0"/>
              <a:t>落落落落嘘</a:t>
            </a:r>
            <a:r>
              <a:rPr lang="en-US" dirty="0" smtClean="0"/>
              <a:t>”</a:t>
            </a:r>
            <a:r>
              <a:rPr lang="zh-CN" altLang="en-US" dirty="0" smtClean="0"/>
              <a:t>啭着它的喉咙</a:t>
            </a:r>
            <a:r>
              <a:rPr lang="en-US" dirty="0" smtClean="0"/>
              <a:t>,</a:t>
            </a:r>
            <a:r>
              <a:rPr lang="zh-CN" altLang="en-US" dirty="0" smtClean="0"/>
              <a:t>不久</a:t>
            </a:r>
            <a:r>
              <a:rPr lang="en-US" dirty="0" smtClean="0"/>
              <a:t>,</a:t>
            </a:r>
            <a:r>
              <a:rPr lang="zh-CN" altLang="en-US" dirty="0" smtClean="0"/>
              <a:t>这小鸟儿又好像明白这是半夜</a:t>
            </a:r>
            <a:r>
              <a:rPr lang="en-US" dirty="0" smtClean="0"/>
              <a:t>,</a:t>
            </a:r>
            <a:r>
              <a:rPr lang="zh-CN" altLang="en-US" dirty="0" smtClean="0"/>
              <a:t>不应当那么吵闹</a:t>
            </a:r>
            <a:r>
              <a:rPr lang="en-US" dirty="0" smtClean="0"/>
              <a:t>,</a:t>
            </a:r>
            <a:r>
              <a:rPr lang="zh-CN" altLang="en-US" dirty="0" smtClean="0"/>
              <a:t>便仍然闭着那小小眼儿安睡了。</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3" name="Object 1"/>
          <p:cNvGraphicFramePr>
            <a:graphicFrameLocks noChangeAspect="1"/>
          </p:cNvGraphicFramePr>
          <p:nvPr/>
        </p:nvGraphicFramePr>
        <p:xfrm>
          <a:off x="746125" y="2141538"/>
          <a:ext cx="10347325" cy="4500562"/>
        </p:xfrm>
        <a:graphic>
          <a:graphicData uri="http://schemas.openxmlformats.org/presentationml/2006/ole">
            <p:oleObj spid="_x0000_s8193" name="文档" r:id="rId3" imgW="10902784" imgH="4813200" progId="Word.Document.12">
              <p:embed/>
            </p:oleObj>
          </a:graphicData>
        </a:graphic>
      </p:graphicFrame>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500174"/>
            <a:ext cx="10358510" cy="1857388"/>
          </a:xfrm>
        </p:spPr>
        <p:txBody>
          <a:bodyPr/>
          <a:lstStyle/>
          <a:p>
            <a:r>
              <a:rPr lang="zh-CN" altLang="en-US" dirty="0" smtClean="0"/>
              <a:t>再读课文</a:t>
            </a:r>
            <a:r>
              <a:rPr lang="en-US" dirty="0" smtClean="0"/>
              <a:t>,</a:t>
            </a:r>
            <a:r>
              <a:rPr lang="zh-CN" altLang="en-US" dirty="0" smtClean="0"/>
              <a:t>完成填空。</a:t>
            </a:r>
            <a:endParaRPr lang="zh-CN" altLang="en-US" dirty="0"/>
          </a:p>
        </p:txBody>
      </p:sp>
      <p:sp>
        <p:nvSpPr>
          <p:cNvPr id="4" name="文本占位符 3"/>
          <p:cNvSpPr>
            <a:spLocks noGrp="1"/>
          </p:cNvSpPr>
          <p:nvPr>
            <p:ph type="body" sz="quarter" idx="12"/>
          </p:nvPr>
        </p:nvSpPr>
        <p:spPr>
          <a:xfrm>
            <a:off x="4024298" y="3000372"/>
            <a:ext cx="2286016" cy="642942"/>
          </a:xfrm>
        </p:spPr>
        <p:txBody>
          <a:bodyPr/>
          <a:lstStyle/>
          <a:p>
            <a:r>
              <a:rPr lang="zh-CN" altLang="en-US" sz="2400" dirty="0" smtClean="0"/>
              <a:t>睡觉</a:t>
            </a:r>
            <a:endParaRPr lang="zh-CN" altLang="en-US" sz="2400" dirty="0"/>
          </a:p>
        </p:txBody>
      </p:sp>
      <p:sp>
        <p:nvSpPr>
          <p:cNvPr id="10" name="文本占位符 3"/>
          <p:cNvSpPr txBox="1">
            <a:spLocks/>
          </p:cNvSpPr>
          <p:nvPr/>
        </p:nvSpPr>
        <p:spPr>
          <a:xfrm>
            <a:off x="3952860" y="3571876"/>
            <a:ext cx="1714512" cy="642942"/>
          </a:xfrm>
          <a:prstGeom prst="rect">
            <a:avLst/>
          </a:prstGeom>
        </p:spPr>
        <p:txBody>
          <a:bodyPr/>
          <a:lstStyle/>
          <a:p>
            <a:pPr lvl="0" fontAlgn="auto" hangingPunct="0">
              <a:lnSpc>
                <a:spcPct val="150000"/>
              </a:lnSpc>
              <a:spcBef>
                <a:spcPts val="0"/>
              </a:spcBef>
              <a:spcAft>
                <a:spcPts val="0"/>
              </a:spcAft>
              <a:defRPr/>
            </a:pPr>
            <a:r>
              <a:rPr kumimoji="0" lang="zh-CN" altLang="en-US" sz="24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吃饭</a:t>
            </a:r>
            <a:endParaRPr kumimoji="0" lang="zh-CN" altLang="en-US" sz="24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3" name="文本占位符 3"/>
          <p:cNvSpPr txBox="1">
            <a:spLocks/>
          </p:cNvSpPr>
          <p:nvPr/>
        </p:nvSpPr>
        <p:spPr>
          <a:xfrm>
            <a:off x="3952860" y="2500306"/>
            <a:ext cx="1071570" cy="642942"/>
          </a:xfrm>
          <a:prstGeom prst="rect">
            <a:avLst/>
          </a:prstGeom>
        </p:spPr>
        <p:txBody>
          <a:bodyPr/>
          <a:lstStyle/>
          <a:p>
            <a:pPr lvl="0" fontAlgn="auto" hangingPunct="0">
              <a:lnSpc>
                <a:spcPct val="150000"/>
              </a:lnSpc>
              <a:spcBef>
                <a:spcPts val="0"/>
              </a:spcBef>
              <a:spcAft>
                <a:spcPts val="0"/>
              </a:spcAft>
              <a:defRPr/>
            </a:pPr>
            <a:r>
              <a:rPr kumimoji="0" lang="zh-CN" altLang="en-US" sz="24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走路</a:t>
            </a:r>
            <a:endParaRPr kumimoji="0" lang="zh-CN" altLang="en-US" sz="24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文本占位符 3"/>
          <p:cNvSpPr txBox="1">
            <a:spLocks/>
          </p:cNvSpPr>
          <p:nvPr/>
        </p:nvSpPr>
        <p:spPr>
          <a:xfrm>
            <a:off x="3952860" y="4000504"/>
            <a:ext cx="1714512" cy="642942"/>
          </a:xfrm>
          <a:prstGeom prst="rect">
            <a:avLst/>
          </a:prstGeom>
        </p:spPr>
        <p:txBody>
          <a:bodyPr/>
          <a:lstStyle/>
          <a:p>
            <a:pPr lvl="0" fontAlgn="auto" hangingPunct="0">
              <a:lnSpc>
                <a:spcPct val="150000"/>
              </a:lnSpc>
              <a:spcBef>
                <a:spcPts val="0"/>
              </a:spcBef>
              <a:spcAft>
                <a:spcPts val="0"/>
              </a:spcAft>
              <a:defRPr/>
            </a:pPr>
            <a:r>
              <a:rPr kumimoji="0" lang="zh-CN" altLang="en-US" sz="24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处境</a:t>
            </a:r>
            <a:endParaRPr kumimoji="0" lang="zh-CN" altLang="en-US" sz="24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7" name="文本占位符 3"/>
          <p:cNvSpPr txBox="1">
            <a:spLocks/>
          </p:cNvSpPr>
          <p:nvPr/>
        </p:nvSpPr>
        <p:spPr>
          <a:xfrm>
            <a:off x="7953388" y="3714752"/>
            <a:ext cx="2286016" cy="642942"/>
          </a:xfrm>
          <a:prstGeom prst="rect">
            <a:avLst/>
          </a:prstGeom>
        </p:spPr>
        <p:txBody>
          <a:bodyPr/>
          <a:lstStyle/>
          <a:p>
            <a:pPr lvl="0" fontAlgn="auto" hangingPunct="0">
              <a:lnSpc>
                <a:spcPct val="150000"/>
              </a:lnSpc>
              <a:spcBef>
                <a:spcPts val="0"/>
              </a:spcBef>
              <a:spcAft>
                <a:spcPts val="0"/>
              </a:spcAft>
              <a:defRPr/>
            </a:pPr>
            <a:r>
              <a:rPr kumimoji="0" lang="zh-CN" altLang="en-US" sz="24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革命乐观主义</a:t>
            </a:r>
            <a:endParaRPr kumimoji="0" lang="zh-CN" altLang="en-US" sz="24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8" name="文本占位符 3"/>
          <p:cNvSpPr txBox="1">
            <a:spLocks/>
          </p:cNvSpPr>
          <p:nvPr/>
        </p:nvSpPr>
        <p:spPr>
          <a:xfrm>
            <a:off x="809588" y="5857892"/>
            <a:ext cx="2286016" cy="642942"/>
          </a:xfrm>
          <a:prstGeom prst="rect">
            <a:avLst/>
          </a:prstGeom>
        </p:spPr>
        <p:txBody>
          <a:bodyPr/>
          <a:lstStyle/>
          <a:p>
            <a:pPr lvl="0" fontAlgn="auto" hangingPunct="0">
              <a:lnSpc>
                <a:spcPct val="150000"/>
              </a:lnSpc>
              <a:spcBef>
                <a:spcPts val="0"/>
              </a:spcBef>
              <a:spcAft>
                <a:spcPts val="0"/>
              </a:spcAft>
              <a:defRPr/>
            </a:pPr>
            <a:r>
              <a:rPr kumimoji="0" lang="zh-CN" altLang="en-US" sz="24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时间</a:t>
            </a:r>
            <a:endParaRPr kumimoji="0" lang="zh-CN" altLang="en-US" sz="24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linds(horizontal)">
                                      <p:cBhvr>
                                        <p:cTn id="16" dur="500"/>
                                        <p:tgtEl>
                                          <p:spTgt spid="1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blinds(horizontal)">
                                      <p:cBhvr>
                                        <p:cTn id="19" dur="500"/>
                                        <p:tgtEl>
                                          <p:spTgt spid="4">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nextCondLst>
                <p:cond evt="onClick" delay="0">
                  <p:tgtEl>
                    <p:spTgt spid="12"/>
                  </p:tgtEl>
                </p:cond>
              </p:nextCondLst>
            </p:seq>
          </p:childTnLst>
        </p:cTn>
      </p:par>
    </p:tnLst>
    <p:bldLst>
      <p:bldP spid="4" grpId="0" build="p"/>
      <p:bldP spid="10" grpId="0"/>
      <p:bldP spid="13"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pPr algn="ctr"/>
            <a:r>
              <a:rPr lang="zh-CN" altLang="en-US" dirty="0" smtClean="0"/>
              <a:t>七律　长征</a:t>
            </a:r>
          </a:p>
          <a:p>
            <a:pPr algn="ctr"/>
            <a:r>
              <a:rPr lang="zh-CN" altLang="en-US" dirty="0" smtClean="0"/>
              <a:t>毛泽东</a:t>
            </a:r>
          </a:p>
          <a:p>
            <a:pPr algn="ctr"/>
            <a:r>
              <a:rPr lang="zh-CN" altLang="en-US" dirty="0" smtClean="0"/>
              <a:t>红军不怕远征难</a:t>
            </a:r>
            <a:r>
              <a:rPr lang="en-US" dirty="0" smtClean="0"/>
              <a:t>,</a:t>
            </a:r>
            <a:r>
              <a:rPr lang="zh-CN" altLang="en-US" dirty="0" smtClean="0"/>
              <a:t>万水千山只等闲。</a:t>
            </a:r>
          </a:p>
          <a:p>
            <a:pPr algn="ctr"/>
            <a:r>
              <a:rPr lang="zh-CN" altLang="en-US" dirty="0" smtClean="0"/>
              <a:t>五岭逶迤腾细浪</a:t>
            </a:r>
            <a:r>
              <a:rPr lang="en-US" dirty="0" smtClean="0"/>
              <a:t>,	</a:t>
            </a:r>
            <a:r>
              <a:rPr lang="zh-CN" altLang="en-US" dirty="0" smtClean="0"/>
              <a:t>乌蒙磅礴走泥丸。</a:t>
            </a:r>
          </a:p>
          <a:p>
            <a:pPr algn="ctr"/>
            <a:r>
              <a:rPr lang="zh-CN" altLang="en-US" dirty="0" smtClean="0"/>
              <a:t>金沙水拍云崖暖</a:t>
            </a:r>
            <a:r>
              <a:rPr lang="en-US" dirty="0" smtClean="0"/>
              <a:t>,	</a:t>
            </a:r>
            <a:r>
              <a:rPr lang="zh-CN" altLang="en-US" dirty="0" smtClean="0"/>
              <a:t>大渡桥横铁索寒。</a:t>
            </a:r>
          </a:p>
          <a:p>
            <a:pPr algn="ctr"/>
            <a:r>
              <a:rPr lang="en-US" dirty="0" smtClean="0"/>
              <a:t> </a:t>
            </a:r>
            <a:r>
              <a:rPr lang="zh-CN" altLang="en-US" dirty="0" smtClean="0"/>
              <a:t>更喜岷山千里雪</a:t>
            </a:r>
            <a:r>
              <a:rPr lang="en-US" dirty="0" smtClean="0"/>
              <a:t>,	</a:t>
            </a:r>
            <a:r>
              <a:rPr lang="zh-CN" altLang="en-US" dirty="0" smtClean="0"/>
              <a:t>三军过后尽开颜。</a:t>
            </a:r>
            <a:endParaRPr lang="en-US" altLang="zh-CN"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pPr algn="ctr"/>
            <a:r>
              <a:rPr lang="en-US" dirty="0" smtClean="0"/>
              <a:t>1934</a:t>
            </a:r>
            <a:r>
              <a:rPr lang="zh-CN" altLang="en-US" dirty="0" smtClean="0"/>
              <a:t>年</a:t>
            </a:r>
            <a:r>
              <a:rPr lang="en-US" dirty="0" smtClean="0"/>
              <a:t>10</a:t>
            </a:r>
            <a:r>
              <a:rPr lang="zh-CN" altLang="en-US" dirty="0" smtClean="0"/>
              <a:t>月</a:t>
            </a:r>
            <a:r>
              <a:rPr lang="en-US" dirty="0" smtClean="0"/>
              <a:t>,</a:t>
            </a:r>
            <a:r>
              <a:rPr lang="zh-CN" altLang="en-US" dirty="0" smtClean="0"/>
              <a:t>中国工农红军为粉碎国民政府的围剿</a:t>
            </a:r>
            <a:r>
              <a:rPr lang="en-US" dirty="0" smtClean="0"/>
              <a:t>,</a:t>
            </a:r>
            <a:r>
              <a:rPr lang="zh-CN" altLang="en-US" dirty="0" smtClean="0"/>
              <a:t>保存实力</a:t>
            </a:r>
            <a:r>
              <a:rPr lang="en-US" dirty="0" smtClean="0"/>
              <a:t>,</a:t>
            </a:r>
            <a:r>
              <a:rPr lang="zh-CN" altLang="en-US" dirty="0" smtClean="0"/>
              <a:t>也为了北上抗日</a:t>
            </a:r>
            <a:r>
              <a:rPr lang="en-US" dirty="0" smtClean="0"/>
              <a:t>,</a:t>
            </a:r>
            <a:r>
              <a:rPr lang="zh-CN" altLang="en-US" dirty="0" smtClean="0"/>
              <a:t>挽救民族危亡</a:t>
            </a:r>
            <a:r>
              <a:rPr lang="en-US" dirty="0" smtClean="0"/>
              <a:t>,</a:t>
            </a:r>
            <a:r>
              <a:rPr lang="zh-CN" altLang="en-US" dirty="0" smtClean="0"/>
              <a:t>从江西瑞金出发</a:t>
            </a:r>
            <a:r>
              <a:rPr lang="en-US" dirty="0" smtClean="0"/>
              <a:t>,</a:t>
            </a:r>
            <a:r>
              <a:rPr lang="zh-CN" altLang="en-US" dirty="0" smtClean="0"/>
              <a:t>开始了举世闻名的二万五千里长征。红军战士越过岷山后</a:t>
            </a:r>
            <a:r>
              <a:rPr lang="en-US" dirty="0" smtClean="0"/>
              <a:t>,</a:t>
            </a:r>
            <a:r>
              <a:rPr lang="zh-CN" altLang="en-US" dirty="0" smtClean="0"/>
              <a:t>长征即将取得胜利。作为红军的领导人</a:t>
            </a:r>
            <a:r>
              <a:rPr lang="en-US" dirty="0" smtClean="0"/>
              <a:t>,</a:t>
            </a:r>
            <a:r>
              <a:rPr lang="zh-CN" altLang="en-US" dirty="0" smtClean="0"/>
              <a:t>毛泽东在经受了无数次考验后</a:t>
            </a:r>
            <a:r>
              <a:rPr lang="en-US" dirty="0" smtClean="0"/>
              <a:t>,</a:t>
            </a:r>
            <a:r>
              <a:rPr lang="zh-CN" altLang="en-US" dirty="0" smtClean="0"/>
              <a:t>如今曙光在前</a:t>
            </a:r>
            <a:r>
              <a:rPr lang="en-US" dirty="0" smtClean="0"/>
              <a:t>,</a:t>
            </a:r>
            <a:r>
              <a:rPr lang="zh-CN" altLang="en-US" dirty="0" smtClean="0"/>
              <a:t>胜利在望</a:t>
            </a:r>
            <a:r>
              <a:rPr lang="en-US" dirty="0" smtClean="0"/>
              <a:t>,</a:t>
            </a:r>
            <a:r>
              <a:rPr lang="zh-CN" altLang="en-US" dirty="0" smtClean="0"/>
              <a:t>他心潮澎湃</a:t>
            </a:r>
            <a:r>
              <a:rPr lang="en-US" dirty="0" smtClean="0"/>
              <a:t>,</a:t>
            </a:r>
            <a:r>
              <a:rPr lang="zh-CN" altLang="en-US" dirty="0" smtClean="0"/>
              <a:t>满怀豪情地写下了这首壮丽的诗篇。这首诗形象地概括了红军长征的战斗历程</a:t>
            </a:r>
            <a:r>
              <a:rPr lang="en-US" dirty="0" smtClean="0"/>
              <a:t>,</a:t>
            </a:r>
            <a:r>
              <a:rPr lang="zh-CN" altLang="en-US" dirty="0" smtClean="0"/>
              <a:t>热情洋溢地赞扬了中国工农红军不畏艰险</a:t>
            </a:r>
            <a:r>
              <a:rPr lang="en-US" dirty="0" smtClean="0"/>
              <a:t>,</a:t>
            </a:r>
            <a:r>
              <a:rPr lang="zh-CN" altLang="en-US" dirty="0" smtClean="0"/>
              <a:t>英勇顽强的革命英雄主义和革命乐观主义精神。</a:t>
            </a:r>
          </a:p>
          <a:p>
            <a:pPr algn="ct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144328" cy="4357718"/>
          </a:xfrm>
        </p:spPr>
        <p:txBody>
          <a:bodyPr/>
          <a:lstStyle/>
          <a:p>
            <a:r>
              <a:rPr lang="zh-CN" altLang="en-US" dirty="0" smtClean="0"/>
              <a:t>　上一节课</a:t>
            </a:r>
            <a:r>
              <a:rPr lang="en-US" dirty="0" smtClean="0"/>
              <a:t>,</a:t>
            </a:r>
            <a:r>
              <a:rPr lang="zh-CN" altLang="en-US" dirty="0" smtClean="0"/>
              <a:t>我们初步学习了</a:t>
            </a:r>
            <a:r>
              <a:rPr lang="en-US" altLang="zh-CN" dirty="0" smtClean="0"/>
              <a:t>《</a:t>
            </a:r>
            <a:r>
              <a:rPr lang="zh-CN" altLang="en-US" dirty="0" smtClean="0"/>
              <a:t>老山界</a:t>
            </a:r>
            <a:r>
              <a:rPr lang="en-US" altLang="zh-CN" dirty="0" smtClean="0"/>
              <a:t>》</a:t>
            </a:r>
            <a:r>
              <a:rPr lang="zh-CN" altLang="en-US" dirty="0" smtClean="0"/>
              <a:t>一文</a:t>
            </a:r>
            <a:r>
              <a:rPr lang="en-US" dirty="0" smtClean="0"/>
              <a:t>,</a:t>
            </a:r>
            <a:r>
              <a:rPr lang="zh-CN" altLang="en-US" dirty="0" smtClean="0"/>
              <a:t>了解到红军翻越老山界困难重重</a:t>
            </a:r>
            <a:r>
              <a:rPr lang="en-US" dirty="0" smtClean="0"/>
              <a:t>,</a:t>
            </a:r>
            <a:r>
              <a:rPr lang="zh-CN" altLang="en-US" dirty="0" smtClean="0"/>
              <a:t>毛泽东领导下的红军战士是如何看待这些困难的</a:t>
            </a:r>
            <a:r>
              <a:rPr lang="en-US" dirty="0" smtClean="0"/>
              <a:t>? </a:t>
            </a:r>
            <a:r>
              <a:rPr lang="zh-CN" altLang="en-US" dirty="0" smtClean="0"/>
              <a:t>谁能用毛主席诗词中的句子来概括</a:t>
            </a:r>
            <a:r>
              <a:rPr lang="en-US" dirty="0" smtClean="0"/>
              <a:t>?(</a:t>
            </a:r>
            <a:r>
              <a:rPr lang="zh-CN" altLang="en-US" dirty="0" smtClean="0"/>
              <a:t>学生发言</a:t>
            </a:r>
            <a:r>
              <a:rPr lang="en-US" dirty="0" smtClean="0"/>
              <a:t>)</a:t>
            </a:r>
            <a:r>
              <a:rPr lang="zh-CN" altLang="en-US" dirty="0" smtClean="0"/>
              <a:t>这节课</a:t>
            </a:r>
            <a:r>
              <a:rPr lang="en-US" dirty="0" smtClean="0"/>
              <a:t>,</a:t>
            </a:r>
            <a:r>
              <a:rPr lang="zh-CN" altLang="en-US" dirty="0" smtClean="0"/>
              <a:t>我们继续学习</a:t>
            </a:r>
            <a:r>
              <a:rPr lang="en-US" altLang="zh-CN" dirty="0" smtClean="0"/>
              <a:t>《</a:t>
            </a:r>
            <a:r>
              <a:rPr lang="zh-CN" altLang="en-US" dirty="0" smtClean="0"/>
              <a:t>老山界</a:t>
            </a:r>
            <a:r>
              <a:rPr lang="en-US" altLang="zh-CN" dirty="0" smtClean="0"/>
              <a:t>》</a:t>
            </a:r>
            <a:r>
              <a:rPr lang="zh-CN" altLang="en-US" dirty="0" smtClean="0"/>
              <a:t>一文</a:t>
            </a:r>
            <a:r>
              <a:rPr lang="en-US" dirty="0" smtClean="0"/>
              <a:t>,</a:t>
            </a:r>
            <a:r>
              <a:rPr lang="zh-CN" altLang="en-US" dirty="0" smtClean="0"/>
              <a:t>看红军战士是怎样用乐观的精神克服困难的。</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1.</a:t>
            </a:r>
            <a:r>
              <a:rPr lang="zh-CN" altLang="en-US" dirty="0" smtClean="0"/>
              <a:t>根据下列意思写出相应的词语。</a:t>
            </a:r>
          </a:p>
          <a:p>
            <a:r>
              <a:rPr lang="en-US" dirty="0" smtClean="0"/>
              <a:t>(1)</a:t>
            </a:r>
            <a:r>
              <a:rPr lang="zh-CN" altLang="en-US" dirty="0" smtClean="0"/>
              <a:t>繁重的捐税。</a:t>
            </a:r>
            <a:r>
              <a:rPr lang="en-US" altLang="zh-CN" dirty="0" smtClean="0"/>
              <a:t>		</a:t>
            </a:r>
            <a:r>
              <a:rPr lang="en-US" dirty="0" smtClean="0"/>
              <a:t>(		)</a:t>
            </a:r>
            <a:endParaRPr lang="zh-CN" altLang="en-US" dirty="0" smtClean="0"/>
          </a:p>
          <a:p>
            <a:r>
              <a:rPr lang="en-US" dirty="0" smtClean="0"/>
              <a:t>(2)</a:t>
            </a:r>
            <a:r>
              <a:rPr lang="zh-CN" altLang="en-US" dirty="0" smtClean="0"/>
              <a:t>形容声音细微急促。 </a:t>
            </a:r>
            <a:r>
              <a:rPr lang="en-US" dirty="0" smtClean="0"/>
              <a:t>(        )</a:t>
            </a:r>
            <a:endParaRPr lang="zh-CN" altLang="en-US" dirty="0" smtClean="0"/>
          </a:p>
          <a:p>
            <a:r>
              <a:rPr lang="en-US" dirty="0" smtClean="0"/>
              <a:t>(3)</a:t>
            </a:r>
            <a:r>
              <a:rPr lang="zh-CN" altLang="en-US" dirty="0" smtClean="0"/>
              <a:t>对人或事物无法猜测或估量。</a:t>
            </a:r>
            <a:r>
              <a:rPr lang="en-US" altLang="zh-CN" dirty="0" smtClean="0"/>
              <a:t>	</a:t>
            </a:r>
            <a:r>
              <a:rPr lang="en-US" dirty="0" smtClean="0"/>
              <a:t>(		)</a:t>
            </a:r>
            <a:endParaRPr lang="zh-CN" altLang="en-US" dirty="0" smtClean="0"/>
          </a:p>
          <a:p>
            <a:r>
              <a:rPr lang="en-US" dirty="0" smtClean="0"/>
              <a:t>(4)</a:t>
            </a:r>
            <a:r>
              <a:rPr lang="zh-CN" altLang="en-US" dirty="0" smtClean="0"/>
              <a:t>畅快地入睡。</a:t>
            </a:r>
            <a:r>
              <a:rPr lang="en-US" dirty="0" smtClean="0"/>
              <a:t>(			)</a:t>
            </a:r>
            <a:endParaRPr lang="zh-CN" altLang="en-US" dirty="0"/>
          </a:p>
        </p:txBody>
      </p:sp>
      <p:sp>
        <p:nvSpPr>
          <p:cNvPr id="3" name="文本占位符 2"/>
          <p:cNvSpPr>
            <a:spLocks noGrp="1"/>
          </p:cNvSpPr>
          <p:nvPr>
            <p:ph type="body" sz="quarter" idx="11"/>
          </p:nvPr>
        </p:nvSpPr>
        <p:spPr>
          <a:xfrm>
            <a:off x="5738810" y="1785926"/>
            <a:ext cx="2357454" cy="642942"/>
          </a:xfrm>
        </p:spPr>
        <p:txBody>
          <a:bodyPr/>
          <a:lstStyle/>
          <a:p>
            <a:pPr indent="0"/>
            <a:r>
              <a:rPr lang="zh-CN" altLang="en-US" dirty="0" smtClean="0"/>
              <a:t>苛捐杂税</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5524496" y="2428868"/>
            <a:ext cx="2357454"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细切</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4667240" y="3714752"/>
            <a:ext cx="1714512"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酣然入睡</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7524760" y="3071810"/>
            <a:ext cx="2214578"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不可捉摸</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blinds(horizontal)">
                                      <p:cBhvr>
                                        <p:cTn id="13" dur="500"/>
                                        <p:tgtEl>
                                          <p:spTgt spid="7">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blinds(horizontal)">
                                      <p:cBhvr>
                                        <p:cTn id="16" dur="500"/>
                                        <p:tgtEl>
                                          <p:spTgt spid="8">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7" grpId="0" build="p"/>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仿照</a:t>
            </a:r>
            <a:r>
              <a:rPr lang="en-US" dirty="0" smtClean="0"/>
              <a:t>“</a:t>
            </a:r>
            <a:r>
              <a:rPr lang="zh-CN" altLang="en-US" dirty="0" smtClean="0"/>
              <a:t>像春蚕在咀嚼桑叶</a:t>
            </a:r>
            <a:r>
              <a:rPr lang="en-US" dirty="0" smtClean="0"/>
              <a:t>,</a:t>
            </a:r>
            <a:r>
              <a:rPr lang="zh-CN" altLang="en-US" dirty="0" smtClean="0"/>
              <a:t>像野马在平原上奔驰</a:t>
            </a:r>
            <a:r>
              <a:rPr lang="en-US" dirty="0" smtClean="0"/>
              <a:t>,</a:t>
            </a:r>
            <a:r>
              <a:rPr lang="zh-CN" altLang="en-US" dirty="0" smtClean="0"/>
              <a:t>像山泉在呜咽</a:t>
            </a:r>
            <a:r>
              <a:rPr lang="en-US" dirty="0" smtClean="0"/>
              <a:t>,</a:t>
            </a:r>
            <a:r>
              <a:rPr lang="zh-CN" altLang="en-US" dirty="0" smtClean="0"/>
              <a:t>像波涛在澎湃</a:t>
            </a:r>
            <a:r>
              <a:rPr lang="en-US" dirty="0" smtClean="0"/>
              <a:t>”</a:t>
            </a:r>
            <a:r>
              <a:rPr lang="zh-CN" altLang="en-US" dirty="0" smtClean="0"/>
              <a:t>的句式</a:t>
            </a:r>
            <a:r>
              <a:rPr lang="en-US" dirty="0" smtClean="0"/>
              <a:t>,</a:t>
            </a:r>
            <a:r>
              <a:rPr lang="zh-CN" altLang="en-US" dirty="0" smtClean="0"/>
              <a:t>发挥想象</a:t>
            </a:r>
            <a:r>
              <a:rPr lang="en-US" dirty="0" smtClean="0"/>
              <a:t>,</a:t>
            </a:r>
            <a:r>
              <a:rPr lang="zh-CN" altLang="en-US" dirty="0" smtClean="0"/>
              <a:t>写一组排比句。</a:t>
            </a:r>
            <a:endParaRPr lang="zh-CN" altLang="en-US" dirty="0"/>
          </a:p>
        </p:txBody>
      </p:sp>
      <p:sp>
        <p:nvSpPr>
          <p:cNvPr id="3" name="文本占位符 2"/>
          <p:cNvSpPr>
            <a:spLocks noGrp="1"/>
          </p:cNvSpPr>
          <p:nvPr>
            <p:ph type="body" sz="quarter" idx="11"/>
          </p:nvPr>
        </p:nvSpPr>
        <p:spPr>
          <a:xfrm>
            <a:off x="809588" y="2428868"/>
            <a:ext cx="10715700" cy="857256"/>
          </a:xfrm>
        </p:spPr>
        <p:txBody>
          <a:bodyPr/>
          <a:lstStyle/>
          <a:p>
            <a:r>
              <a:rPr lang="zh-CN" altLang="en-US" dirty="0" smtClean="0"/>
              <a:t>像猎手在追踪目标</a:t>
            </a:r>
            <a:r>
              <a:rPr lang="en-US" dirty="0" smtClean="0"/>
              <a:t>,</a:t>
            </a:r>
            <a:r>
              <a:rPr lang="zh-CN" altLang="en-US" dirty="0" smtClean="0"/>
              <a:t>像猎鹰在长空中搏击</a:t>
            </a:r>
            <a:r>
              <a:rPr lang="en-US" dirty="0" smtClean="0"/>
              <a:t>,</a:t>
            </a:r>
            <a:r>
              <a:rPr lang="zh-CN" altLang="en-US" dirty="0" smtClean="0"/>
              <a:t>像溪流在吟唱</a:t>
            </a:r>
            <a:r>
              <a:rPr lang="en-US" dirty="0" smtClean="0"/>
              <a:t>,</a:t>
            </a:r>
            <a:r>
              <a:rPr lang="zh-CN" altLang="en-US" dirty="0" smtClean="0"/>
              <a:t>像暴雨在咆哮。</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请用一句话概括文章内容</a:t>
            </a:r>
            <a:r>
              <a:rPr lang="en-US" dirty="0" smtClean="0"/>
              <a:t>,</a:t>
            </a:r>
            <a:r>
              <a:rPr lang="zh-CN" altLang="en-US" dirty="0" smtClean="0"/>
              <a:t>可围绕标题展开。</a:t>
            </a:r>
            <a:endParaRPr lang="zh-CN" altLang="en-US" dirty="0"/>
          </a:p>
        </p:txBody>
      </p:sp>
      <p:sp>
        <p:nvSpPr>
          <p:cNvPr id="3" name="文本占位符 2"/>
          <p:cNvSpPr>
            <a:spLocks noGrp="1"/>
          </p:cNvSpPr>
          <p:nvPr>
            <p:ph type="body" sz="quarter" idx="11"/>
          </p:nvPr>
        </p:nvSpPr>
        <p:spPr>
          <a:xfrm>
            <a:off x="1023902" y="1857364"/>
            <a:ext cx="10715700" cy="857256"/>
          </a:xfrm>
        </p:spPr>
        <p:txBody>
          <a:bodyPr/>
          <a:lstStyle/>
          <a:p>
            <a:r>
              <a:rPr lang="zh-CN" altLang="en-US" dirty="0" smtClean="0"/>
              <a:t>红军长征途中翻越老山界。</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再读课文</a:t>
            </a:r>
            <a:r>
              <a:rPr lang="en-US" dirty="0" smtClean="0"/>
              <a:t>,</a:t>
            </a:r>
            <a:r>
              <a:rPr lang="zh-CN" altLang="en-US" dirty="0" smtClean="0"/>
              <a:t>体会</a:t>
            </a:r>
            <a:r>
              <a:rPr lang="en-US" dirty="0" smtClean="0"/>
              <a:t>“</a:t>
            </a:r>
            <a:r>
              <a:rPr lang="zh-CN" altLang="en-US" dirty="0" smtClean="0"/>
              <a:t>翻山之难</a:t>
            </a:r>
            <a:r>
              <a:rPr lang="en-US" dirty="0" smtClean="0"/>
              <a:t>”</a:t>
            </a:r>
            <a:r>
              <a:rPr lang="zh-CN" altLang="en-US" dirty="0" smtClean="0"/>
              <a:t>。</a:t>
            </a:r>
            <a:endParaRPr lang="zh-CN" altLang="en-US" dirty="0"/>
          </a:p>
        </p:txBody>
      </p:sp>
      <p:graphicFrame>
        <p:nvGraphicFramePr>
          <p:cNvPr id="5" name="表格 4"/>
          <p:cNvGraphicFramePr>
            <a:graphicFrameLocks noGrp="1"/>
          </p:cNvGraphicFramePr>
          <p:nvPr/>
        </p:nvGraphicFramePr>
        <p:xfrm>
          <a:off x="1738282" y="1785926"/>
          <a:ext cx="8501122" cy="3786215"/>
        </p:xfrm>
        <a:graphic>
          <a:graphicData uri="http://schemas.openxmlformats.org/drawingml/2006/table">
            <a:tbl>
              <a:tblPr/>
              <a:tblGrid>
                <a:gridCol w="1214446"/>
                <a:gridCol w="5000660"/>
                <a:gridCol w="2286016"/>
              </a:tblGrid>
              <a:tr h="757243">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困难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体现</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态度</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7243">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行路难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山路险峻</a:t>
                      </a:r>
                      <a:r>
                        <a:rPr lang="en-US" sz="2400" kern="100">
                          <a:solidFill>
                            <a:srgbClr val="000000"/>
                          </a:solidFill>
                          <a:latin typeface="华文细黑" pitchFamily="2" charset="-122"/>
                          <a:ea typeface="华文细黑" pitchFamily="2" charset="-122"/>
                          <a:cs typeface="Times New Roman"/>
                        </a:rPr>
                        <a:t>,</a:t>
                      </a:r>
                      <a:r>
                        <a:rPr lang="zh-CN" sz="2400" kern="100">
                          <a:solidFill>
                            <a:srgbClr val="000000"/>
                          </a:solidFill>
                          <a:latin typeface="华文细黑" pitchFamily="2" charset="-122"/>
                          <a:ea typeface="华文细黑" pitchFamily="2" charset="-122"/>
                          <a:cs typeface="Times New Roman"/>
                        </a:rPr>
                        <a:t>悬崖峭壁</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好快些</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7243">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睡觉难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要在一尺多宽的陡峭山路上睡觉</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横着心</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7243">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吃饭难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粮食奇缺</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鼓勇气</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7243">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处境难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伤病员多</a:t>
                      </a:r>
                      <a:r>
                        <a:rPr lang="en-US" sz="2400" kern="100" dirty="0">
                          <a:solidFill>
                            <a:srgbClr val="000000"/>
                          </a:solidFill>
                          <a:latin typeface="华文细黑" pitchFamily="2" charset="-122"/>
                          <a:ea typeface="华文细黑" pitchFamily="2" charset="-122"/>
                          <a:cs typeface="Times New Roman"/>
                        </a:rPr>
                        <a:t>,</a:t>
                      </a:r>
                      <a:r>
                        <a:rPr lang="zh-CN" sz="2400" kern="100" dirty="0">
                          <a:solidFill>
                            <a:srgbClr val="000000"/>
                          </a:solidFill>
                          <a:latin typeface="华文细黑" pitchFamily="2" charset="-122"/>
                          <a:ea typeface="华文细黑" pitchFamily="2" charset="-122"/>
                          <a:cs typeface="Times New Roman"/>
                        </a:rPr>
                        <a:t>敌人追击</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帮助</a:t>
                      </a:r>
                      <a:r>
                        <a:rPr lang="en-US" sz="2400" kern="100" dirty="0">
                          <a:solidFill>
                            <a:srgbClr val="000000"/>
                          </a:solidFill>
                          <a:latin typeface="华文细黑" pitchFamily="2" charset="-122"/>
                          <a:ea typeface="华文细黑" pitchFamily="2" charset="-122"/>
                          <a:cs typeface="Times New Roman"/>
                        </a:rPr>
                        <a:t>,</a:t>
                      </a:r>
                      <a:r>
                        <a:rPr lang="zh-CN" sz="2400" kern="100" dirty="0">
                          <a:solidFill>
                            <a:srgbClr val="000000"/>
                          </a:solidFill>
                          <a:latin typeface="华文细黑" pitchFamily="2" charset="-122"/>
                          <a:ea typeface="华文细黑" pitchFamily="2" charset="-122"/>
                          <a:cs typeface="Times New Roman"/>
                        </a:rPr>
                        <a:t>讥笑</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2687</TotalTime>
  <Words>1387</Words>
  <Application>Microsoft Office PowerPoint</Application>
  <PresentationFormat>自定义</PresentationFormat>
  <Paragraphs>95</Paragraphs>
  <Slides>24</Slides>
  <Notes>1</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24</vt:i4>
      </vt:variant>
    </vt:vector>
  </HeadingPairs>
  <TitlesOfParts>
    <vt:vector size="27" baseType="lpstr">
      <vt:lpstr>1_Office 主题</vt:lpstr>
      <vt:lpstr>章</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617</cp:revision>
  <dcterms:created xsi:type="dcterms:W3CDTF">2017-02-11T06:33:00Z</dcterms:created>
  <dcterms:modified xsi:type="dcterms:W3CDTF">2019-12-13T03:48:11Z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