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32"/>
  </p:notesMasterIdLst>
  <p:handoutMasterIdLst>
    <p:handoutMasterId r:id="rId33"/>
  </p:handoutMasterIdLst>
  <p:sldIdLst>
    <p:sldId id="371" r:id="rId3"/>
    <p:sldId id="429" r:id="rId4"/>
    <p:sldId id="444" r:id="rId5"/>
    <p:sldId id="428" r:id="rId6"/>
    <p:sldId id="445" r:id="rId7"/>
    <p:sldId id="443" r:id="rId8"/>
    <p:sldId id="477" r:id="rId9"/>
    <p:sldId id="518" r:id="rId10"/>
    <p:sldId id="397" r:id="rId11"/>
    <p:sldId id="524" r:id="rId12"/>
    <p:sldId id="511" r:id="rId13"/>
    <p:sldId id="521" r:id="rId14"/>
    <p:sldId id="525" r:id="rId15"/>
    <p:sldId id="494" r:id="rId16"/>
    <p:sldId id="495" r:id="rId17"/>
    <p:sldId id="526" r:id="rId18"/>
    <p:sldId id="527" r:id="rId19"/>
    <p:sldId id="528" r:id="rId20"/>
    <p:sldId id="529" r:id="rId21"/>
    <p:sldId id="530" r:id="rId22"/>
    <p:sldId id="531" r:id="rId23"/>
    <p:sldId id="532" r:id="rId24"/>
    <p:sldId id="500" r:id="rId25"/>
    <p:sldId id="501" r:id="rId26"/>
    <p:sldId id="533" r:id="rId27"/>
    <p:sldId id="534" r:id="rId28"/>
    <p:sldId id="516" r:id="rId29"/>
    <p:sldId id="476" r:id="rId30"/>
    <p:sldId id="395" r:id="rId31"/>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 xmlns:p15="http://schemas.microsoft.com/office/powerpoint/2012/main">
        <p15:guide id="1" orient="horz" pos="2205">
          <p15:clr>
            <a:srgbClr val="A4A3A4"/>
          </p15:clr>
        </p15:guide>
        <p15:guide id="2" pos="384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088" autoAdjust="0"/>
    <p:restoredTop sz="97536" autoAdjust="0"/>
  </p:normalViewPr>
  <p:slideViewPr>
    <p:cSldViewPr>
      <p:cViewPr>
        <p:scale>
          <a:sx n="40" d="100"/>
          <a:sy n="40" d="100"/>
        </p:scale>
        <p:origin x="-276" y="-492"/>
      </p:cViewPr>
      <p:guideLst>
        <p:guide orient="horz" pos="2205"/>
        <p:guide pos="3840"/>
      </p:guideLst>
    </p:cSldViewPr>
  </p:slid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6</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29</a:t>
            </a:fld>
            <a:endParaRPr lang="en-US" altLang="zh-CN"/>
          </a:p>
        </p:txBody>
      </p:sp>
    </p:spTree>
    <p:extLst>
      <p:ext uri="{BB962C8B-B14F-4D97-AF65-F5344CB8AC3E}">
        <p14:creationId xmlns="" xmlns:p14="http://schemas.microsoft.com/office/powerpoint/2010/main"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 xmlns:p14="http://schemas.microsoft.com/office/powerpoint/2010/main"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 xmlns:a16="http://schemas.microsoft.com/office/drawing/2014/main"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 xmlns:a16="http://schemas.microsoft.com/office/drawing/2014/main"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 xmlns:a16="http://schemas.microsoft.com/office/drawing/2014/main"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 xmlns:a16="http://schemas.microsoft.com/office/drawing/2014/main"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 xmlns:a16="http://schemas.microsoft.com/office/drawing/2014/main"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第五单元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 xmlns:a16="http://schemas.microsoft.com/office/drawing/2014/main"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18</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 xmlns:a16="http://schemas.microsoft.com/office/drawing/2014/main"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package" Target="../embeddings/Microsoft_Office_Word___1.docx"/><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 xmlns:a16="http://schemas.microsoft.com/office/drawing/2014/main"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 xmlns:a16="http://schemas.microsoft.com/office/drawing/2014/main"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七年级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4810116" y="4000504"/>
            <a:ext cx="3223959" cy="646331"/>
          </a:xfrm>
          <a:prstGeom prst="rect">
            <a:avLst/>
          </a:prstGeom>
        </p:spPr>
        <p:txBody>
          <a:bodyPr wrap="none">
            <a:spAutoFit/>
          </a:bodyPr>
          <a:lstStyle/>
          <a:p>
            <a:r>
              <a:rPr lang="en-US" sz="3600" dirty="0" smtClean="0"/>
              <a:t>18.</a:t>
            </a:r>
            <a:r>
              <a:rPr lang="en-US" sz="3600" baseline="30000" dirty="0" smtClean="0"/>
              <a:t>*</a:t>
            </a:r>
            <a:r>
              <a:rPr lang="zh-CN" altLang="en-US" sz="3600" dirty="0" smtClean="0"/>
              <a:t>一棵小桃树</a:t>
            </a:r>
            <a:endParaRPr lang="zh-CN" altLang="en-US" sz="3600" dirty="0"/>
          </a:p>
        </p:txBody>
      </p:sp>
      <p:sp>
        <p:nvSpPr>
          <p:cNvPr id="24" name="动作按钮: 声音 23">
            <a:hlinkClick r:id="" action="ppaction://noaction" highlightClick="1">
              <a:snd r:embed="rId2" name="applause.wav" builtIn="1"/>
            </a:hlinkClick>
          </p:cNvPr>
          <p:cNvSpPr/>
          <p:nvPr/>
        </p:nvSpPr>
        <p:spPr>
          <a:xfrm>
            <a:off x="3524232"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sp>
        <p:nvSpPr>
          <p:cNvPr id="7" name="矩形 6"/>
          <p:cNvSpPr/>
          <p:nvPr/>
        </p:nvSpPr>
        <p:spPr>
          <a:xfrm>
            <a:off x="5381620" y="4643446"/>
            <a:ext cx="2492990" cy="646331"/>
          </a:xfrm>
          <a:prstGeom prst="rect">
            <a:avLst/>
          </a:prstGeom>
        </p:spPr>
        <p:txBody>
          <a:bodyPr wrap="none">
            <a:spAutoFit/>
          </a:bodyPr>
          <a:lstStyle/>
          <a:p>
            <a:r>
              <a:rPr lang="zh-CN" altLang="en-US" sz="3600" dirty="0" smtClean="0"/>
              <a:t>第 </a:t>
            </a:r>
            <a:r>
              <a:rPr lang="zh-CN" altLang="en-US" sz="3600" dirty="0" smtClean="0"/>
              <a:t>二 </a:t>
            </a:r>
            <a:r>
              <a:rPr lang="zh-CN" altLang="en-US" sz="3600" dirty="0" smtClean="0"/>
              <a:t>课 时 </a:t>
            </a:r>
            <a:endParaRPr lang="zh-CN" altLang="en-US" sz="3600" dirty="0"/>
          </a:p>
        </p:txBody>
      </p:sp>
      <p:pic>
        <p:nvPicPr>
          <p:cNvPr id="8" name="第5单元.eps" descr="id:2147499531;FounderCES"/>
          <p:cNvPicPr/>
          <p:nvPr/>
        </p:nvPicPr>
        <p:blipFill>
          <a:blip r:embed="rId3"/>
          <a:stretch>
            <a:fillRect/>
          </a:stretch>
        </p:blipFill>
        <p:spPr>
          <a:xfrm>
            <a:off x="1166778" y="1571612"/>
            <a:ext cx="10001320" cy="1779161"/>
          </a:xfrm>
          <a:prstGeom prst="rect">
            <a:avLst/>
          </a:prstGeom>
        </p:spPr>
      </p:pic>
    </p:spTree>
    <p:extLst>
      <p:ext uri="{BB962C8B-B14F-4D97-AF65-F5344CB8AC3E}">
        <p14:creationId xmlns="" xmlns:p14="http://schemas.microsoft.com/office/powerpoint/2010/main"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80960" y="928670"/>
            <a:ext cx="11215766" cy="857256"/>
          </a:xfrm>
        </p:spPr>
        <p:txBody>
          <a:bodyPr/>
          <a:lstStyle/>
          <a:p>
            <a:r>
              <a:rPr lang="zh-CN" altLang="en-US" dirty="0" smtClean="0"/>
              <a:t>找出文中表示作者感情变化的句子</a:t>
            </a:r>
            <a:r>
              <a:rPr lang="en-US" dirty="0" smtClean="0"/>
              <a:t>,</a:t>
            </a:r>
            <a:r>
              <a:rPr lang="zh-CN" altLang="en-US" dirty="0" smtClean="0"/>
              <a:t>可以提取关键词或自己概括</a:t>
            </a:r>
            <a:r>
              <a:rPr lang="en-US" dirty="0" smtClean="0"/>
              <a:t>,</a:t>
            </a:r>
            <a:r>
              <a:rPr lang="zh-CN" altLang="en-US" dirty="0" smtClean="0"/>
              <a:t>然后综合在一起。</a:t>
            </a:r>
          </a:p>
          <a:p>
            <a:r>
              <a:rPr lang="zh-CN" altLang="en-US" dirty="0" smtClean="0"/>
              <a:t>见到它长得纤弱</a:t>
            </a:r>
            <a:r>
              <a:rPr lang="en-US" dirty="0" smtClean="0"/>
              <a:t>,</a:t>
            </a:r>
            <a:r>
              <a:rPr lang="zh-CN" altLang="en-US" dirty="0" smtClean="0"/>
              <a:t>没人管它</a:t>
            </a:r>
            <a:r>
              <a:rPr lang="en-US" dirty="0" smtClean="0"/>
              <a:t>,</a:t>
            </a:r>
            <a:r>
              <a:rPr lang="zh-CN" altLang="en-US" dirty="0" smtClean="0"/>
              <a:t>为自己漂泊他乡忘却了它而难过。当自己生活遇到挫折</a:t>
            </a:r>
            <a:r>
              <a:rPr lang="en-US" dirty="0" smtClean="0"/>
              <a:t>,</a:t>
            </a:r>
            <a:r>
              <a:rPr lang="zh-CN" altLang="en-US" dirty="0" smtClean="0"/>
              <a:t>见到小桃树在风雨中挣扎</a:t>
            </a:r>
            <a:r>
              <a:rPr lang="en-US" dirty="0" smtClean="0"/>
              <a:t>,</a:t>
            </a:r>
            <a:r>
              <a:rPr lang="zh-CN" altLang="en-US" dirty="0" smtClean="0"/>
              <a:t>顽强地同命运做斗争</a:t>
            </a:r>
            <a:r>
              <a:rPr lang="en-US" dirty="0" smtClean="0"/>
              <a:t>,“</a:t>
            </a:r>
            <a:r>
              <a:rPr lang="zh-CN" altLang="en-US" dirty="0" smtClean="0"/>
              <a:t>我</a:t>
            </a:r>
            <a:r>
              <a:rPr lang="en-US" dirty="0" smtClean="0"/>
              <a:t>”</a:t>
            </a:r>
            <a:r>
              <a:rPr lang="zh-CN" altLang="en-US" dirty="0" smtClean="0"/>
              <a:t>不由对它产生赞美之情</a:t>
            </a:r>
            <a:r>
              <a:rPr lang="en-US" dirty="0" smtClean="0"/>
              <a:t>,</a:t>
            </a:r>
            <a:r>
              <a:rPr lang="zh-CN" altLang="en-US" dirty="0" smtClean="0"/>
              <a:t>并由衷地感谢它。</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在最后一段作者说</a:t>
            </a:r>
            <a:r>
              <a:rPr lang="en-US" dirty="0" smtClean="0"/>
              <a:t>“</a:t>
            </a:r>
            <a:r>
              <a:rPr lang="zh-CN" altLang="en-US" dirty="0" smtClean="0"/>
              <a:t>小桃树啊</a:t>
            </a:r>
            <a:r>
              <a:rPr lang="en-US" dirty="0" smtClean="0"/>
              <a:t>!</a:t>
            </a:r>
            <a:r>
              <a:rPr lang="zh-CN" altLang="en-US" dirty="0" smtClean="0"/>
              <a:t>我该怎么感谢你</a:t>
            </a:r>
            <a:r>
              <a:rPr lang="en-US" dirty="0" smtClean="0"/>
              <a:t>?”</a:t>
            </a:r>
            <a:r>
              <a:rPr lang="zh-CN" altLang="en-US" dirty="0" smtClean="0"/>
              <a:t>作者为什么要感谢小桃树呢</a:t>
            </a:r>
            <a:r>
              <a:rPr lang="en-US" dirty="0" smtClean="0"/>
              <a:t>?</a:t>
            </a:r>
          </a:p>
          <a:p>
            <a:r>
              <a:rPr lang="zh-CN" altLang="en-US" dirty="0" smtClean="0"/>
              <a:t>联系上文认真思考</a:t>
            </a:r>
            <a:r>
              <a:rPr lang="en-US" dirty="0" smtClean="0"/>
              <a:t>,</a:t>
            </a:r>
            <a:r>
              <a:rPr lang="zh-CN" altLang="en-US" dirty="0" smtClean="0"/>
              <a:t>将相关的句子勾画出来。</a:t>
            </a:r>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80960" y="1142984"/>
            <a:ext cx="11453850" cy="857256"/>
          </a:xfrm>
        </p:spPr>
        <p:txBody>
          <a:bodyPr/>
          <a:lstStyle/>
          <a:p>
            <a:r>
              <a:rPr lang="en-US" dirty="0" smtClean="0"/>
              <a:t>(1)</a:t>
            </a:r>
            <a:r>
              <a:rPr lang="zh-CN" altLang="en-US" dirty="0" smtClean="0"/>
              <a:t>我却无论如何不能安睡</a:t>
            </a:r>
            <a:r>
              <a:rPr lang="en-US" dirty="0" smtClean="0"/>
              <a:t>,</a:t>
            </a:r>
            <a:r>
              <a:rPr lang="zh-CN" altLang="en-US" dirty="0" smtClean="0"/>
              <a:t>想这甜甜的梦是做不成了</a:t>
            </a:r>
            <a:r>
              <a:rPr lang="en-US" dirty="0" smtClean="0"/>
              <a:t>,</a:t>
            </a:r>
            <a:r>
              <a:rPr lang="zh-CN" altLang="en-US" dirty="0" smtClean="0"/>
              <a:t>又不甘心不做</a:t>
            </a:r>
            <a:r>
              <a:rPr lang="en-US" dirty="0" smtClean="0"/>
              <a:t>,</a:t>
            </a:r>
            <a:r>
              <a:rPr lang="zh-CN" altLang="en-US" dirty="0" smtClean="0"/>
              <a:t>就爬起来</a:t>
            </a:r>
            <a:r>
              <a:rPr lang="en-US" dirty="0" smtClean="0"/>
              <a:t>,</a:t>
            </a:r>
            <a:r>
              <a:rPr lang="zh-CN" altLang="en-US" dirty="0" smtClean="0"/>
              <a:t>将桃核埋在院子角落的土里</a:t>
            </a:r>
            <a:r>
              <a:rPr lang="en-US" dirty="0" smtClean="0"/>
              <a:t>,</a:t>
            </a:r>
            <a:r>
              <a:rPr lang="zh-CN" altLang="en-US" dirty="0" smtClean="0"/>
              <a:t>想让它在那儿蓄着我的梦。</a:t>
            </a:r>
          </a:p>
          <a:p>
            <a:r>
              <a:rPr lang="en-US" dirty="0" smtClean="0"/>
              <a:t>“</a:t>
            </a:r>
            <a:r>
              <a:rPr lang="zh-CN" altLang="en-US" dirty="0" smtClean="0"/>
              <a:t>我</a:t>
            </a:r>
            <a:r>
              <a:rPr lang="en-US" dirty="0" smtClean="0"/>
              <a:t>”</a:t>
            </a:r>
            <a:r>
              <a:rPr lang="zh-CN" altLang="en-US" dirty="0" smtClean="0"/>
              <a:t>期望桃核开花</a:t>
            </a:r>
            <a:r>
              <a:rPr lang="en-US" dirty="0" smtClean="0"/>
              <a:t>,</a:t>
            </a:r>
            <a:r>
              <a:rPr lang="zh-CN" altLang="en-US" dirty="0" smtClean="0"/>
              <a:t>让</a:t>
            </a:r>
            <a:r>
              <a:rPr lang="en-US" dirty="0" smtClean="0"/>
              <a:t>“</a:t>
            </a:r>
            <a:r>
              <a:rPr lang="zh-CN" altLang="en-US" dirty="0" smtClean="0"/>
              <a:t>我</a:t>
            </a:r>
            <a:r>
              <a:rPr lang="en-US" dirty="0" smtClean="0"/>
              <a:t>”</a:t>
            </a:r>
            <a:r>
              <a:rPr lang="zh-CN" altLang="en-US" dirty="0" smtClean="0"/>
              <a:t>看见桃花</a:t>
            </a:r>
            <a:r>
              <a:rPr lang="en-US" dirty="0" smtClean="0"/>
              <a:t>,</a:t>
            </a:r>
            <a:r>
              <a:rPr lang="zh-CN" altLang="en-US" dirty="0" smtClean="0"/>
              <a:t>让</a:t>
            </a:r>
            <a:r>
              <a:rPr lang="en-US" dirty="0" smtClean="0"/>
              <a:t>“</a:t>
            </a:r>
            <a:r>
              <a:rPr lang="zh-CN" altLang="en-US" dirty="0" smtClean="0"/>
              <a:t>我</a:t>
            </a:r>
            <a:r>
              <a:rPr lang="en-US" dirty="0" smtClean="0"/>
              <a:t>”</a:t>
            </a:r>
            <a:r>
              <a:rPr lang="zh-CN" altLang="en-US" dirty="0" smtClean="0"/>
              <a:t>幸福一生。</a:t>
            </a:r>
          </a:p>
          <a:p>
            <a:r>
              <a:rPr lang="en-US" dirty="0" smtClean="0"/>
              <a:t>(2)</a:t>
            </a:r>
            <a:r>
              <a:rPr lang="zh-CN" altLang="en-US" dirty="0" smtClean="0"/>
              <a:t>但我却十分地高兴了</a:t>
            </a:r>
            <a:r>
              <a:rPr lang="en-US" dirty="0" smtClean="0"/>
              <a:t>:</a:t>
            </a:r>
            <a:r>
              <a:rPr lang="zh-CN" altLang="en-US" dirty="0" smtClean="0"/>
              <a:t>它是我的</a:t>
            </a:r>
            <a:r>
              <a:rPr lang="en-US" dirty="0" smtClean="0"/>
              <a:t>,</a:t>
            </a:r>
            <a:r>
              <a:rPr lang="zh-CN" altLang="en-US" dirty="0" smtClean="0"/>
              <a:t>它是我的梦种儿长的。我想我的姐姐弟弟</a:t>
            </a:r>
            <a:r>
              <a:rPr lang="en-US" dirty="0" smtClean="0"/>
              <a:t>,</a:t>
            </a:r>
            <a:r>
              <a:rPr lang="zh-CN" altLang="en-US" dirty="0" smtClean="0"/>
              <a:t>或许已经早忘却了</a:t>
            </a:r>
            <a:r>
              <a:rPr lang="en-US" dirty="0" smtClean="0"/>
              <a:t>,</a:t>
            </a:r>
            <a:r>
              <a:rPr lang="zh-CN" altLang="en-US" dirty="0" smtClean="0"/>
              <a:t>他们那含着桃核做下的梦</a:t>
            </a:r>
            <a:r>
              <a:rPr lang="en-US" dirty="0" smtClean="0"/>
              <a:t>,</a:t>
            </a:r>
            <a:r>
              <a:rPr lang="zh-CN" altLang="en-US" dirty="0" smtClean="0"/>
              <a:t>但我的桃树却使我每天能看见它。</a:t>
            </a:r>
          </a:p>
          <a:p>
            <a:r>
              <a:rPr lang="zh-CN" altLang="en-US" dirty="0" smtClean="0"/>
              <a:t>这棵桃树是</a:t>
            </a:r>
            <a:r>
              <a:rPr lang="en-US" dirty="0" smtClean="0"/>
              <a:t>“</a:t>
            </a:r>
            <a:r>
              <a:rPr lang="zh-CN" altLang="en-US" dirty="0" smtClean="0"/>
              <a:t>我</a:t>
            </a:r>
            <a:r>
              <a:rPr lang="en-US" dirty="0" smtClean="0"/>
              <a:t>”</a:t>
            </a:r>
            <a:r>
              <a:rPr lang="zh-CN" altLang="en-US" dirty="0" smtClean="0"/>
              <a:t>的梦的种子长的</a:t>
            </a:r>
            <a:r>
              <a:rPr lang="en-US" dirty="0" smtClean="0"/>
              <a:t>,</a:t>
            </a:r>
            <a:r>
              <a:rPr lang="zh-CN" altLang="en-US" dirty="0" smtClean="0"/>
              <a:t>它身上寄托着</a:t>
            </a:r>
            <a:r>
              <a:rPr lang="en-US" dirty="0" smtClean="0"/>
              <a:t>“</a:t>
            </a:r>
            <a:r>
              <a:rPr lang="zh-CN" altLang="en-US" dirty="0" smtClean="0"/>
              <a:t>我</a:t>
            </a:r>
            <a:r>
              <a:rPr lang="en-US" dirty="0" smtClean="0"/>
              <a:t>”</a:t>
            </a:r>
            <a:r>
              <a:rPr lang="zh-CN" altLang="en-US" dirty="0" smtClean="0"/>
              <a:t>的梦想</a:t>
            </a:r>
            <a:r>
              <a:rPr lang="zh-CN" altLang="en-US" dirty="0" smtClean="0"/>
              <a:t>。</a:t>
            </a:r>
            <a:endParaRPr lang="zh-CN" altLang="en-US" dirty="0" smtClean="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80960" y="1142984"/>
            <a:ext cx="11453850" cy="857256"/>
          </a:xfrm>
        </p:spPr>
        <p:txBody>
          <a:bodyPr/>
          <a:lstStyle/>
          <a:p>
            <a:r>
              <a:rPr lang="en-US" dirty="0" smtClean="0"/>
              <a:t>(3)</a:t>
            </a:r>
            <a:r>
              <a:rPr lang="zh-CN" altLang="en-US" dirty="0" smtClean="0"/>
              <a:t>就在那俯地的刹那</a:t>
            </a:r>
            <a:r>
              <a:rPr lang="en-US" dirty="0" smtClean="0"/>
              <a:t>,</a:t>
            </a:r>
            <a:r>
              <a:rPr lang="zh-CN" altLang="en-US" dirty="0" smtClean="0"/>
              <a:t>我突然看见那树的顶端</a:t>
            </a:r>
            <a:r>
              <a:rPr lang="en-US" dirty="0" smtClean="0"/>
              <a:t>,</a:t>
            </a:r>
            <a:r>
              <a:rPr lang="zh-CN" altLang="en-US" dirty="0" smtClean="0"/>
              <a:t>高高的一枝儿上</a:t>
            </a:r>
            <a:r>
              <a:rPr lang="en-US" dirty="0" smtClean="0"/>
              <a:t>,</a:t>
            </a:r>
            <a:r>
              <a:rPr lang="zh-CN" altLang="en-US" dirty="0" smtClean="0"/>
              <a:t>竟还保留着一个欲绽的花苞</a:t>
            </a:r>
            <a:r>
              <a:rPr lang="en-US" dirty="0" smtClean="0"/>
              <a:t>,</a:t>
            </a:r>
            <a:r>
              <a:rPr lang="zh-CN" altLang="en-US" dirty="0" smtClean="0"/>
              <a:t>嫩黄的</a:t>
            </a:r>
            <a:r>
              <a:rPr lang="en-US" dirty="0" smtClean="0"/>
              <a:t>,</a:t>
            </a:r>
            <a:r>
              <a:rPr lang="zh-CN" altLang="en-US" dirty="0" smtClean="0"/>
              <a:t>嫩红的</a:t>
            </a:r>
            <a:r>
              <a:rPr lang="en-US" dirty="0" smtClean="0"/>
              <a:t>,</a:t>
            </a:r>
            <a:r>
              <a:rPr lang="zh-CN" altLang="en-US" dirty="0" smtClean="0"/>
              <a:t>在风中摇着</a:t>
            </a:r>
            <a:r>
              <a:rPr lang="en-US" dirty="0" smtClean="0"/>
              <a:t>……</a:t>
            </a:r>
            <a:r>
              <a:rPr lang="zh-CN" altLang="en-US" dirty="0" smtClean="0"/>
              <a:t>却没有掉下去</a:t>
            </a:r>
            <a:r>
              <a:rPr lang="en-US" dirty="0" smtClean="0"/>
              <a:t>,</a:t>
            </a:r>
            <a:r>
              <a:rPr lang="zh-CN" altLang="en-US" dirty="0" smtClean="0"/>
              <a:t>像风浪里航道上的指示灯</a:t>
            </a:r>
            <a:r>
              <a:rPr lang="en-US" dirty="0" smtClean="0"/>
              <a:t>,</a:t>
            </a:r>
            <a:r>
              <a:rPr lang="zh-CN" altLang="en-US" dirty="0" smtClean="0"/>
              <a:t>闪着时隐时现的嫩黄的光</a:t>
            </a:r>
            <a:r>
              <a:rPr lang="en-US" dirty="0" smtClean="0"/>
              <a:t>,</a:t>
            </a:r>
            <a:r>
              <a:rPr lang="zh-CN" altLang="en-US" dirty="0" smtClean="0"/>
              <a:t>嫩红的光。</a:t>
            </a:r>
          </a:p>
          <a:p>
            <a:r>
              <a:rPr lang="zh-CN" altLang="en-US" dirty="0" smtClean="0"/>
              <a:t>当</a:t>
            </a:r>
            <a:r>
              <a:rPr lang="en-US" dirty="0" smtClean="0"/>
              <a:t>“</a:t>
            </a:r>
            <a:r>
              <a:rPr lang="zh-CN" altLang="en-US" dirty="0" smtClean="0"/>
              <a:t>我</a:t>
            </a:r>
            <a:r>
              <a:rPr lang="en-US" dirty="0" smtClean="0"/>
              <a:t>”</a:t>
            </a:r>
            <a:r>
              <a:rPr lang="zh-CN" altLang="en-US" dirty="0" smtClean="0"/>
              <a:t>看到一朵朵桃花随着风雨飘落时</a:t>
            </a:r>
            <a:r>
              <a:rPr lang="en-US" dirty="0" smtClean="0"/>
              <a:t>,“</a:t>
            </a:r>
            <a:r>
              <a:rPr lang="zh-CN" altLang="en-US" dirty="0" smtClean="0"/>
              <a:t>我</a:t>
            </a:r>
            <a:r>
              <a:rPr lang="en-US" dirty="0" smtClean="0"/>
              <a:t>”</a:t>
            </a:r>
            <a:r>
              <a:rPr lang="zh-CN" altLang="en-US" dirty="0" smtClean="0"/>
              <a:t>仿佛看见自己的梦</a:t>
            </a:r>
            <a:r>
              <a:rPr lang="en-US" dirty="0" smtClean="0"/>
              <a:t>;</a:t>
            </a:r>
            <a:r>
              <a:rPr lang="zh-CN" altLang="en-US" dirty="0" smtClean="0"/>
              <a:t>看到还有一个花骨朵儿</a:t>
            </a:r>
            <a:r>
              <a:rPr lang="en-US" dirty="0" smtClean="0"/>
              <a:t>,“</a:t>
            </a:r>
            <a:r>
              <a:rPr lang="zh-CN" altLang="en-US" dirty="0" smtClean="0"/>
              <a:t>我</a:t>
            </a:r>
            <a:r>
              <a:rPr lang="en-US" dirty="0" smtClean="0"/>
              <a:t>”</a:t>
            </a:r>
            <a:r>
              <a:rPr lang="zh-CN" altLang="en-US" dirty="0" smtClean="0"/>
              <a:t>仿佛看到了希望。</a:t>
            </a:r>
          </a:p>
          <a:p>
            <a:r>
              <a:rPr lang="zh-CN" altLang="en-US" dirty="0" smtClean="0"/>
              <a:t>总结</a:t>
            </a:r>
            <a:r>
              <a:rPr lang="en-US" dirty="0" smtClean="0"/>
              <a:t>:</a:t>
            </a:r>
            <a:r>
              <a:rPr lang="zh-CN" altLang="en-US" dirty="0" smtClean="0"/>
              <a:t>小桃树寄托了</a:t>
            </a:r>
            <a:r>
              <a:rPr lang="en-US" dirty="0" smtClean="0"/>
              <a:t>“</a:t>
            </a:r>
            <a:r>
              <a:rPr lang="zh-CN" altLang="en-US" dirty="0" smtClean="0"/>
              <a:t>我</a:t>
            </a:r>
            <a:r>
              <a:rPr lang="en-US" dirty="0" smtClean="0"/>
              <a:t>”</a:t>
            </a:r>
            <a:r>
              <a:rPr lang="zh-CN" altLang="en-US" dirty="0" smtClean="0"/>
              <a:t>儿时的纯真的梦</a:t>
            </a:r>
            <a:r>
              <a:rPr lang="en-US" dirty="0" smtClean="0"/>
              <a:t>,</a:t>
            </a:r>
            <a:r>
              <a:rPr lang="zh-CN" altLang="en-US" dirty="0" smtClean="0"/>
              <a:t>小桃树是幸福的梦的化身。长大后经历了生活的风风雨雨</a:t>
            </a:r>
            <a:r>
              <a:rPr lang="en-US" dirty="0" smtClean="0"/>
              <a:t>,</a:t>
            </a:r>
            <a:r>
              <a:rPr lang="zh-CN" altLang="en-US" dirty="0" smtClean="0"/>
              <a:t>再凝视小桃树</a:t>
            </a:r>
            <a:r>
              <a:rPr lang="en-US" dirty="0" smtClean="0"/>
              <a:t>,“</a:t>
            </a:r>
            <a:r>
              <a:rPr lang="zh-CN" altLang="en-US" dirty="0" smtClean="0"/>
              <a:t>我</a:t>
            </a:r>
            <a:r>
              <a:rPr lang="en-US" dirty="0" smtClean="0"/>
              <a:t>”</a:t>
            </a:r>
            <a:r>
              <a:rPr lang="zh-CN" altLang="en-US" dirty="0" smtClean="0"/>
              <a:t>从它雨后残存的花苞中看到了生活的希望。</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二、活动</a:t>
            </a:r>
            <a:r>
              <a:rPr lang="en-US" dirty="0" smtClean="0"/>
              <a:t>:</a:t>
            </a:r>
            <a:r>
              <a:rPr lang="zh-CN" altLang="en-US" dirty="0" smtClean="0"/>
              <a:t>梳理</a:t>
            </a:r>
            <a:r>
              <a:rPr lang="en-US" dirty="0" smtClean="0"/>
              <a:t>“</a:t>
            </a:r>
            <a:r>
              <a:rPr lang="zh-CN" altLang="en-US" dirty="0" smtClean="0"/>
              <a:t>我</a:t>
            </a:r>
            <a:r>
              <a:rPr lang="en-US" dirty="0" smtClean="0"/>
              <a:t>”</a:t>
            </a:r>
            <a:r>
              <a:rPr lang="zh-CN" altLang="en-US" dirty="0" smtClean="0"/>
              <a:t>的经历。</a:t>
            </a:r>
          </a:p>
          <a:p>
            <a:r>
              <a:rPr lang="zh-CN" altLang="en-US" dirty="0" smtClean="0"/>
              <a:t>作者在文中用了许多次</a:t>
            </a:r>
            <a:r>
              <a:rPr lang="en-US" dirty="0" smtClean="0"/>
              <a:t>“</a:t>
            </a:r>
            <a:r>
              <a:rPr lang="zh-CN" altLang="en-US" dirty="0" smtClean="0"/>
              <a:t>我的小桃树</a:t>
            </a:r>
            <a:r>
              <a:rPr lang="en-US" dirty="0" smtClean="0"/>
              <a:t>”</a:t>
            </a:r>
            <a:r>
              <a:rPr lang="zh-CN" altLang="en-US" dirty="0" smtClean="0"/>
              <a:t>这一短语</a:t>
            </a:r>
            <a:r>
              <a:rPr lang="en-US" dirty="0" smtClean="0"/>
              <a:t>,</a:t>
            </a:r>
            <a:r>
              <a:rPr lang="zh-CN" altLang="en-US" dirty="0" smtClean="0"/>
              <a:t>作者为什么如此执着地用这个称呼</a:t>
            </a:r>
            <a:r>
              <a:rPr lang="en-US" dirty="0" smtClean="0"/>
              <a:t>?</a:t>
            </a:r>
            <a:r>
              <a:rPr lang="zh-CN" altLang="en-US" dirty="0" smtClean="0"/>
              <a:t>仅仅是因为小桃树是作者种下的吗</a:t>
            </a:r>
            <a:r>
              <a:rPr lang="en-US" dirty="0" smtClean="0"/>
              <a:t>?</a:t>
            </a:r>
          </a:p>
          <a:p>
            <a:r>
              <a:rPr lang="zh-CN" altLang="en-US" dirty="0" smtClean="0"/>
              <a:t>你有没有发现</a:t>
            </a:r>
            <a:r>
              <a:rPr lang="en-US" dirty="0" smtClean="0"/>
              <a:t>,</a:t>
            </a:r>
            <a:r>
              <a:rPr lang="zh-CN" altLang="en-US" dirty="0" smtClean="0"/>
              <a:t>作者和小桃树有相像的地方呢</a:t>
            </a:r>
            <a:r>
              <a:rPr lang="en-US" dirty="0" smtClean="0"/>
              <a:t>?</a:t>
            </a:r>
            <a:r>
              <a:rPr lang="zh-CN" altLang="en-US" dirty="0" smtClean="0"/>
              <a:t>从文中找出写作者经历的语句</a:t>
            </a:r>
            <a:r>
              <a:rPr lang="en-US" dirty="0" smtClean="0"/>
              <a:t>,</a:t>
            </a:r>
            <a:r>
              <a:rPr lang="zh-CN" altLang="en-US" dirty="0" smtClean="0"/>
              <a:t>与小桃树的经历做比较</a:t>
            </a:r>
            <a:r>
              <a:rPr lang="en-US" dirty="0" smtClean="0"/>
              <a:t>,</a:t>
            </a:r>
            <a:r>
              <a:rPr lang="zh-CN" altLang="en-US" dirty="0" smtClean="0"/>
              <a:t>你一定有发现的</a:t>
            </a:r>
            <a:r>
              <a:rPr lang="en-US" dirty="0" smtClean="0"/>
              <a:t>!</a:t>
            </a:r>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428736"/>
            <a:ext cx="10715700" cy="2071702"/>
          </a:xfrm>
        </p:spPr>
        <p:txBody>
          <a:bodyPr/>
          <a:lstStyle/>
          <a:p>
            <a:r>
              <a:rPr lang="en-US" dirty="0" smtClean="0"/>
              <a:t>(1)</a:t>
            </a:r>
            <a:r>
              <a:rPr lang="zh-CN" altLang="en-US" dirty="0" smtClean="0"/>
              <a:t>走出了山</a:t>
            </a:r>
            <a:r>
              <a:rPr lang="en-US" dirty="0" smtClean="0"/>
              <a:t>,</a:t>
            </a:r>
            <a:r>
              <a:rPr lang="zh-CN" altLang="en-US" dirty="0" smtClean="0"/>
              <a:t>来到城里</a:t>
            </a:r>
            <a:r>
              <a:rPr lang="en-US" dirty="0" smtClean="0"/>
              <a:t>,</a:t>
            </a:r>
            <a:r>
              <a:rPr lang="zh-CN" altLang="en-US" dirty="0" smtClean="0"/>
              <a:t>我才知道我的渺小</a:t>
            </a:r>
            <a:r>
              <a:rPr lang="en-US" dirty="0" smtClean="0"/>
              <a:t>;</a:t>
            </a:r>
            <a:r>
              <a:rPr lang="zh-CN" altLang="en-US" dirty="0" smtClean="0"/>
              <a:t>山外的天地这般大</a:t>
            </a:r>
            <a:r>
              <a:rPr lang="en-US" dirty="0" smtClean="0"/>
              <a:t>,</a:t>
            </a:r>
            <a:r>
              <a:rPr lang="zh-CN" altLang="en-US" dirty="0" smtClean="0"/>
              <a:t>城里的好景这般多。我从此也有了血气方刚的魂魄</a:t>
            </a:r>
            <a:r>
              <a:rPr lang="en-US" dirty="0" smtClean="0"/>
              <a:t>,</a:t>
            </a:r>
            <a:r>
              <a:rPr lang="zh-CN" altLang="en-US" dirty="0" smtClean="0"/>
              <a:t>学习呀</a:t>
            </a:r>
            <a:r>
              <a:rPr lang="en-US" dirty="0" smtClean="0"/>
              <a:t>,</a:t>
            </a:r>
            <a:r>
              <a:rPr lang="zh-CN" altLang="en-US" dirty="0" smtClean="0"/>
              <a:t>奋斗呀</a:t>
            </a:r>
            <a:r>
              <a:rPr lang="en-US" dirty="0" smtClean="0"/>
              <a:t>,</a:t>
            </a:r>
            <a:r>
              <a:rPr lang="zh-CN" altLang="en-US" dirty="0" smtClean="0"/>
              <a:t>一毕业就走上了社会</a:t>
            </a:r>
            <a:r>
              <a:rPr lang="en-US" dirty="0" smtClean="0"/>
              <a:t>,</a:t>
            </a:r>
            <a:r>
              <a:rPr lang="zh-CN" altLang="en-US" dirty="0" smtClean="0"/>
              <a:t>要轰轰烈烈地干一番我的事业了。</a:t>
            </a:r>
          </a:p>
          <a:p>
            <a:r>
              <a:rPr lang="zh-CN" altLang="en-US" dirty="0" smtClean="0"/>
              <a:t>作者小时候是在山村长大的</a:t>
            </a:r>
            <a:r>
              <a:rPr lang="en-US" dirty="0" smtClean="0"/>
              <a:t>,</a:t>
            </a:r>
            <a:r>
              <a:rPr lang="zh-CN" altLang="en-US" dirty="0" smtClean="0"/>
              <a:t>山外、城里的情景让</a:t>
            </a:r>
            <a:r>
              <a:rPr lang="en-US" dirty="0" smtClean="0"/>
              <a:t>“</a:t>
            </a:r>
            <a:r>
              <a:rPr lang="zh-CN" altLang="en-US" dirty="0" smtClean="0"/>
              <a:t>我</a:t>
            </a:r>
            <a:r>
              <a:rPr lang="en-US" dirty="0" smtClean="0"/>
              <a:t>”</a:t>
            </a:r>
            <a:r>
              <a:rPr lang="zh-CN" altLang="en-US" dirty="0" smtClean="0"/>
              <a:t>了解到自己就像井底之蛙</a:t>
            </a:r>
            <a:r>
              <a:rPr lang="en-US" dirty="0" smtClean="0"/>
              <a:t>,</a:t>
            </a:r>
            <a:r>
              <a:rPr lang="zh-CN" altLang="en-US" dirty="0" smtClean="0"/>
              <a:t>孤陋寡闻。这正像小桃树</a:t>
            </a:r>
            <a:r>
              <a:rPr lang="en-US" dirty="0" smtClean="0"/>
              <a:t>,</a:t>
            </a:r>
            <a:r>
              <a:rPr lang="zh-CN" altLang="en-US" dirty="0" smtClean="0"/>
              <a:t>生长环境并不优越</a:t>
            </a:r>
            <a:r>
              <a:rPr lang="en-US" dirty="0" smtClean="0"/>
              <a:t>,</a:t>
            </a:r>
            <a:r>
              <a:rPr lang="zh-CN" altLang="en-US" dirty="0" smtClean="0"/>
              <a:t>而且很少人问津。但是</a:t>
            </a:r>
            <a:r>
              <a:rPr lang="en-US" dirty="0" smtClean="0"/>
              <a:t>,</a:t>
            </a:r>
            <a:r>
              <a:rPr lang="zh-CN" altLang="en-US" dirty="0" smtClean="0"/>
              <a:t>作者少年时代努力奋斗</a:t>
            </a:r>
            <a:r>
              <a:rPr lang="en-US" dirty="0" smtClean="0"/>
              <a:t>,</a:t>
            </a:r>
            <a:r>
              <a:rPr lang="zh-CN" altLang="en-US" dirty="0" smtClean="0"/>
              <a:t>胸怀大志</a:t>
            </a:r>
            <a:r>
              <a:rPr lang="en-US" dirty="0" smtClean="0"/>
              <a:t>,</a:t>
            </a:r>
            <a:r>
              <a:rPr lang="zh-CN" altLang="en-US" dirty="0" smtClean="0"/>
              <a:t>很像</a:t>
            </a:r>
            <a:r>
              <a:rPr lang="en-US" dirty="0" smtClean="0"/>
              <a:t>“</a:t>
            </a:r>
            <a:r>
              <a:rPr lang="zh-CN" altLang="en-US" dirty="0" smtClean="0"/>
              <a:t>一个春天</a:t>
            </a:r>
            <a:r>
              <a:rPr lang="en-US" dirty="0" smtClean="0"/>
              <a:t>,</a:t>
            </a:r>
            <a:r>
              <a:rPr lang="zh-CN" altLang="en-US" dirty="0" smtClean="0"/>
              <a:t>才长上二尺来高</a:t>
            </a:r>
            <a:r>
              <a:rPr lang="en-US" dirty="0" smtClean="0"/>
              <a:t>”</a:t>
            </a:r>
            <a:r>
              <a:rPr lang="zh-CN" altLang="en-US" dirty="0" smtClean="0"/>
              <a:t>的小桃树</a:t>
            </a:r>
            <a:r>
              <a:rPr lang="en-US" dirty="0" smtClean="0"/>
              <a:t>,</a:t>
            </a:r>
            <a:r>
              <a:rPr lang="zh-CN" altLang="en-US" dirty="0" smtClean="0"/>
              <a:t>充满向上的朝气</a:t>
            </a:r>
            <a:r>
              <a:rPr lang="en-US" dirty="0" smtClean="0"/>
              <a:t>,</a:t>
            </a:r>
            <a:r>
              <a:rPr lang="zh-CN" altLang="en-US" dirty="0" smtClean="0"/>
              <a:t>小桃树就是</a:t>
            </a:r>
            <a:r>
              <a:rPr lang="en-US" dirty="0" smtClean="0"/>
              <a:t>“</a:t>
            </a:r>
            <a:r>
              <a:rPr lang="zh-CN" altLang="en-US" dirty="0" smtClean="0"/>
              <a:t>我</a:t>
            </a:r>
            <a:r>
              <a:rPr lang="en-US" dirty="0" smtClean="0"/>
              <a:t>”</a:t>
            </a:r>
            <a:r>
              <a:rPr lang="zh-CN" altLang="en-US" dirty="0" smtClean="0"/>
              <a:t>的化身。</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428736"/>
            <a:ext cx="10715700" cy="2071702"/>
          </a:xfrm>
        </p:spPr>
        <p:txBody>
          <a:bodyPr/>
          <a:lstStyle/>
          <a:p>
            <a:r>
              <a:rPr lang="en-US" dirty="0" smtClean="0"/>
              <a:t>(2)</a:t>
            </a:r>
            <a:r>
              <a:rPr lang="zh-CN" altLang="en-US" dirty="0" smtClean="0"/>
              <a:t>人世原来有人世的大书</a:t>
            </a:r>
            <a:r>
              <a:rPr lang="en-US" dirty="0" smtClean="0"/>
              <a:t>,</a:t>
            </a:r>
            <a:r>
              <a:rPr lang="zh-CN" altLang="en-US" dirty="0" smtClean="0"/>
              <a:t>我却连第一行文字还读不懂呢。</a:t>
            </a:r>
          </a:p>
          <a:p>
            <a:r>
              <a:rPr lang="zh-CN" altLang="en-US" dirty="0" smtClean="0"/>
              <a:t>此时的</a:t>
            </a:r>
            <a:r>
              <a:rPr lang="en-US" dirty="0" smtClean="0"/>
              <a:t>“</a:t>
            </a:r>
            <a:r>
              <a:rPr lang="zh-CN" altLang="en-US" dirty="0" smtClean="0"/>
              <a:t>我</a:t>
            </a:r>
            <a:r>
              <a:rPr lang="en-US" dirty="0" smtClean="0"/>
              <a:t>”</a:t>
            </a:r>
            <a:r>
              <a:rPr lang="zh-CN" altLang="en-US" dirty="0" smtClean="0"/>
              <a:t>受到挫折</a:t>
            </a:r>
            <a:r>
              <a:rPr lang="en-US" dirty="0" smtClean="0"/>
              <a:t>,</a:t>
            </a:r>
            <a:r>
              <a:rPr lang="zh-CN" altLang="en-US" dirty="0" smtClean="0"/>
              <a:t>陷入了迷茫</a:t>
            </a:r>
            <a:r>
              <a:rPr lang="en-US" dirty="0" smtClean="0"/>
              <a:t>,</a:t>
            </a:r>
            <a:r>
              <a:rPr lang="zh-CN" altLang="en-US" dirty="0" smtClean="0"/>
              <a:t>心情十分愁苦</a:t>
            </a:r>
            <a:r>
              <a:rPr lang="en-US" dirty="0" smtClean="0"/>
              <a:t>,</a:t>
            </a:r>
            <a:r>
              <a:rPr lang="zh-CN" altLang="en-US" dirty="0" smtClean="0"/>
              <a:t>又恰逢奶奶去世了。正像小桃树刚刚绽放出美丽的花朵就遭遇一场雨</a:t>
            </a:r>
            <a:r>
              <a:rPr lang="en-US" dirty="0" smtClean="0"/>
              <a:t>,</a:t>
            </a:r>
            <a:r>
              <a:rPr lang="zh-CN" altLang="en-US" dirty="0" smtClean="0"/>
              <a:t>使得花瓣尽落。</a:t>
            </a:r>
          </a:p>
          <a:p>
            <a:r>
              <a:rPr lang="zh-CN" altLang="en-US" dirty="0" smtClean="0"/>
              <a:t>唯有这样的</a:t>
            </a:r>
            <a:r>
              <a:rPr lang="en-US" dirty="0" smtClean="0"/>
              <a:t>“</a:t>
            </a:r>
            <a:r>
              <a:rPr lang="zh-CN" altLang="en-US" dirty="0" smtClean="0"/>
              <a:t>我</a:t>
            </a:r>
            <a:r>
              <a:rPr lang="en-US" dirty="0" smtClean="0"/>
              <a:t>”,</a:t>
            </a:r>
            <a:r>
              <a:rPr lang="zh-CN" altLang="en-US" dirty="0" smtClean="0"/>
              <a:t>看到了这样的小桃树</a:t>
            </a:r>
            <a:r>
              <a:rPr lang="en-US" dirty="0" smtClean="0"/>
              <a:t>,</a:t>
            </a:r>
            <a:r>
              <a:rPr lang="zh-CN" altLang="en-US" dirty="0" smtClean="0"/>
              <a:t>看到它这样的一幕</a:t>
            </a:r>
            <a:r>
              <a:rPr lang="en-US" dirty="0" smtClean="0"/>
              <a:t>,</a:t>
            </a:r>
            <a:r>
              <a:rPr lang="zh-CN" altLang="en-US" dirty="0" smtClean="0"/>
              <a:t>才会有这醍醐灌顶般的醒悟</a:t>
            </a:r>
            <a:r>
              <a:rPr lang="en-US" dirty="0" smtClean="0"/>
              <a:t>,</a:t>
            </a:r>
            <a:r>
              <a:rPr lang="zh-CN" altLang="en-US" dirty="0" smtClean="0"/>
              <a:t>才会有这无以言表的感激。</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三、活动</a:t>
            </a:r>
            <a:r>
              <a:rPr lang="en-US" dirty="0" smtClean="0"/>
              <a:t>:</a:t>
            </a:r>
            <a:r>
              <a:rPr lang="zh-CN" altLang="en-US" dirty="0" smtClean="0"/>
              <a:t>学习文章写法。</a:t>
            </a:r>
          </a:p>
          <a:p>
            <a:r>
              <a:rPr lang="en-US" dirty="0" smtClean="0"/>
              <a:t>1.</a:t>
            </a:r>
            <a:r>
              <a:rPr lang="zh-CN" altLang="en-US" dirty="0" smtClean="0"/>
              <a:t>本文描写了一棵在逆境中诞生、在逆境中成长的小桃树</a:t>
            </a:r>
            <a:r>
              <a:rPr lang="en-US" dirty="0" smtClean="0"/>
              <a:t>,</a:t>
            </a:r>
            <a:r>
              <a:rPr lang="zh-CN" altLang="en-US" dirty="0" smtClean="0"/>
              <a:t>历经风雨仍顽强生存。本文赞颂了什么精神</a:t>
            </a:r>
            <a:r>
              <a:rPr lang="en-US" dirty="0" smtClean="0"/>
              <a:t>?</a:t>
            </a:r>
            <a:r>
              <a:rPr lang="zh-CN" altLang="en-US" dirty="0" smtClean="0"/>
              <a:t>你从中悟出了什么哲理</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428736"/>
            <a:ext cx="10715700" cy="2071702"/>
          </a:xfrm>
        </p:spPr>
        <p:txBody>
          <a:bodyPr/>
          <a:lstStyle/>
          <a:p>
            <a:r>
              <a:rPr lang="zh-CN" altLang="en-US" dirty="0" smtClean="0"/>
              <a:t>用自己的话来写你从文中汲取的精神营养。</a:t>
            </a:r>
          </a:p>
          <a:p>
            <a:r>
              <a:rPr lang="zh-CN" altLang="en-US" dirty="0" smtClean="0"/>
              <a:t>示例</a:t>
            </a:r>
            <a:r>
              <a:rPr lang="en-US" dirty="0" smtClean="0"/>
              <a:t>:</a:t>
            </a:r>
            <a:r>
              <a:rPr lang="zh-CN" altLang="en-US" dirty="0" smtClean="0"/>
              <a:t>赞颂了小桃树顽强地同命运抗争的精神。揭示了一个生活的哲理</a:t>
            </a:r>
            <a:r>
              <a:rPr lang="en-US" dirty="0" smtClean="0"/>
              <a:t>:</a:t>
            </a:r>
            <a:r>
              <a:rPr lang="zh-CN" altLang="en-US" dirty="0" smtClean="0"/>
              <a:t>不屈不挠地奋斗</a:t>
            </a:r>
            <a:r>
              <a:rPr lang="en-US" dirty="0" smtClean="0"/>
              <a:t>,</a:t>
            </a:r>
            <a:r>
              <a:rPr lang="zh-CN" altLang="en-US" dirty="0" smtClean="0"/>
              <a:t>定会战胜磨难</a:t>
            </a:r>
            <a:r>
              <a:rPr lang="en-US" dirty="0" smtClean="0"/>
              <a:t>,</a:t>
            </a:r>
            <a:r>
              <a:rPr lang="zh-CN" altLang="en-US" dirty="0" smtClean="0"/>
              <a:t>创造出美好的未来。</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文章的主题寄予在一个具体事物上</a:t>
            </a:r>
            <a:r>
              <a:rPr lang="en-US" dirty="0" smtClean="0"/>
              <a:t>,</a:t>
            </a:r>
            <a:r>
              <a:rPr lang="zh-CN" altLang="en-US" dirty="0" smtClean="0"/>
              <a:t>这是一种什么写法</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238084" y="1571612"/>
            <a:ext cx="11525288" cy="5072098"/>
          </a:xfrm>
        </p:spPr>
        <p:txBody>
          <a:bodyPr/>
          <a:lstStyle/>
          <a:p>
            <a:r>
              <a:rPr lang="en-US" dirty="0" smtClean="0"/>
              <a:t>1.</a:t>
            </a:r>
            <a:r>
              <a:rPr lang="zh-CN" altLang="en-US" dirty="0" smtClean="0"/>
              <a:t>弄清文章的主要内容和写作顺序。</a:t>
            </a:r>
          </a:p>
          <a:p>
            <a:r>
              <a:rPr lang="en-US" dirty="0" smtClean="0"/>
              <a:t>2.</a:t>
            </a:r>
            <a:r>
              <a:rPr lang="zh-CN" altLang="en-US" dirty="0" smtClean="0"/>
              <a:t>品析文章生动细致的语言。</a:t>
            </a:r>
          </a:p>
          <a:p>
            <a:r>
              <a:rPr lang="en-US" dirty="0" smtClean="0"/>
              <a:t>3.</a:t>
            </a:r>
            <a:r>
              <a:rPr lang="zh-CN" altLang="en-US" dirty="0" smtClean="0"/>
              <a:t>理解重点句段的深刻含意</a:t>
            </a:r>
            <a:r>
              <a:rPr lang="en-US" dirty="0" smtClean="0"/>
              <a:t>,</a:t>
            </a:r>
            <a:r>
              <a:rPr lang="zh-CN" altLang="en-US" dirty="0" smtClean="0"/>
              <a:t>准确把握文章的主旨。</a:t>
            </a:r>
          </a:p>
          <a:p>
            <a:r>
              <a:rPr lang="en-US" dirty="0" smtClean="0"/>
              <a:t>4.</a:t>
            </a:r>
            <a:r>
              <a:rPr lang="zh-CN" altLang="en-US" dirty="0" smtClean="0"/>
              <a:t>学习托物言志的写法</a:t>
            </a:r>
            <a:r>
              <a:rPr lang="en-US" dirty="0" smtClean="0"/>
              <a:t>,</a:t>
            </a:r>
            <a:r>
              <a:rPr lang="zh-CN" altLang="en-US" dirty="0" smtClean="0"/>
              <a:t>理解作者抒发的情感。</a:t>
            </a:r>
            <a:endParaRPr lang="zh-CN" altLang="en-US" dirty="0"/>
          </a:p>
        </p:txBody>
      </p:sp>
      <p:sp>
        <p:nvSpPr>
          <p:cNvPr id="4" name="文本占位符 3"/>
          <p:cNvSpPr>
            <a:spLocks noGrp="1"/>
          </p:cNvSpPr>
          <p:nvPr>
            <p:ph type="body" sz="quarter" idx="11"/>
          </p:nvPr>
        </p:nvSpPr>
        <p:spPr>
          <a:xfrm>
            <a:off x="523836" y="4429132"/>
            <a:ext cx="10572824" cy="857256"/>
          </a:xfrm>
        </p:spPr>
        <p:txBody>
          <a:bodyPr/>
          <a:lstStyle/>
          <a:p>
            <a:r>
              <a:rPr lang="en-US" dirty="0" smtClean="0"/>
              <a:t>◉</a:t>
            </a:r>
            <a:r>
              <a:rPr lang="zh-CN" altLang="en-US" dirty="0" smtClean="0"/>
              <a:t>重点</a:t>
            </a:r>
            <a:r>
              <a:rPr lang="en-US" dirty="0" smtClean="0"/>
              <a:t>:</a:t>
            </a:r>
            <a:r>
              <a:rPr lang="zh-CN" altLang="en-US" dirty="0" smtClean="0"/>
              <a:t>学习托物言志的写法</a:t>
            </a:r>
            <a:r>
              <a:rPr lang="en-US" dirty="0" smtClean="0"/>
              <a:t>,</a:t>
            </a:r>
            <a:r>
              <a:rPr lang="zh-CN" altLang="en-US" dirty="0" smtClean="0"/>
              <a:t>理解作者抒发的情感。</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428736"/>
            <a:ext cx="10715700" cy="2071702"/>
          </a:xfrm>
        </p:spPr>
        <p:txBody>
          <a:bodyPr/>
          <a:lstStyle/>
          <a:p>
            <a:r>
              <a:rPr lang="zh-CN" altLang="en-US" dirty="0" smtClean="0"/>
              <a:t>写作手法属于艺术表现手法</a:t>
            </a:r>
            <a:r>
              <a:rPr lang="en-US" dirty="0" smtClean="0"/>
              <a:t>,</a:t>
            </a:r>
            <a:r>
              <a:rPr lang="zh-CN" altLang="en-US" dirty="0" smtClean="0"/>
              <a:t>常见的写作手法有照应、联想、想象、点面结合、动静结合、叙议结合、情景交融、衬托对比、伏笔照应、托物言志、铺垫悬念、借景抒情、以小见大、先扬后抑、欲扬先抑等。</a:t>
            </a:r>
          </a:p>
          <a:p>
            <a:r>
              <a:rPr lang="zh-CN" altLang="en-US" dirty="0" smtClean="0"/>
              <a:t>本文运用了托物言志的手法</a:t>
            </a:r>
            <a:r>
              <a:rPr lang="en-US" dirty="0" smtClean="0"/>
              <a:t>(</a:t>
            </a:r>
            <a:r>
              <a:rPr lang="zh-CN" altLang="en-US" dirty="0" smtClean="0"/>
              <a:t>托物寓意也可</a:t>
            </a:r>
            <a:r>
              <a:rPr lang="en-US" dirty="0" smtClean="0"/>
              <a:t>)</a:t>
            </a:r>
            <a:r>
              <a:rPr lang="zh-CN" altLang="en-US" dirty="0" smtClean="0"/>
              <a:t>。</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人们往往赋予花木某种深刻的意义</a:t>
            </a:r>
            <a:r>
              <a:rPr lang="en-US" dirty="0" smtClean="0"/>
              <a:t>,</a:t>
            </a:r>
            <a:r>
              <a:rPr lang="zh-CN" altLang="en-US" dirty="0" smtClean="0"/>
              <a:t>试搜集几种说法</a:t>
            </a:r>
            <a:r>
              <a:rPr lang="en-US" dirty="0" smtClean="0"/>
              <a:t>,</a:t>
            </a:r>
            <a:r>
              <a:rPr lang="zh-CN" altLang="en-US" dirty="0" smtClean="0"/>
              <a:t>或搜集一些吟咏花木的诗句。</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428736"/>
            <a:ext cx="10715700" cy="2071702"/>
          </a:xfrm>
        </p:spPr>
        <p:txBody>
          <a:bodyPr/>
          <a:lstStyle/>
          <a:p>
            <a:r>
              <a:rPr lang="zh-CN" altLang="en-US" dirty="0" smtClean="0"/>
              <a:t>示例</a:t>
            </a:r>
            <a:r>
              <a:rPr lang="en-US" dirty="0" smtClean="0"/>
              <a:t>:</a:t>
            </a:r>
            <a:r>
              <a:rPr lang="zh-CN" altLang="en-US" dirty="0" smtClean="0"/>
              <a:t>莲</a:t>
            </a:r>
            <a:r>
              <a:rPr lang="en-US" dirty="0" smtClean="0"/>
              <a:t>:</a:t>
            </a:r>
            <a:r>
              <a:rPr lang="zh-CN" altLang="en-US" dirty="0" smtClean="0"/>
              <a:t>纯洁</a:t>
            </a:r>
            <a:r>
              <a:rPr lang="en-US" dirty="0" smtClean="0"/>
              <a:t>,</a:t>
            </a:r>
            <a:r>
              <a:rPr lang="zh-CN" altLang="en-US" dirty="0" smtClean="0"/>
              <a:t>高尚。牡丹</a:t>
            </a:r>
            <a:r>
              <a:rPr lang="en-US" dirty="0" smtClean="0"/>
              <a:t>:</a:t>
            </a:r>
            <a:r>
              <a:rPr lang="zh-CN" altLang="en-US" dirty="0" smtClean="0"/>
              <a:t>富贵。菊</a:t>
            </a:r>
            <a:r>
              <a:rPr lang="en-US" dirty="0" smtClean="0"/>
              <a:t>:</a:t>
            </a:r>
            <a:r>
              <a:rPr lang="zh-CN" altLang="en-US" dirty="0" smtClean="0"/>
              <a:t>淡雅</a:t>
            </a:r>
            <a:r>
              <a:rPr lang="en-US" dirty="0" smtClean="0"/>
              <a:t>,</a:t>
            </a:r>
            <a:r>
              <a:rPr lang="zh-CN" altLang="en-US" dirty="0" smtClean="0"/>
              <a:t>闲逸。</a:t>
            </a:r>
          </a:p>
          <a:p>
            <a:r>
              <a:rPr lang="zh-CN" altLang="en-US" dirty="0" smtClean="0"/>
              <a:t>竹</a:t>
            </a:r>
            <a:r>
              <a:rPr lang="en-US" dirty="0" smtClean="0"/>
              <a:t>:</a:t>
            </a:r>
            <a:r>
              <a:rPr lang="zh-CN" altLang="en-US" dirty="0" smtClean="0"/>
              <a:t>未出土时先有节</a:t>
            </a:r>
            <a:r>
              <a:rPr lang="en-US" dirty="0" smtClean="0"/>
              <a:t>,</a:t>
            </a:r>
            <a:r>
              <a:rPr lang="zh-CN" altLang="en-US" dirty="0" smtClean="0"/>
              <a:t>到凌空处总虚心。</a:t>
            </a:r>
          </a:p>
          <a:p>
            <a:r>
              <a:rPr lang="zh-CN" altLang="en-US" dirty="0" smtClean="0"/>
              <a:t>梅</a:t>
            </a:r>
            <a:r>
              <a:rPr lang="en-US" dirty="0" smtClean="0"/>
              <a:t>:</a:t>
            </a:r>
            <a:r>
              <a:rPr lang="zh-CN" altLang="en-US" dirty="0" smtClean="0"/>
              <a:t>宝剑锋从磨砺出</a:t>
            </a:r>
            <a:r>
              <a:rPr lang="en-US" dirty="0" smtClean="0"/>
              <a:t>,</a:t>
            </a:r>
            <a:r>
              <a:rPr lang="zh-CN" altLang="en-US" dirty="0" smtClean="0"/>
              <a:t>梅花香自苦寒来。</a:t>
            </a:r>
          </a:p>
          <a:p>
            <a:r>
              <a:rPr lang="zh-CN" altLang="en-US" dirty="0" smtClean="0"/>
              <a:t>松</a:t>
            </a:r>
            <a:r>
              <a:rPr lang="en-US" dirty="0" smtClean="0"/>
              <a:t>:</a:t>
            </a:r>
            <a:r>
              <a:rPr lang="zh-CN" altLang="en-US" dirty="0" smtClean="0"/>
              <a:t>大雪压青松</a:t>
            </a:r>
            <a:r>
              <a:rPr lang="en-US" dirty="0" smtClean="0"/>
              <a:t>,</a:t>
            </a:r>
            <a:r>
              <a:rPr lang="zh-CN" altLang="en-US" dirty="0" smtClean="0"/>
              <a:t>青松挺且直。欲知松高洁</a:t>
            </a:r>
            <a:r>
              <a:rPr lang="en-US" dirty="0" smtClean="0"/>
              <a:t>,</a:t>
            </a:r>
            <a:r>
              <a:rPr lang="zh-CN" altLang="en-US" dirty="0" smtClean="0"/>
              <a:t>待到雪化时。</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smtClean="0"/>
              <a:t>●备选问题</a:t>
            </a:r>
          </a:p>
          <a:p>
            <a:endParaRPr lang="zh-CN" altLang="en-US" dirty="0"/>
          </a:p>
        </p:txBody>
      </p:sp>
      <p:sp>
        <p:nvSpPr>
          <p:cNvPr id="5" name="文本占位符 4"/>
          <p:cNvSpPr>
            <a:spLocks noGrp="1"/>
          </p:cNvSpPr>
          <p:nvPr>
            <p:ph type="body" sz="quarter" idx="11"/>
          </p:nvPr>
        </p:nvSpPr>
        <p:spPr/>
        <p:txBody>
          <a:bodyPr/>
          <a:lstStyle/>
          <a:p>
            <a:r>
              <a:rPr lang="en-US" dirty="0" smtClean="0"/>
              <a:t>1.</a:t>
            </a:r>
            <a:r>
              <a:rPr lang="zh-CN" altLang="en-US" dirty="0" smtClean="0"/>
              <a:t>结合原文说说奶奶在文中的作用。</a:t>
            </a:r>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595274" y="1071546"/>
            <a:ext cx="11001452" cy="857256"/>
          </a:xfrm>
        </p:spPr>
        <p:txBody>
          <a:bodyPr/>
          <a:lstStyle/>
          <a:p>
            <a:r>
              <a:rPr lang="en-US" dirty="0" smtClean="0"/>
              <a:t>(1)“</a:t>
            </a:r>
            <a:r>
              <a:rPr lang="zh-CN" altLang="en-US" dirty="0" smtClean="0"/>
              <a:t>都吃下去吧</a:t>
            </a:r>
            <a:r>
              <a:rPr lang="en-US" dirty="0" smtClean="0"/>
              <a:t>,</a:t>
            </a:r>
            <a:r>
              <a:rPr lang="zh-CN" altLang="en-US" dirty="0" smtClean="0"/>
              <a:t>这是</a:t>
            </a:r>
            <a:r>
              <a:rPr lang="en-US" dirty="0" smtClean="0"/>
              <a:t>‘</a:t>
            </a:r>
            <a:r>
              <a:rPr lang="zh-CN" altLang="en-US" dirty="0" smtClean="0"/>
              <a:t>仙桃</a:t>
            </a:r>
            <a:r>
              <a:rPr lang="en-US" dirty="0" smtClean="0"/>
              <a:t>’;</a:t>
            </a:r>
            <a:r>
              <a:rPr lang="zh-CN" altLang="en-US" dirty="0" smtClean="0"/>
              <a:t>含着桃核做一个梦</a:t>
            </a:r>
            <a:r>
              <a:rPr lang="en-US" dirty="0" smtClean="0"/>
              <a:t>,</a:t>
            </a:r>
            <a:r>
              <a:rPr lang="zh-CN" altLang="en-US" dirty="0" smtClean="0"/>
              <a:t>谁梦见桃花开了</a:t>
            </a:r>
            <a:r>
              <a:rPr lang="en-US" dirty="0" smtClean="0"/>
              <a:t>,</a:t>
            </a:r>
            <a:r>
              <a:rPr lang="zh-CN" altLang="en-US" dirty="0" smtClean="0"/>
              <a:t>就会幸福一生呢。</a:t>
            </a:r>
            <a:r>
              <a:rPr lang="en-US" dirty="0" smtClean="0"/>
              <a:t>”</a:t>
            </a:r>
            <a:r>
              <a:rPr lang="zh-CN" altLang="en-US" dirty="0" smtClean="0"/>
              <a:t>由于奶奶的话</a:t>
            </a:r>
            <a:r>
              <a:rPr lang="en-US" dirty="0" smtClean="0"/>
              <a:t>,“</a:t>
            </a:r>
            <a:r>
              <a:rPr lang="zh-CN" altLang="en-US" dirty="0" smtClean="0"/>
              <a:t>我</a:t>
            </a:r>
            <a:r>
              <a:rPr lang="en-US" dirty="0" smtClean="0"/>
              <a:t>”</a:t>
            </a:r>
            <a:r>
              <a:rPr lang="zh-CN" altLang="en-US" dirty="0" smtClean="0"/>
              <a:t>把桃核埋在院子里</a:t>
            </a:r>
            <a:r>
              <a:rPr lang="en-US" dirty="0" smtClean="0"/>
              <a:t>,</a:t>
            </a:r>
            <a:r>
              <a:rPr lang="zh-CN" altLang="en-US" dirty="0" smtClean="0"/>
              <a:t>种下</a:t>
            </a:r>
            <a:r>
              <a:rPr lang="en-US" dirty="0" smtClean="0"/>
              <a:t>“</a:t>
            </a:r>
            <a:r>
              <a:rPr lang="zh-CN" altLang="en-US" dirty="0" smtClean="0"/>
              <a:t>我</a:t>
            </a:r>
            <a:r>
              <a:rPr lang="en-US" dirty="0" smtClean="0"/>
              <a:t>”</a:t>
            </a:r>
            <a:r>
              <a:rPr lang="zh-CN" altLang="en-US" dirty="0" smtClean="0"/>
              <a:t>的梦。奶奶启发了</a:t>
            </a:r>
            <a:r>
              <a:rPr lang="en-US" dirty="0" smtClean="0"/>
              <a:t>“</a:t>
            </a:r>
            <a:r>
              <a:rPr lang="zh-CN" altLang="en-US" dirty="0" smtClean="0"/>
              <a:t>我</a:t>
            </a:r>
            <a:r>
              <a:rPr lang="en-US" dirty="0" smtClean="0"/>
              <a:t>”</a:t>
            </a:r>
            <a:r>
              <a:rPr lang="zh-CN" altLang="en-US" dirty="0" smtClean="0"/>
              <a:t>孩提时代对幸福美好生活的向往。</a:t>
            </a:r>
          </a:p>
          <a:p>
            <a:r>
              <a:rPr lang="en-US" dirty="0" smtClean="0"/>
              <a:t>(2)“</a:t>
            </a:r>
            <a:r>
              <a:rPr lang="zh-CN" altLang="en-US" dirty="0" smtClean="0"/>
              <a:t>他们曾嫌它长得不是地方</a:t>
            </a:r>
            <a:r>
              <a:rPr lang="en-US" dirty="0" smtClean="0"/>
              <a:t>,</a:t>
            </a:r>
            <a:r>
              <a:rPr lang="zh-CN" altLang="en-US" dirty="0" smtClean="0"/>
              <a:t>又不好看</a:t>
            </a:r>
            <a:r>
              <a:rPr lang="en-US" dirty="0" smtClean="0"/>
              <a:t>,</a:t>
            </a:r>
            <a:r>
              <a:rPr lang="zh-CN" altLang="en-US" dirty="0" smtClean="0"/>
              <a:t>想砍掉它</a:t>
            </a:r>
            <a:r>
              <a:rPr lang="en-US" dirty="0" smtClean="0"/>
              <a:t>,</a:t>
            </a:r>
            <a:r>
              <a:rPr lang="zh-CN" altLang="en-US" dirty="0" smtClean="0"/>
              <a:t>奶奶却不同意</a:t>
            </a:r>
            <a:r>
              <a:rPr lang="en-US" dirty="0" smtClean="0"/>
              <a:t>,</a:t>
            </a:r>
            <a:r>
              <a:rPr lang="zh-CN" altLang="en-US" dirty="0" smtClean="0"/>
              <a:t>常常护着给它浇水。</a:t>
            </a:r>
            <a:r>
              <a:rPr lang="en-US" dirty="0" smtClean="0"/>
              <a:t>”</a:t>
            </a:r>
            <a:r>
              <a:rPr lang="zh-CN" altLang="en-US" dirty="0" smtClean="0"/>
              <a:t>由于奶奶的照顾</a:t>
            </a:r>
            <a:r>
              <a:rPr lang="en-US" dirty="0" smtClean="0"/>
              <a:t>,</a:t>
            </a:r>
            <a:r>
              <a:rPr lang="zh-CN" altLang="en-US" dirty="0" smtClean="0"/>
              <a:t>寄托</a:t>
            </a:r>
            <a:r>
              <a:rPr lang="en-US" dirty="0" smtClean="0"/>
              <a:t>“</a:t>
            </a:r>
            <a:r>
              <a:rPr lang="zh-CN" altLang="en-US" dirty="0" smtClean="0"/>
              <a:t>我</a:t>
            </a:r>
            <a:r>
              <a:rPr lang="en-US" dirty="0" smtClean="0"/>
              <a:t>”</a:t>
            </a:r>
            <a:r>
              <a:rPr lang="zh-CN" altLang="en-US" dirty="0" smtClean="0"/>
              <a:t>梦想的小桃树得以存活下来。</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作者要给他的小桃树写文章</a:t>
            </a:r>
            <a:r>
              <a:rPr lang="en-US" dirty="0" smtClean="0"/>
              <a:t>,</a:t>
            </a:r>
            <a:r>
              <a:rPr lang="zh-CN" altLang="en-US" dirty="0" smtClean="0"/>
              <a:t>综合全文</a:t>
            </a:r>
            <a:r>
              <a:rPr lang="en-US" dirty="0" smtClean="0"/>
              <a:t>,</a:t>
            </a:r>
            <a:r>
              <a:rPr lang="zh-CN" altLang="en-US" dirty="0" smtClean="0"/>
              <a:t>你认为他要给小桃树写文章的原因是什么</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428736"/>
            <a:ext cx="10715700" cy="2071702"/>
          </a:xfrm>
        </p:spPr>
        <p:txBody>
          <a:bodyPr/>
          <a:lstStyle/>
          <a:p>
            <a:r>
              <a:rPr lang="en-US" dirty="0" smtClean="0"/>
              <a:t>(1)</a:t>
            </a:r>
            <a:r>
              <a:rPr lang="zh-CN" altLang="en-US" dirty="0" smtClean="0"/>
              <a:t>桃树寄托着作者儿时美好的梦想。</a:t>
            </a:r>
          </a:p>
          <a:p>
            <a:r>
              <a:rPr lang="en-US" dirty="0" smtClean="0"/>
              <a:t>(2)</a:t>
            </a:r>
            <a:r>
              <a:rPr lang="zh-CN" altLang="en-US" dirty="0" smtClean="0"/>
              <a:t>小桃树和奶奶有着密切的关联</a:t>
            </a:r>
            <a:r>
              <a:rPr lang="en-US" dirty="0" smtClean="0"/>
              <a:t>,</a:t>
            </a:r>
            <a:r>
              <a:rPr lang="zh-CN" altLang="en-US" dirty="0" smtClean="0"/>
              <a:t>写小桃树</a:t>
            </a:r>
            <a:r>
              <a:rPr lang="en-US" dirty="0" smtClean="0"/>
              <a:t>,</a:t>
            </a:r>
            <a:r>
              <a:rPr lang="zh-CN" altLang="en-US" dirty="0" smtClean="0"/>
              <a:t>也是在怀念奶奶。</a:t>
            </a:r>
          </a:p>
          <a:p>
            <a:r>
              <a:rPr lang="en-US" dirty="0" smtClean="0"/>
              <a:t>(3)</a:t>
            </a:r>
            <a:r>
              <a:rPr lang="zh-CN" altLang="en-US" dirty="0" smtClean="0"/>
              <a:t>小桃树有着顽强的生命力</a:t>
            </a:r>
            <a:r>
              <a:rPr lang="en-US" dirty="0" smtClean="0"/>
              <a:t>,</a:t>
            </a:r>
            <a:r>
              <a:rPr lang="zh-CN" altLang="en-US" dirty="0" smtClean="0"/>
              <a:t>无须照料</a:t>
            </a:r>
            <a:r>
              <a:rPr lang="en-US" dirty="0" smtClean="0"/>
              <a:t>,</a:t>
            </a:r>
            <a:r>
              <a:rPr lang="zh-CN" altLang="en-US" dirty="0" smtClean="0"/>
              <a:t>兀自在艰难的环境里生长</a:t>
            </a:r>
            <a:r>
              <a:rPr lang="en-US" dirty="0" smtClean="0"/>
              <a:t>,</a:t>
            </a:r>
            <a:r>
              <a:rPr lang="zh-CN" altLang="en-US" dirty="0" smtClean="0"/>
              <a:t>让</a:t>
            </a:r>
            <a:r>
              <a:rPr lang="en-US" dirty="0" smtClean="0"/>
              <a:t>“</a:t>
            </a:r>
            <a:r>
              <a:rPr lang="zh-CN" altLang="en-US" dirty="0" smtClean="0"/>
              <a:t>我</a:t>
            </a:r>
            <a:r>
              <a:rPr lang="en-US" dirty="0" smtClean="0"/>
              <a:t>”</a:t>
            </a:r>
            <a:r>
              <a:rPr lang="zh-CN" altLang="en-US" dirty="0" smtClean="0"/>
              <a:t>感慨和敬佩。</a:t>
            </a:r>
          </a:p>
          <a:p>
            <a:r>
              <a:rPr lang="en-US" dirty="0" smtClean="0"/>
              <a:t>(4)</a:t>
            </a:r>
            <a:r>
              <a:rPr lang="zh-CN" altLang="en-US" dirty="0" smtClean="0"/>
              <a:t>小桃树的花苞</a:t>
            </a:r>
            <a:r>
              <a:rPr lang="en-US" dirty="0" smtClean="0"/>
              <a:t>,</a:t>
            </a:r>
            <a:r>
              <a:rPr lang="zh-CN" altLang="en-US" dirty="0" smtClean="0"/>
              <a:t>让</a:t>
            </a:r>
            <a:r>
              <a:rPr lang="en-US" dirty="0" smtClean="0"/>
              <a:t>“</a:t>
            </a:r>
            <a:r>
              <a:rPr lang="zh-CN" altLang="en-US" dirty="0" smtClean="0"/>
              <a:t>我</a:t>
            </a:r>
            <a:r>
              <a:rPr lang="en-US" dirty="0" smtClean="0"/>
              <a:t>”</a:t>
            </a:r>
            <a:r>
              <a:rPr lang="zh-CN" altLang="en-US" dirty="0" smtClean="0"/>
              <a:t>对未来还抱有希望和信心。</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再读课文</a:t>
            </a:r>
            <a:r>
              <a:rPr lang="en-US" dirty="0" smtClean="0"/>
              <a:t>,</a:t>
            </a:r>
            <a:r>
              <a:rPr lang="zh-CN" altLang="en-US" dirty="0" smtClean="0"/>
              <a:t>完成填空。</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7" name="文本占位符 2"/>
          <p:cNvSpPr txBox="1">
            <a:spLocks/>
          </p:cNvSpPr>
          <p:nvPr/>
        </p:nvSpPr>
        <p:spPr>
          <a:xfrm>
            <a:off x="7167570" y="3143248"/>
            <a:ext cx="1857388" cy="714380"/>
          </a:xfrm>
          <a:prstGeom prst="rect">
            <a:avLst/>
          </a:prstGeom>
        </p:spPr>
        <p:txBody>
          <a:bodyPr/>
          <a:lstStyle/>
          <a:p>
            <a:pPr lvl="0" fontAlgn="auto" hangingPunct="0">
              <a:lnSpc>
                <a:spcPct val="150000"/>
              </a:lnSpc>
              <a:spcBef>
                <a:spcPts val="0"/>
              </a:spcBef>
              <a:spcAft>
                <a:spcPts val="0"/>
              </a:spcAft>
              <a:defRPr/>
            </a:pPr>
            <a:r>
              <a:rPr kumimoji="0" lang="zh-CN" altLang="en-US" sz="2400"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托物言志</a:t>
            </a:r>
            <a:endParaRPr kumimoji="0" lang="en-US" altLang="zh-CN" sz="2400" i="0" strike="noStrike" kern="1200" cap="none" spc="0" normalizeH="0" baseline="0" noProof="0" dirty="0" smtClean="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6953256" y="4286256"/>
            <a:ext cx="1857388" cy="714380"/>
          </a:xfrm>
          <a:prstGeom prst="rect">
            <a:avLst/>
          </a:prstGeom>
        </p:spPr>
        <p:txBody>
          <a:bodyPr/>
          <a:lstStyle/>
          <a:p>
            <a:pPr lvl="0" fontAlgn="auto" hangingPunct="0">
              <a:lnSpc>
                <a:spcPct val="150000"/>
              </a:lnSpc>
              <a:spcBef>
                <a:spcPts val="0"/>
              </a:spcBef>
              <a:spcAft>
                <a:spcPts val="0"/>
              </a:spcAft>
              <a:defRPr/>
            </a:pPr>
            <a:r>
              <a:rPr kumimoji="0" lang="zh-CN" altLang="en-US" sz="2400"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理想</a:t>
            </a:r>
            <a:endParaRPr kumimoji="0" lang="en-US" altLang="zh-CN" sz="2400" i="0" strike="noStrike" kern="1200" cap="none" spc="0" normalizeH="0" baseline="0" noProof="0" dirty="0" smtClean="0">
              <a:ln>
                <a:noFill/>
              </a:ln>
              <a:solidFill>
                <a:srgbClr val="FF0000"/>
              </a:solidFill>
              <a:effectLst/>
              <a:uLnTx/>
              <a:uFillTx/>
              <a:latin typeface="华文细黑" pitchFamily="2" charset="-122"/>
              <a:ea typeface="华文细黑" pitchFamily="2" charset="-122"/>
            </a:endParaRPr>
          </a:p>
        </p:txBody>
      </p:sp>
      <p:graphicFrame>
        <p:nvGraphicFramePr>
          <p:cNvPr id="8193" name="Object 1"/>
          <p:cNvGraphicFramePr>
            <a:graphicFrameLocks noChangeAspect="1"/>
          </p:cNvGraphicFramePr>
          <p:nvPr/>
        </p:nvGraphicFramePr>
        <p:xfrm>
          <a:off x="457200" y="2719388"/>
          <a:ext cx="11285538" cy="2743200"/>
        </p:xfrm>
        <a:graphic>
          <a:graphicData uri="http://schemas.openxmlformats.org/presentationml/2006/ole">
            <p:oleObj spid="_x0000_s8193" name="文档" r:id="rId3" imgW="11765240" imgH="2934360" progId="Word.Document.12">
              <p:embed/>
            </p:oleObj>
          </a:graphicData>
        </a:graphic>
      </p:graphicFrame>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blinds(horizontal)">
                                      <p:cBhvr>
                                        <p:cTn id="10" dur="500"/>
                                        <p:tgtEl>
                                          <p:spTgt spid="8">
                                            <p:txEl>
                                              <p:pRg st="0" end="0"/>
                                            </p:txEl>
                                          </p:spTgt>
                                        </p:tgtEl>
                                      </p:cBhvr>
                                    </p:animEffect>
                                  </p:childTnLst>
                                </p:cTn>
                              </p:par>
                            </p:childTnLst>
                          </p:cTn>
                        </p:par>
                      </p:childTnLst>
                    </p:cTn>
                  </p:par>
                </p:childTnLst>
              </p:cTn>
              <p:nextCondLst>
                <p:cond evt="onClick" delay="0">
                  <p:tgtEl>
                    <p:spTgt spid="6"/>
                  </p:tgtEl>
                </p:cond>
              </p:nextCondLst>
            </p:seq>
          </p:childTnLst>
        </p:cTn>
      </p:par>
    </p:tnLst>
    <p:bldLst>
      <p:bldP spid="7" grpId="0" build="p"/>
      <p:bldP spid="8"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 xmlns:a16="http://schemas.microsoft.com/office/drawing/2014/main"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 xmlns:a16="http://schemas.microsoft.com/office/drawing/2014/main"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 xmlns:a16="http://schemas.microsoft.com/office/drawing/2014/main"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 xmlns:a16="http://schemas.microsoft.com/office/drawing/2014/main"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 xmlns:a16="http://schemas.microsoft.com/office/drawing/2014/main"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 xmlns:a16="http://schemas.microsoft.com/office/drawing/2014/main"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 xmlns:a16="http://schemas.microsoft.com/office/drawing/2014/main"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 xmlns:a16="http://schemas.microsoft.com/office/drawing/2014/main"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 xmlns:a16="http://schemas.microsoft.com/office/drawing/2014/main"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 xmlns:a16="http://schemas.microsoft.com/office/drawing/2014/main"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 xmlns:a16="http://schemas.microsoft.com/office/drawing/2014/main"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 xmlns:p14="http://schemas.microsoft.com/office/powerpoint/2010/main"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1310974" cy="1857388"/>
          </a:xfrm>
        </p:spPr>
        <p:txBody>
          <a:bodyPr/>
          <a:lstStyle/>
          <a:p>
            <a:pPr>
              <a:lnSpc>
                <a:spcPct val="120000"/>
              </a:lnSpc>
            </a:pPr>
            <a:r>
              <a:rPr lang="zh-CN" altLang="en-US" dirty="0" smtClean="0"/>
              <a:t>托物言志就是通过对事物的描写和叙述</a:t>
            </a:r>
            <a:r>
              <a:rPr lang="en-US" dirty="0" smtClean="0"/>
              <a:t>,</a:t>
            </a:r>
            <a:r>
              <a:rPr lang="zh-CN" altLang="en-US" dirty="0" smtClean="0"/>
              <a:t>表现自己的志向和意愿。</a:t>
            </a:r>
          </a:p>
          <a:p>
            <a:pPr>
              <a:lnSpc>
                <a:spcPct val="120000"/>
              </a:lnSpc>
            </a:pPr>
            <a:r>
              <a:rPr lang="zh-CN" altLang="en-US" dirty="0" smtClean="0"/>
              <a:t>托物言志是古典诗词中常见的一种表现手法。所谓托物言志</a:t>
            </a:r>
            <a:r>
              <a:rPr lang="en-US" dirty="0" smtClean="0"/>
              <a:t>,</a:t>
            </a:r>
            <a:r>
              <a:rPr lang="zh-CN" altLang="en-US" dirty="0" smtClean="0"/>
              <a:t>也称寄意于物</a:t>
            </a:r>
            <a:r>
              <a:rPr lang="en-US" dirty="0" smtClean="0"/>
              <a:t>,</a:t>
            </a:r>
            <a:r>
              <a:rPr lang="zh-CN" altLang="en-US" dirty="0" smtClean="0"/>
              <a:t>是指诗人运用象征或起兴等手法</a:t>
            </a:r>
            <a:r>
              <a:rPr lang="en-US" dirty="0" smtClean="0"/>
              <a:t>,</a:t>
            </a:r>
            <a:r>
              <a:rPr lang="zh-CN" altLang="en-US" dirty="0" smtClean="0"/>
              <a:t>通过描摹客观事物的某一个方面的特征来表达情感或揭示作品主旨的一种写作手法。托物言志</a:t>
            </a:r>
            <a:r>
              <a:rPr lang="en-US" dirty="0" smtClean="0"/>
              <a:t>,</a:t>
            </a:r>
            <a:r>
              <a:rPr lang="zh-CN" altLang="en-US" dirty="0" smtClean="0"/>
              <a:t>即将个人之</a:t>
            </a:r>
            <a:r>
              <a:rPr lang="en-US" dirty="0" smtClean="0"/>
              <a:t>“</a:t>
            </a:r>
            <a:r>
              <a:rPr lang="zh-CN" altLang="en-US" dirty="0" smtClean="0"/>
              <a:t>志</a:t>
            </a:r>
            <a:r>
              <a:rPr lang="en-US" dirty="0" smtClean="0"/>
              <a:t>”</a:t>
            </a:r>
            <a:r>
              <a:rPr lang="zh-CN" altLang="en-US" dirty="0" smtClean="0"/>
              <a:t>依托在某个具体之</a:t>
            </a:r>
            <a:r>
              <a:rPr lang="en-US" dirty="0" smtClean="0"/>
              <a:t>“</a:t>
            </a:r>
            <a:r>
              <a:rPr lang="zh-CN" altLang="en-US" dirty="0" smtClean="0"/>
              <a:t>物</a:t>
            </a:r>
            <a:r>
              <a:rPr lang="en-US" dirty="0" smtClean="0"/>
              <a:t>”</a:t>
            </a:r>
            <a:r>
              <a:rPr lang="zh-CN" altLang="en-US" dirty="0" smtClean="0"/>
              <a:t>上</a:t>
            </a:r>
            <a:r>
              <a:rPr lang="en-US" dirty="0" smtClean="0"/>
              <a:t>,“</a:t>
            </a:r>
            <a:r>
              <a:rPr lang="zh-CN" altLang="en-US" dirty="0" smtClean="0"/>
              <a:t>物</a:t>
            </a:r>
            <a:r>
              <a:rPr lang="en-US" dirty="0" smtClean="0"/>
              <a:t>”</a:t>
            </a:r>
            <a:r>
              <a:rPr lang="zh-CN" altLang="en-US" dirty="0" smtClean="0"/>
              <a:t>便具有了某种象征意义</a:t>
            </a:r>
            <a:r>
              <a:rPr lang="en-US" dirty="0" smtClean="0"/>
              <a:t>,</a:t>
            </a:r>
            <a:r>
              <a:rPr lang="zh-CN" altLang="en-US" dirty="0" smtClean="0"/>
              <a:t>成为作者的志趣、意愿或理想的寄托者。作者的个人之</a:t>
            </a:r>
            <a:r>
              <a:rPr lang="en-US" dirty="0" smtClean="0"/>
              <a:t>“</a:t>
            </a:r>
            <a:r>
              <a:rPr lang="zh-CN" altLang="en-US" dirty="0" smtClean="0"/>
              <a:t>志</a:t>
            </a:r>
            <a:r>
              <a:rPr lang="en-US" dirty="0" smtClean="0"/>
              <a:t>”,</a:t>
            </a:r>
            <a:r>
              <a:rPr lang="zh-CN" altLang="en-US" dirty="0" smtClean="0"/>
              <a:t>借助于这个具体之</a:t>
            </a:r>
            <a:r>
              <a:rPr lang="en-US" dirty="0" smtClean="0"/>
              <a:t>“</a:t>
            </a:r>
            <a:r>
              <a:rPr lang="zh-CN" altLang="en-US" dirty="0" smtClean="0"/>
              <a:t>物</a:t>
            </a:r>
            <a:r>
              <a:rPr lang="en-US" dirty="0" smtClean="0"/>
              <a:t>”,</a:t>
            </a:r>
            <a:r>
              <a:rPr lang="zh-CN" altLang="en-US" dirty="0" smtClean="0"/>
              <a:t>表达得更巧妙</a:t>
            </a:r>
            <a:r>
              <a:rPr lang="en-US" dirty="0" smtClean="0"/>
              <a:t>,</a:t>
            </a:r>
            <a:r>
              <a:rPr lang="zh-CN" altLang="en-US" dirty="0" smtClean="0"/>
              <a:t>更完美</a:t>
            </a:r>
            <a:r>
              <a:rPr lang="en-US" dirty="0" smtClean="0"/>
              <a:t>,</a:t>
            </a:r>
            <a:r>
              <a:rPr lang="zh-CN" altLang="en-US" dirty="0" smtClean="0"/>
              <a:t>更充分</a:t>
            </a:r>
            <a:r>
              <a:rPr lang="en-US" dirty="0" smtClean="0"/>
              <a:t>,</a:t>
            </a:r>
            <a:r>
              <a:rPr lang="zh-CN" altLang="en-US" dirty="0" smtClean="0"/>
              <a:t>更富有感染力。如松、竹、梅</a:t>
            </a:r>
            <a:r>
              <a:rPr lang="en-US" dirty="0" smtClean="0"/>
              <a:t>“</a:t>
            </a:r>
            <a:r>
              <a:rPr lang="zh-CN" altLang="en-US" dirty="0" smtClean="0"/>
              <a:t>岁寒三友</a:t>
            </a:r>
            <a:r>
              <a:rPr lang="en-US" dirty="0" smtClean="0"/>
              <a:t>”,</a:t>
            </a:r>
            <a:r>
              <a:rPr lang="zh-CN" altLang="en-US" dirty="0" smtClean="0"/>
              <a:t>常用于表示高洁的志向</a:t>
            </a:r>
            <a:r>
              <a:rPr lang="en-US" dirty="0" smtClean="0"/>
              <a:t>;“</a:t>
            </a:r>
            <a:r>
              <a:rPr lang="zh-CN" altLang="en-US" dirty="0" smtClean="0"/>
              <a:t>泥土</a:t>
            </a:r>
            <a:r>
              <a:rPr lang="en-US" dirty="0" smtClean="0"/>
              <a:t>”</a:t>
            </a:r>
            <a:r>
              <a:rPr lang="zh-CN" altLang="en-US" dirty="0" smtClean="0"/>
              <a:t>常用于抒发谦逊的情怀</a:t>
            </a:r>
            <a:r>
              <a:rPr lang="en-US" dirty="0" smtClean="0"/>
              <a:t>;“</a:t>
            </a:r>
            <a:r>
              <a:rPr lang="zh-CN" altLang="en-US" dirty="0" smtClean="0"/>
              <a:t>蜡烛</a:t>
            </a:r>
            <a:r>
              <a:rPr lang="en-US" dirty="0" smtClean="0"/>
              <a:t>”</a:t>
            </a:r>
            <a:r>
              <a:rPr lang="zh-CN" altLang="en-US" dirty="0" smtClean="0"/>
              <a:t>常用于颂扬无私奉献的精神。托物言志与借物喻人相似</a:t>
            </a:r>
            <a:r>
              <a:rPr lang="en-US" dirty="0" smtClean="0"/>
              <a:t>,</a:t>
            </a:r>
            <a:r>
              <a:rPr lang="zh-CN" altLang="en-US" dirty="0" smtClean="0"/>
              <a:t>都是借别的事物</a:t>
            </a:r>
            <a:r>
              <a:rPr lang="en-US" dirty="0" smtClean="0"/>
              <a:t>,</a:t>
            </a:r>
            <a:r>
              <a:rPr lang="zh-CN" altLang="en-US" dirty="0" smtClean="0"/>
              <a:t>来抒发自己的情感。</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287204" cy="4357718"/>
          </a:xfrm>
        </p:spPr>
        <p:txBody>
          <a:bodyPr/>
          <a:lstStyle/>
          <a:p>
            <a:r>
              <a:rPr lang="zh-CN" altLang="en-US" dirty="0" smtClean="0"/>
              <a:t>　上节课我们经过细读</a:t>
            </a:r>
            <a:r>
              <a:rPr lang="en-US" dirty="0" smtClean="0"/>
              <a:t>,</a:t>
            </a:r>
            <a:r>
              <a:rPr lang="zh-CN" altLang="en-US" dirty="0" smtClean="0"/>
              <a:t>对小桃树的形象有了一个全面的了解</a:t>
            </a:r>
            <a:r>
              <a:rPr lang="en-US" dirty="0" smtClean="0"/>
              <a:t>,</a:t>
            </a:r>
            <a:r>
              <a:rPr lang="zh-CN" altLang="en-US" dirty="0" smtClean="0"/>
              <a:t>那么作者写小桃树仅仅是为了赞扬其生命力吗</a:t>
            </a:r>
            <a:r>
              <a:rPr lang="en-US" dirty="0" smtClean="0"/>
              <a:t>?</a:t>
            </a:r>
            <a:r>
              <a:rPr lang="zh-CN" altLang="en-US" dirty="0" smtClean="0"/>
              <a:t>让我们在阅读中找找答案</a:t>
            </a:r>
            <a:r>
              <a:rPr lang="en-US" dirty="0" smtClean="0"/>
              <a:t>,</a:t>
            </a:r>
            <a:r>
              <a:rPr lang="zh-CN" altLang="en-US" dirty="0" smtClean="0"/>
              <a:t>也许你会有更大的发现</a:t>
            </a:r>
            <a:r>
              <a:rPr lang="en-US" dirty="0" smtClean="0"/>
              <a:t>!</a:t>
            </a:r>
            <a:endParaRPr lang="zh-CN" altLang="en-US" dirty="0"/>
          </a:p>
        </p:txBody>
      </p:sp>
      <p:sp>
        <p:nvSpPr>
          <p:cNvPr id="4" name="文本占位符 1">
            <a:extLst>
              <a:ext uri="{FF2B5EF4-FFF2-40B4-BE49-F238E27FC236}">
                <a16:creationId xmlns="" xmlns:a16="http://schemas.microsoft.com/office/drawing/2014/main"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 xmlns:p14="http://schemas.microsoft.com/office/powerpoint/2010/main" val="413513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10215634" cy="1857388"/>
          </a:xfrm>
        </p:spPr>
        <p:txBody>
          <a:bodyPr/>
          <a:lstStyle/>
          <a:p>
            <a:r>
              <a:rPr lang="en-US" dirty="0" smtClean="0"/>
              <a:t>1.</a:t>
            </a:r>
            <a:r>
              <a:rPr lang="zh-CN" altLang="en-US" dirty="0" smtClean="0"/>
              <a:t>选择合适的词语填空。</a:t>
            </a:r>
          </a:p>
          <a:p>
            <a:r>
              <a:rPr lang="en-US" dirty="0" smtClean="0"/>
              <a:t>(1)</a:t>
            </a:r>
            <a:r>
              <a:rPr lang="zh-CN" altLang="en-US" dirty="0" smtClean="0"/>
              <a:t>它长得很慢</a:t>
            </a:r>
            <a:r>
              <a:rPr lang="en-US" dirty="0" smtClean="0"/>
              <a:t>,</a:t>
            </a:r>
            <a:r>
              <a:rPr lang="zh-CN" altLang="en-US" dirty="0" smtClean="0"/>
              <a:t>一个春天</a:t>
            </a:r>
            <a:r>
              <a:rPr lang="en-US" dirty="0" smtClean="0"/>
              <a:t>,</a:t>
            </a:r>
            <a:r>
              <a:rPr lang="zh-CN" altLang="en-US" dirty="0" smtClean="0"/>
              <a:t>才长上二尺来高</a:t>
            </a:r>
            <a:r>
              <a:rPr lang="en-US" dirty="0" smtClean="0"/>
              <a:t>,</a:t>
            </a:r>
            <a:r>
              <a:rPr lang="zh-CN" altLang="en-US" dirty="0" smtClean="0"/>
              <a:t>样子也极</a:t>
            </a:r>
            <a:r>
              <a:rPr lang="zh-CN" altLang="en-US" u="sng" dirty="0" smtClean="0"/>
              <a:t>　</a:t>
            </a:r>
            <a:r>
              <a:rPr lang="en-US" altLang="zh-CN" u="sng" dirty="0" smtClean="0"/>
              <a:t>	    </a:t>
            </a:r>
            <a:r>
              <a:rPr lang="zh-CN" altLang="en-US" u="sng" dirty="0" smtClean="0"/>
              <a:t> </a:t>
            </a:r>
            <a:r>
              <a:rPr lang="en-US" dirty="0" smtClean="0"/>
              <a:t>(</a:t>
            </a:r>
            <a:r>
              <a:rPr lang="zh-CN" altLang="en-US" dirty="0" smtClean="0"/>
              <a:t>丑陋　猥琐</a:t>
            </a:r>
            <a:r>
              <a:rPr lang="en-US" dirty="0" smtClean="0"/>
              <a:t>)</a:t>
            </a:r>
            <a:r>
              <a:rPr lang="zh-CN" altLang="en-US" dirty="0" smtClean="0"/>
              <a:t>。</a:t>
            </a:r>
          </a:p>
          <a:p>
            <a:r>
              <a:rPr lang="en-US" dirty="0" smtClean="0"/>
              <a:t>(2)</a:t>
            </a:r>
            <a:r>
              <a:rPr lang="zh-CN" altLang="en-US" dirty="0" smtClean="0"/>
              <a:t>我却不大相信</a:t>
            </a:r>
            <a:r>
              <a:rPr lang="en-US" dirty="0" smtClean="0"/>
              <a:t>,</a:t>
            </a:r>
            <a:r>
              <a:rPr lang="zh-CN" altLang="en-US" u="sng" dirty="0" smtClean="0"/>
              <a:t>　</a:t>
            </a:r>
            <a:r>
              <a:rPr lang="en-US" altLang="zh-CN" u="sng" dirty="0" smtClean="0"/>
              <a:t> </a:t>
            </a:r>
            <a:r>
              <a:rPr lang="en-US" altLang="zh-CN" u="sng" dirty="0" smtClean="0"/>
              <a:t>      </a:t>
            </a:r>
            <a:r>
              <a:rPr lang="en-US" dirty="0" smtClean="0"/>
              <a:t>(</a:t>
            </a:r>
            <a:r>
              <a:rPr lang="zh-CN" altLang="en-US" dirty="0" smtClean="0"/>
              <a:t>执着　固执</a:t>
            </a:r>
            <a:r>
              <a:rPr lang="en-US" dirty="0" smtClean="0"/>
              <a:t>)</a:t>
            </a:r>
            <a:r>
              <a:rPr lang="zh-CN" altLang="en-US" dirty="0" smtClean="0"/>
              <a:t>地偏要它将来开花结果哩。</a:t>
            </a:r>
          </a:p>
          <a:p>
            <a:r>
              <a:rPr lang="en-US" dirty="0" smtClean="0"/>
              <a:t>(3)</a:t>
            </a:r>
            <a:r>
              <a:rPr lang="zh-CN" altLang="en-US" dirty="0" smtClean="0"/>
              <a:t>我不禁有些颤抖了</a:t>
            </a:r>
            <a:r>
              <a:rPr lang="en-US" dirty="0" smtClean="0"/>
              <a:t>:</a:t>
            </a:r>
            <a:r>
              <a:rPr lang="zh-CN" altLang="en-US" dirty="0" smtClean="0"/>
              <a:t>这花儿莫不就是我当年要做的梦的</a:t>
            </a:r>
            <a:r>
              <a:rPr lang="zh-CN" altLang="en-US" u="sng" dirty="0" smtClean="0"/>
              <a:t>　</a:t>
            </a:r>
            <a:r>
              <a:rPr lang="en-US" altLang="zh-CN" u="sng" dirty="0" smtClean="0"/>
              <a:t>	</a:t>
            </a:r>
            <a:r>
              <a:rPr lang="zh-CN" altLang="en-US" u="sng" dirty="0" smtClean="0"/>
              <a:t>　</a:t>
            </a:r>
            <a:r>
              <a:rPr lang="en-US" dirty="0" smtClean="0"/>
              <a:t>(</a:t>
            </a:r>
            <a:r>
              <a:rPr lang="zh-CN" altLang="en-US" dirty="0" smtClean="0"/>
              <a:t>精灵　化身</a:t>
            </a:r>
            <a:r>
              <a:rPr lang="en-US" dirty="0" smtClean="0"/>
              <a:t>)</a:t>
            </a:r>
            <a:r>
              <a:rPr lang="zh-CN" altLang="en-US" dirty="0" smtClean="0"/>
              <a:t>吗</a:t>
            </a:r>
            <a:r>
              <a:rPr lang="en-US" dirty="0" smtClean="0"/>
              <a:t>?</a:t>
            </a:r>
            <a:endParaRPr lang="zh-CN" altLang="en-US" dirty="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6" name="文本占位符 2"/>
          <p:cNvSpPr txBox="1">
            <a:spLocks/>
          </p:cNvSpPr>
          <p:nvPr/>
        </p:nvSpPr>
        <p:spPr>
          <a:xfrm>
            <a:off x="9596462" y="1714488"/>
            <a:ext cx="1428760" cy="785818"/>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猥琐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2"/>
          <p:cNvSpPr txBox="1">
            <a:spLocks/>
          </p:cNvSpPr>
          <p:nvPr/>
        </p:nvSpPr>
        <p:spPr>
          <a:xfrm>
            <a:off x="4381488" y="2928934"/>
            <a:ext cx="1000132" cy="785818"/>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执着</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1166778" y="4857760"/>
            <a:ext cx="1000132" cy="785818"/>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精灵</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childTnLst>
                          </p:cTn>
                        </p:par>
                      </p:childTnLst>
                    </p:cTn>
                  </p:par>
                </p:childTnLst>
              </p:cTn>
              <p:nextCondLst>
                <p:cond evt="onClick" delay="0">
                  <p:tgtEl>
                    <p:spTgt spid="5"/>
                  </p:tgtEl>
                </p:cond>
              </p:nextCondLst>
            </p:seq>
          </p:childTnLst>
        </p:cTn>
      </p:par>
    </p:tnLst>
    <p:bldLst>
      <p:bldP spid="6" grpId="0"/>
      <p:bldP spid="10"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4214842"/>
          </a:xfrm>
        </p:spPr>
        <p:txBody>
          <a:bodyPr/>
          <a:lstStyle/>
          <a:p>
            <a:r>
              <a:rPr lang="en-US" dirty="0" smtClean="0"/>
              <a:t>2.</a:t>
            </a:r>
            <a:r>
              <a:rPr lang="zh-CN" altLang="en-US" dirty="0" smtClean="0"/>
              <a:t>指出下列各句使用的修辞手法。</a:t>
            </a:r>
          </a:p>
          <a:p>
            <a:r>
              <a:rPr lang="en-US" dirty="0" smtClean="0"/>
              <a:t>(1)</a:t>
            </a:r>
            <a:r>
              <a:rPr lang="zh-CN" altLang="en-US" dirty="0" smtClean="0"/>
              <a:t>一树的桃花</a:t>
            </a:r>
            <a:r>
              <a:rPr lang="en-US" dirty="0" smtClean="0"/>
              <a:t>,</a:t>
            </a:r>
            <a:r>
              <a:rPr lang="zh-CN" altLang="en-US" dirty="0" smtClean="0"/>
              <a:t>一片</a:t>
            </a:r>
            <a:r>
              <a:rPr lang="en-US" dirty="0" smtClean="0"/>
              <a:t>,</a:t>
            </a:r>
            <a:r>
              <a:rPr lang="zh-CN" altLang="en-US" dirty="0" smtClean="0"/>
              <a:t>一片</a:t>
            </a:r>
            <a:r>
              <a:rPr lang="en-US" dirty="0" smtClean="0"/>
              <a:t>,</a:t>
            </a:r>
            <a:r>
              <a:rPr lang="zh-CN" altLang="en-US" dirty="0" smtClean="0"/>
              <a:t>湿得深重</a:t>
            </a:r>
            <a:r>
              <a:rPr lang="en-US" dirty="0" smtClean="0"/>
              <a:t>,</a:t>
            </a:r>
            <a:r>
              <a:rPr lang="zh-CN" altLang="en-US" dirty="0" smtClean="0"/>
              <a:t>像一只天鹅</a:t>
            </a:r>
            <a:r>
              <a:rPr lang="en-US" dirty="0" smtClean="0"/>
              <a:t>,</a:t>
            </a:r>
            <a:r>
              <a:rPr lang="zh-CN" altLang="en-US" dirty="0" smtClean="0"/>
              <a:t>羽毛渐渐剥脱</a:t>
            </a:r>
            <a:r>
              <a:rPr lang="en-US" dirty="0" smtClean="0"/>
              <a:t>,</a:t>
            </a:r>
            <a:r>
              <a:rPr lang="zh-CN" altLang="en-US" dirty="0" smtClean="0"/>
              <a:t>变得赤裸的了</a:t>
            </a:r>
            <a:r>
              <a:rPr lang="en-US" dirty="0" smtClean="0"/>
              <a:t>,</a:t>
            </a:r>
            <a:r>
              <a:rPr lang="zh-CN" altLang="en-US" dirty="0" smtClean="0"/>
              <a:t>黑枯的了。</a:t>
            </a:r>
            <a:r>
              <a:rPr lang="en-US" dirty="0" smtClean="0"/>
              <a:t>(	)</a:t>
            </a:r>
            <a:endParaRPr lang="zh-CN" altLang="en-US" dirty="0" smtClean="0"/>
          </a:p>
          <a:p>
            <a:r>
              <a:rPr lang="en-US" dirty="0" smtClean="0"/>
              <a:t>(2)</a:t>
            </a:r>
            <a:r>
              <a:rPr lang="zh-CN" altLang="en-US" dirty="0" smtClean="0"/>
              <a:t>它长得很委屈</a:t>
            </a:r>
            <a:r>
              <a:rPr lang="en-US" dirty="0" smtClean="0"/>
              <a:t>,</a:t>
            </a:r>
            <a:r>
              <a:rPr lang="zh-CN" altLang="en-US" dirty="0" smtClean="0"/>
              <a:t>是弯了头</a:t>
            </a:r>
            <a:r>
              <a:rPr lang="en-US" dirty="0" smtClean="0"/>
              <a:t>,</a:t>
            </a:r>
            <a:r>
              <a:rPr lang="zh-CN" altLang="en-US" dirty="0" smtClean="0"/>
              <a:t>紧抱着身子的。</a:t>
            </a:r>
            <a:r>
              <a:rPr lang="en-US" dirty="0" smtClean="0"/>
              <a:t>(  		)</a:t>
            </a:r>
            <a:endParaRPr lang="zh-CN" altLang="en-US" dirty="0" smtClean="0"/>
          </a:p>
          <a:p>
            <a:r>
              <a:rPr lang="en-US" dirty="0" smtClean="0"/>
              <a:t>(3)</a:t>
            </a:r>
            <a:r>
              <a:rPr lang="zh-CN" altLang="en-US" dirty="0" smtClean="0"/>
              <a:t>高高的一枝儿上</a:t>
            </a:r>
            <a:r>
              <a:rPr lang="en-US" dirty="0" smtClean="0"/>
              <a:t>,</a:t>
            </a:r>
            <a:r>
              <a:rPr lang="zh-CN" altLang="en-US" dirty="0" smtClean="0"/>
              <a:t>竟还保留着一个欲绽的花苞</a:t>
            </a:r>
            <a:r>
              <a:rPr lang="en-US" dirty="0" smtClean="0"/>
              <a:t>,</a:t>
            </a:r>
            <a:r>
              <a:rPr lang="zh-CN" altLang="en-US" dirty="0" smtClean="0"/>
              <a:t>嫩黄的</a:t>
            </a:r>
            <a:r>
              <a:rPr lang="en-US" dirty="0" smtClean="0"/>
              <a:t>,</a:t>
            </a:r>
            <a:r>
              <a:rPr lang="zh-CN" altLang="en-US" dirty="0" smtClean="0"/>
              <a:t>嫩红的</a:t>
            </a:r>
            <a:r>
              <a:rPr lang="en-US" dirty="0" smtClean="0"/>
              <a:t>,</a:t>
            </a:r>
            <a:r>
              <a:rPr lang="zh-CN" altLang="en-US" dirty="0" smtClean="0"/>
              <a:t>在风中摇着</a:t>
            </a:r>
            <a:r>
              <a:rPr lang="en-US" dirty="0" smtClean="0"/>
              <a:t>,</a:t>
            </a:r>
            <a:r>
              <a:rPr lang="zh-CN" altLang="en-US" dirty="0" smtClean="0"/>
              <a:t>抖着满身的雨水</a:t>
            </a:r>
            <a:r>
              <a:rPr lang="en-US" dirty="0" smtClean="0"/>
              <a:t>,</a:t>
            </a:r>
            <a:r>
              <a:rPr lang="zh-CN" altLang="en-US" dirty="0" smtClean="0"/>
              <a:t>几次要掉下来了</a:t>
            </a:r>
            <a:r>
              <a:rPr lang="en-US" dirty="0" smtClean="0"/>
              <a:t>,</a:t>
            </a:r>
            <a:r>
              <a:rPr lang="zh-CN" altLang="en-US" dirty="0" smtClean="0"/>
              <a:t>但却没有掉下去</a:t>
            </a:r>
            <a:r>
              <a:rPr lang="en-US" dirty="0" smtClean="0"/>
              <a:t>,</a:t>
            </a:r>
            <a:r>
              <a:rPr lang="zh-CN" altLang="en-US" dirty="0" smtClean="0"/>
              <a:t>像风浪里航道上的指示灯</a:t>
            </a:r>
            <a:r>
              <a:rPr lang="en-US" dirty="0" smtClean="0"/>
              <a:t>,</a:t>
            </a:r>
            <a:r>
              <a:rPr lang="zh-CN" altLang="en-US" dirty="0" smtClean="0"/>
              <a:t>闪着时隐时现的嫩黄的光</a:t>
            </a:r>
            <a:r>
              <a:rPr lang="en-US" dirty="0" smtClean="0"/>
              <a:t>,</a:t>
            </a:r>
            <a:r>
              <a:rPr lang="zh-CN" altLang="en-US" dirty="0" smtClean="0"/>
              <a:t>嫩红的光</a:t>
            </a:r>
            <a:r>
              <a:rPr lang="zh-CN" altLang="en-US" dirty="0" smtClean="0"/>
              <a:t>。</a:t>
            </a:r>
            <a:endParaRPr lang="en-US" altLang="zh-CN" dirty="0" smtClean="0"/>
          </a:p>
          <a:p>
            <a:r>
              <a:rPr lang="en-US" dirty="0" smtClean="0"/>
              <a:t>	</a:t>
            </a:r>
            <a:r>
              <a:rPr lang="en-US" dirty="0" smtClean="0"/>
              <a:t>							(		    )</a:t>
            </a:r>
            <a:endParaRPr lang="zh-CN" altLang="en-US" dirty="0" smtClean="0"/>
          </a:p>
        </p:txBody>
      </p:sp>
      <p:sp>
        <p:nvSpPr>
          <p:cNvPr id="3" name="文本占位符 2"/>
          <p:cNvSpPr>
            <a:spLocks noGrp="1"/>
          </p:cNvSpPr>
          <p:nvPr>
            <p:ph type="body" sz="quarter" idx="11"/>
          </p:nvPr>
        </p:nvSpPr>
        <p:spPr>
          <a:xfrm>
            <a:off x="4667240" y="2357430"/>
            <a:ext cx="1285884" cy="714380"/>
          </a:xfrm>
        </p:spPr>
        <p:txBody>
          <a:bodyPr/>
          <a:lstStyle/>
          <a:p>
            <a:pPr indent="0"/>
            <a:r>
              <a:rPr lang="zh-CN" altLang="en-US" dirty="0" smtClean="0"/>
              <a:t>比喻</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3" name="文本占位符 2"/>
          <p:cNvSpPr txBox="1">
            <a:spLocks/>
          </p:cNvSpPr>
          <p:nvPr/>
        </p:nvSpPr>
        <p:spPr>
          <a:xfrm>
            <a:off x="8882082" y="3071810"/>
            <a:ext cx="1285884"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拟人</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4" name="文本占位符 2"/>
          <p:cNvSpPr txBox="1">
            <a:spLocks/>
          </p:cNvSpPr>
          <p:nvPr/>
        </p:nvSpPr>
        <p:spPr>
          <a:xfrm>
            <a:off x="8382016" y="5643578"/>
            <a:ext cx="2000264"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比喻、拟人</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blinds(horizontal)">
                                      <p:cBhvr>
                                        <p:cTn id="10" dur="500"/>
                                        <p:tgtEl>
                                          <p:spTgt spid="13">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Effect transition="in" filter="blinds(horizontal)">
                                      <p:cBhvr>
                                        <p:cTn id="13" dur="500"/>
                                        <p:tgtEl>
                                          <p:spTgt spid="14">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13" grpId="0" build="p"/>
      <p:bldP spid="1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下列句子中标点符号使用错误的一项是</a:t>
            </a:r>
            <a:r>
              <a:rPr lang="en-US" dirty="0" smtClean="0"/>
              <a:t>(		)</a:t>
            </a:r>
            <a:endParaRPr lang="zh-CN" altLang="en-US" dirty="0" smtClean="0"/>
          </a:p>
          <a:p>
            <a:r>
              <a:rPr lang="en-US" dirty="0" smtClean="0"/>
              <a:t>A.</a:t>
            </a:r>
            <a:r>
              <a:rPr lang="zh-CN" altLang="en-US" dirty="0" smtClean="0"/>
              <a:t>一边让雨湿着我的头发</a:t>
            </a:r>
            <a:r>
              <a:rPr lang="en-US" dirty="0" smtClean="0"/>
              <a:t>,</a:t>
            </a:r>
            <a:r>
              <a:rPr lang="zh-CN" altLang="en-US" dirty="0" smtClean="0"/>
              <a:t>一边吟些杜甫的</a:t>
            </a:r>
            <a:r>
              <a:rPr lang="en-US" dirty="0" smtClean="0"/>
              <a:t>“</a:t>
            </a:r>
            <a:r>
              <a:rPr lang="zh-CN" altLang="en-US" dirty="0" smtClean="0"/>
              <a:t>随风潜入夜</a:t>
            </a:r>
            <a:r>
              <a:rPr lang="en-US" dirty="0" smtClean="0"/>
              <a:t>,</a:t>
            </a:r>
            <a:r>
              <a:rPr lang="zh-CN" altLang="en-US" dirty="0" smtClean="0"/>
              <a:t>润物细无声</a:t>
            </a:r>
            <a:r>
              <a:rPr lang="en-US" dirty="0" smtClean="0"/>
              <a:t>,”</a:t>
            </a:r>
            <a:r>
              <a:rPr lang="zh-CN" altLang="en-US" dirty="0" smtClean="0"/>
              <a:t>甚至想去田野悠悠地踏青呢。</a:t>
            </a:r>
          </a:p>
          <a:p>
            <a:r>
              <a:rPr lang="en-US" dirty="0" smtClean="0"/>
              <a:t>B.</a:t>
            </a:r>
            <a:r>
              <a:rPr lang="zh-CN" altLang="en-US" dirty="0" smtClean="0"/>
              <a:t>弟弟说</a:t>
            </a:r>
            <a:r>
              <a:rPr lang="en-US" dirty="0" smtClean="0"/>
              <a:t>:“</a:t>
            </a:r>
            <a:r>
              <a:rPr lang="zh-CN" altLang="en-US" dirty="0" smtClean="0"/>
              <a:t>那桃树被猪拱折过一次</a:t>
            </a:r>
            <a:r>
              <a:rPr lang="en-US" dirty="0" smtClean="0"/>
              <a:t>,</a:t>
            </a:r>
            <a:r>
              <a:rPr lang="zh-CN" altLang="en-US" dirty="0" smtClean="0"/>
              <a:t>要不早就开了花了。</a:t>
            </a:r>
            <a:r>
              <a:rPr lang="en-US" dirty="0" smtClean="0"/>
              <a:t>”</a:t>
            </a:r>
            <a:endParaRPr lang="zh-CN" altLang="en-US" dirty="0" smtClean="0"/>
          </a:p>
          <a:p>
            <a:r>
              <a:rPr lang="en-US" dirty="0" smtClean="0"/>
              <a:t>C.</a:t>
            </a:r>
            <a:r>
              <a:rPr lang="zh-CN" altLang="en-US" dirty="0" smtClean="0"/>
              <a:t>谁知它却这么命薄</a:t>
            </a:r>
            <a:r>
              <a:rPr lang="en-US" dirty="0" smtClean="0"/>
              <a:t>,</a:t>
            </a:r>
            <a:r>
              <a:rPr lang="zh-CN" altLang="en-US" dirty="0" smtClean="0"/>
              <a:t>受不得这么大的福分</a:t>
            </a:r>
            <a:r>
              <a:rPr lang="en-US" dirty="0" smtClean="0"/>
              <a:t>,</a:t>
            </a:r>
            <a:r>
              <a:rPr lang="zh-CN" altLang="en-US" dirty="0" smtClean="0"/>
              <a:t>受不得这么多的洗礼</a:t>
            </a:r>
            <a:r>
              <a:rPr lang="en-US" dirty="0" smtClean="0"/>
              <a:t>,</a:t>
            </a:r>
            <a:r>
              <a:rPr lang="zh-CN" altLang="en-US" dirty="0" smtClean="0"/>
              <a:t>片片付给风了</a:t>
            </a:r>
            <a:r>
              <a:rPr lang="en-US" dirty="0" smtClean="0"/>
              <a:t>,</a:t>
            </a:r>
            <a:r>
              <a:rPr lang="zh-CN" altLang="en-US" dirty="0" smtClean="0"/>
              <a:t>雨了</a:t>
            </a:r>
            <a:r>
              <a:rPr lang="en-US" dirty="0" smtClean="0"/>
              <a:t>!</a:t>
            </a:r>
            <a:endParaRPr lang="zh-CN" altLang="en-US" dirty="0" smtClean="0"/>
          </a:p>
          <a:p>
            <a:r>
              <a:rPr lang="en-US" dirty="0" smtClean="0"/>
              <a:t>D.</a:t>
            </a:r>
            <a:r>
              <a:rPr lang="zh-CN" altLang="en-US" dirty="0" smtClean="0"/>
              <a:t>我亲爱的</a:t>
            </a:r>
            <a:r>
              <a:rPr lang="en-US" dirty="0" smtClean="0"/>
              <a:t>,</a:t>
            </a:r>
            <a:r>
              <a:rPr lang="zh-CN" altLang="en-US" dirty="0" smtClean="0"/>
              <a:t>你那花是会开得美的</a:t>
            </a:r>
            <a:r>
              <a:rPr lang="en-US" dirty="0" smtClean="0"/>
              <a:t>,</a:t>
            </a:r>
            <a:r>
              <a:rPr lang="zh-CN" altLang="en-US" dirty="0" smtClean="0"/>
              <a:t>而且会孕出一个桃儿来的</a:t>
            </a:r>
            <a:r>
              <a:rPr lang="en-US" dirty="0" smtClean="0"/>
              <a:t>;</a:t>
            </a:r>
            <a:r>
              <a:rPr lang="zh-CN" altLang="en-US" dirty="0" smtClean="0"/>
              <a:t>我还叫你是我的梦的精灵</a:t>
            </a:r>
            <a:r>
              <a:rPr lang="en-US" dirty="0" smtClean="0"/>
              <a:t>,</a:t>
            </a:r>
            <a:r>
              <a:rPr lang="zh-CN" altLang="en-US" dirty="0" smtClean="0"/>
              <a:t>对吗</a:t>
            </a:r>
            <a:r>
              <a:rPr lang="en-US" dirty="0" smtClean="0"/>
              <a:t>?</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20" name="文本占位符 2"/>
          <p:cNvSpPr txBox="1">
            <a:spLocks/>
          </p:cNvSpPr>
          <p:nvPr/>
        </p:nvSpPr>
        <p:spPr>
          <a:xfrm>
            <a:off x="8453454" y="1142984"/>
            <a:ext cx="1357322" cy="642942"/>
          </a:xfrm>
          <a:prstGeom prst="rect">
            <a:avLst/>
          </a:prstGeom>
        </p:spPr>
        <p:txBody>
          <a:bodyPr/>
          <a:lstStyle/>
          <a:p>
            <a:pPr fontAlgn="auto" hangingPunct="0">
              <a:lnSpc>
                <a:spcPct val="150000"/>
              </a:lnSpc>
              <a:spcBef>
                <a:spcPts val="0"/>
              </a:spcBef>
              <a:spcAft>
                <a:spcPts val="0"/>
              </a:spcAft>
            </a:pPr>
            <a:r>
              <a:rPr lang="en-US" sz="2800" dirty="0" smtClean="0">
                <a:solidFill>
                  <a:srgbClr val="FF0000"/>
                </a:solidFill>
              </a:rPr>
              <a:t>A</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blinds(horizontal)">
                                      <p:cBhvr>
                                        <p:cTn id="7" dur="500"/>
                                        <p:tgtEl>
                                          <p:spTgt spid="20">
                                            <p:txEl>
                                              <p:pRg st="0" end="0"/>
                                            </p:txEl>
                                          </p:spTgt>
                                        </p:tgtEl>
                                      </p:cBhvr>
                                    </p:animEffect>
                                  </p:childTnLst>
                                </p:cTn>
                              </p:par>
                            </p:childTnLst>
                          </p:cTn>
                        </p:par>
                      </p:childTnLst>
                    </p:cTn>
                  </p:par>
                </p:childTnLst>
              </p:cTn>
              <p:nextCondLst>
                <p:cond evt="onClick" delay="0">
                  <p:tgtEl>
                    <p:spTgt spid="4"/>
                  </p:tgtEl>
                </p:cond>
              </p:nextCondLst>
            </p:seq>
          </p:childTnLst>
        </p:cTn>
      </p:par>
    </p:tnLst>
    <p:bldLst>
      <p:bldP spid="2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10358510" cy="1857388"/>
          </a:xfrm>
        </p:spPr>
        <p:txBody>
          <a:bodyPr/>
          <a:lstStyle/>
          <a:p>
            <a:r>
              <a:rPr lang="en-US" dirty="0" smtClean="0"/>
              <a:t>4.</a:t>
            </a:r>
            <a:r>
              <a:rPr lang="zh-CN" altLang="en-US" dirty="0" smtClean="0"/>
              <a:t>自读课文</a:t>
            </a:r>
            <a:r>
              <a:rPr lang="en-US" dirty="0" smtClean="0"/>
              <a:t>,</a:t>
            </a:r>
            <a:r>
              <a:rPr lang="zh-CN" altLang="en-US" dirty="0" smtClean="0"/>
              <a:t>思考</a:t>
            </a:r>
            <a:r>
              <a:rPr lang="en-US" dirty="0" smtClean="0"/>
              <a:t>:</a:t>
            </a:r>
            <a:r>
              <a:rPr lang="zh-CN" altLang="en-US" dirty="0" smtClean="0"/>
              <a:t>小桃树在生长过程中经历了哪些磨难</a:t>
            </a:r>
            <a:r>
              <a:rPr lang="en-US" dirty="0" smtClean="0"/>
              <a:t>?</a:t>
            </a:r>
            <a:endParaRPr lang="zh-CN" altLang="en-US" dirty="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6" name="文本占位符 2"/>
          <p:cNvSpPr txBox="1">
            <a:spLocks/>
          </p:cNvSpPr>
          <p:nvPr/>
        </p:nvSpPr>
        <p:spPr>
          <a:xfrm>
            <a:off x="1738282" y="1714488"/>
            <a:ext cx="9144064" cy="785818"/>
          </a:xfrm>
          <a:prstGeom prst="rect">
            <a:avLst/>
          </a:prstGeom>
        </p:spPr>
        <p:txBody>
          <a:bodyPr/>
          <a:lstStyle/>
          <a:p>
            <a:pPr>
              <a:lnSpc>
                <a:spcPct val="150000"/>
              </a:lnSpc>
            </a:pPr>
            <a:r>
              <a:rPr lang="zh-CN" altLang="en-US" sz="2800" dirty="0" smtClean="0">
                <a:solidFill>
                  <a:srgbClr val="FF0000"/>
                </a:solidFill>
                <a:latin typeface="华文细黑" pitchFamily="2" charset="-122"/>
                <a:ea typeface="华文细黑" pitchFamily="2" charset="-122"/>
              </a:rPr>
              <a:t>小桃树是在几乎被</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我</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忘却时破土而出的。一出世</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大家都笑它</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连奶奶也说它没出息。它在生长过程中被猪拱折过</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还险些被砍掉。它历经了风雨的摧残。</a:t>
            </a:r>
            <a:endParaRPr lang="zh-CN" altLang="en-US" sz="2800" dirty="0">
              <a:solidFill>
                <a:srgbClr val="FF0000"/>
              </a:solidFill>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nextCondLst>
                <p:cond evt="onClick" delay="0">
                  <p:tgtEl>
                    <p:spTgt spid="5"/>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309522" y="1643050"/>
            <a:ext cx="11596726" cy="4357718"/>
          </a:xfrm>
        </p:spPr>
        <p:txBody>
          <a:bodyPr/>
          <a:lstStyle/>
          <a:p>
            <a:r>
              <a:rPr lang="zh-CN" altLang="en-US" dirty="0" smtClean="0"/>
              <a:t>一、活动</a:t>
            </a:r>
            <a:r>
              <a:rPr lang="en-US" dirty="0" smtClean="0"/>
              <a:t>:</a:t>
            </a:r>
            <a:r>
              <a:rPr lang="zh-CN" altLang="en-US" dirty="0" smtClean="0"/>
              <a:t>走进</a:t>
            </a:r>
            <a:r>
              <a:rPr lang="en-US" dirty="0" smtClean="0"/>
              <a:t>“</a:t>
            </a:r>
            <a:r>
              <a:rPr lang="zh-CN" altLang="en-US" dirty="0" smtClean="0"/>
              <a:t>我</a:t>
            </a:r>
            <a:r>
              <a:rPr lang="en-US" dirty="0" smtClean="0"/>
              <a:t>”</a:t>
            </a:r>
            <a:r>
              <a:rPr lang="zh-CN" altLang="en-US" dirty="0" smtClean="0"/>
              <a:t>的内心。</a:t>
            </a:r>
          </a:p>
          <a:p>
            <a:r>
              <a:rPr lang="en-US" dirty="0" smtClean="0"/>
              <a:t>1.</a:t>
            </a:r>
            <a:r>
              <a:rPr lang="zh-CN" altLang="en-US" dirty="0" smtClean="0"/>
              <a:t>纵观全文</a:t>
            </a:r>
            <a:r>
              <a:rPr lang="en-US" dirty="0" smtClean="0"/>
              <a:t>,</a:t>
            </a:r>
            <a:r>
              <a:rPr lang="zh-CN" altLang="en-US" dirty="0" smtClean="0"/>
              <a:t>分析作者对小桃树的感情发生了哪些变化。</a:t>
            </a:r>
            <a:endParaRPr lang="zh-CN" altLang="en-US" dirty="0"/>
          </a:p>
        </p:txBody>
      </p:sp>
    </p:spTree>
    <p:extLst>
      <p:ext uri="{BB962C8B-B14F-4D97-AF65-F5344CB8AC3E}">
        <p14:creationId xmlns="" xmlns:p14="http://schemas.microsoft.com/office/powerpoint/2010/main" val="76979132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2741</TotalTime>
  <Words>1828</Words>
  <Application>Microsoft Office PowerPoint</Application>
  <PresentationFormat>自定义</PresentationFormat>
  <Paragraphs>104</Paragraphs>
  <Slides>29</Slides>
  <Notes>2</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29</vt:i4>
      </vt:variant>
    </vt:vector>
  </HeadingPairs>
  <TitlesOfParts>
    <vt:vector size="32" baseType="lpstr">
      <vt:lpstr>1_Office 主题</vt:lpstr>
      <vt:lpstr>章</vt:lpstr>
      <vt:lpstr>Microsoft Office Word 文档</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631</cp:revision>
  <dcterms:created xsi:type="dcterms:W3CDTF">2017-02-11T06:33:00Z</dcterms:created>
  <dcterms:modified xsi:type="dcterms:W3CDTF">2019-12-14T11:06:41Z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