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1"/>
  </p:notesMasterIdLst>
  <p:handoutMasterIdLst>
    <p:handoutMasterId r:id="rId32"/>
  </p:handoutMasterIdLst>
  <p:sldIdLst>
    <p:sldId id="371" r:id="rId3"/>
    <p:sldId id="429" r:id="rId4"/>
    <p:sldId id="444" r:id="rId5"/>
    <p:sldId id="492" r:id="rId6"/>
    <p:sldId id="428" r:id="rId7"/>
    <p:sldId id="445" r:id="rId8"/>
    <p:sldId id="509" r:id="rId9"/>
    <p:sldId id="397" r:id="rId10"/>
    <p:sldId id="491" r:id="rId11"/>
    <p:sldId id="464" r:id="rId12"/>
    <p:sldId id="466" r:id="rId13"/>
    <p:sldId id="510" r:id="rId14"/>
    <p:sldId id="511" r:id="rId15"/>
    <p:sldId id="512" r:id="rId16"/>
    <p:sldId id="513" r:id="rId17"/>
    <p:sldId id="514" r:id="rId18"/>
    <p:sldId id="515" r:id="rId19"/>
    <p:sldId id="516" r:id="rId20"/>
    <p:sldId id="517" r:id="rId21"/>
    <p:sldId id="518" r:id="rId22"/>
    <p:sldId id="519" r:id="rId23"/>
    <p:sldId id="520" r:id="rId24"/>
    <p:sldId id="521" r:id="rId25"/>
    <p:sldId id="499" r:id="rId26"/>
    <p:sldId id="522" r:id="rId27"/>
    <p:sldId id="523" r:id="rId28"/>
    <p:sldId id="476" r:id="rId29"/>
    <p:sldId id="395" r:id="rId30"/>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p:scale>
          <a:sx n="40" d="100"/>
          <a:sy n="40" d="100"/>
        </p:scale>
        <p:origin x="-270" y="-492"/>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28</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239404" y="614016"/>
            <a:ext cx="1143008" cy="369332"/>
          </a:xfrm>
          <a:prstGeom prst="rect">
            <a:avLst/>
          </a:prstGeom>
          <a:noFill/>
          <a:effectLst/>
        </p:spPr>
        <p:txBody>
          <a:bodyPr wrap="square">
            <a:spAutoFit/>
          </a:bodyPr>
          <a:lstStyle/>
          <a:p>
            <a:pPr algn="ctr"/>
            <a:r>
              <a:rPr lang="zh-CN" altLang="en-US" sz="1800" b="1" dirty="0" smtClean="0">
                <a:solidFill>
                  <a:schemeClr val="accent5">
                    <a:lumMod val="50000"/>
                  </a:schemeClr>
                </a:solidFill>
                <a:latin typeface="微软雅黑" pitchFamily="34" charset="-122"/>
              </a:rPr>
              <a:t>名著导读</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3238480" y="4000504"/>
            <a:ext cx="7725192" cy="646331"/>
          </a:xfrm>
          <a:prstGeom prst="rect">
            <a:avLst/>
          </a:prstGeom>
        </p:spPr>
        <p:txBody>
          <a:bodyPr wrap="none">
            <a:spAutoFit/>
          </a:bodyPr>
          <a:lstStyle/>
          <a:p>
            <a:r>
              <a:rPr lang="zh-CN" altLang="en-US" sz="3600" dirty="0" smtClean="0"/>
              <a:t>名著导读　</a:t>
            </a:r>
            <a:r>
              <a:rPr lang="en-US" altLang="zh-CN" sz="3600" dirty="0" smtClean="0"/>
              <a:t>《</a:t>
            </a:r>
            <a:r>
              <a:rPr lang="zh-CN" altLang="en-US" sz="3600" dirty="0" smtClean="0"/>
              <a:t>骆驼祥子</a:t>
            </a:r>
            <a:r>
              <a:rPr lang="en-US" altLang="zh-CN" sz="3600" dirty="0" smtClean="0"/>
              <a:t>》</a:t>
            </a:r>
            <a:r>
              <a:rPr lang="en-US" sz="3600" dirty="0" smtClean="0"/>
              <a:t>:</a:t>
            </a:r>
            <a:r>
              <a:rPr lang="zh-CN" altLang="en-US" sz="3600" dirty="0" smtClean="0"/>
              <a:t>圈点与批注</a:t>
            </a:r>
            <a:endParaRPr lang="zh-CN" altLang="en-US" sz="3600" dirty="0"/>
          </a:p>
        </p:txBody>
      </p:sp>
      <p:sp>
        <p:nvSpPr>
          <p:cNvPr id="24" name="动作按钮: 声音 23">
            <a:hlinkClick r:id="" action="ppaction://noaction" highlightClick="1">
              <a:snd r:embed="rId2" name="applause.wav" builtIn="1"/>
            </a:hlinkClick>
          </p:cNvPr>
          <p:cNvSpPr/>
          <p:nvPr/>
        </p:nvSpPr>
        <p:spPr>
          <a:xfrm>
            <a:off x="1952596"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3单元.eps" descr="id:2147497098;FounderCES"/>
          <p:cNvPicPr/>
          <p:nvPr/>
        </p:nvPicPr>
        <p:blipFill>
          <a:blip r:embed="rId3"/>
          <a:stretch>
            <a:fillRect/>
          </a:stretch>
        </p:blipFill>
        <p:spPr>
          <a:xfrm>
            <a:off x="952464" y="1714488"/>
            <a:ext cx="10215634" cy="1817286"/>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故事中有哪些人物</a:t>
            </a:r>
            <a:r>
              <a:rPr lang="en-US" dirty="0" smtClean="0"/>
              <a:t>?</a:t>
            </a:r>
            <a:r>
              <a:rPr lang="zh-CN" altLang="en-US" dirty="0" smtClean="0"/>
              <a:t>请你罗列书中人物</a:t>
            </a:r>
            <a:r>
              <a:rPr lang="en-US" dirty="0" smtClean="0"/>
              <a:t>,</a:t>
            </a:r>
            <a:r>
              <a:rPr lang="zh-CN" altLang="en-US" dirty="0" smtClean="0"/>
              <a:t>理清人物关系</a:t>
            </a:r>
            <a:r>
              <a:rPr lang="en-US" dirty="0" smtClean="0"/>
              <a:t>,</a:t>
            </a:r>
            <a:r>
              <a:rPr lang="zh-CN" altLang="en-US" dirty="0" smtClean="0"/>
              <a:t>绘制人物关系图表。</a:t>
            </a:r>
            <a:endParaRPr lang="zh-CN" altLang="en-US" dirty="0"/>
          </a:p>
        </p:txBody>
      </p:sp>
      <p:pic>
        <p:nvPicPr>
          <p:cNvPr id="3" name="20JYWDXARJBTY1-3T6.eps" descr="id:2147498095;FounderCES"/>
          <p:cNvPicPr/>
          <p:nvPr/>
        </p:nvPicPr>
        <p:blipFill>
          <a:blip r:embed="rId2" cstate="print"/>
          <a:stretch>
            <a:fillRect/>
          </a:stretch>
        </p:blipFill>
        <p:spPr>
          <a:xfrm>
            <a:off x="4524364" y="2000240"/>
            <a:ext cx="3447399" cy="4285261"/>
          </a:xfrm>
          <a:prstGeom prst="rect">
            <a:avLst/>
          </a:prstGeom>
        </p:spPr>
      </p:pic>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选取书中的人物</a:t>
            </a:r>
            <a:r>
              <a:rPr lang="en-US" dirty="0" smtClean="0"/>
              <a:t>,</a:t>
            </a:r>
            <a:r>
              <a:rPr lang="zh-CN" altLang="en-US" dirty="0" smtClean="0"/>
              <a:t>分析其人物形象。</a:t>
            </a:r>
          </a:p>
          <a:p>
            <a:r>
              <a:rPr lang="en-US" dirty="0" smtClean="0"/>
              <a:t>(1)</a:t>
            </a:r>
            <a:r>
              <a:rPr lang="zh-CN" altLang="en-US" dirty="0" smtClean="0"/>
              <a:t>祥子</a:t>
            </a:r>
            <a:r>
              <a:rPr lang="en-US" dirty="0" smtClean="0"/>
              <a:t>:</a:t>
            </a:r>
            <a:r>
              <a:rPr lang="zh-CN" altLang="en-US" dirty="0" smtClean="0"/>
              <a:t>出身于中国旧社会的底层劳动人民家庭</a:t>
            </a:r>
            <a:r>
              <a:rPr lang="en-US" dirty="0" smtClean="0"/>
              <a:t>,</a:t>
            </a:r>
            <a:r>
              <a:rPr lang="zh-CN" altLang="en-US" dirty="0" smtClean="0"/>
              <a:t>性格</a:t>
            </a:r>
            <a:r>
              <a:rPr lang="zh-CN" altLang="en-US" u="sng" dirty="0" smtClean="0"/>
              <a:t>　</a:t>
            </a:r>
            <a:r>
              <a:rPr lang="en-US" altLang="zh-CN" u="sng" dirty="0" smtClean="0"/>
              <a:t>						</a:t>
            </a:r>
            <a:r>
              <a:rPr lang="en-US" dirty="0" smtClean="0"/>
              <a:t>,</a:t>
            </a:r>
            <a:r>
              <a:rPr lang="zh-CN" altLang="en-US" dirty="0" smtClean="0"/>
              <a:t>注重信用</a:t>
            </a:r>
            <a:r>
              <a:rPr lang="en-US" dirty="0" smtClean="0"/>
              <a:t>,</a:t>
            </a:r>
            <a:r>
              <a:rPr lang="zh-CN" altLang="en-US" dirty="0" smtClean="0"/>
              <a:t>讲义气</a:t>
            </a:r>
            <a:r>
              <a:rPr lang="en-US" dirty="0" smtClean="0"/>
              <a:t>,</a:t>
            </a:r>
            <a:r>
              <a:rPr lang="zh-CN" altLang="en-US" dirty="0" smtClean="0"/>
              <a:t>有小生产者所共同的</a:t>
            </a:r>
            <a:r>
              <a:rPr lang="zh-CN" altLang="en-US" u="sng" dirty="0" smtClean="0"/>
              <a:t>　</a:t>
            </a:r>
            <a:r>
              <a:rPr lang="en-US" altLang="zh-CN" u="sng" dirty="0" smtClean="0"/>
              <a:t>					        </a:t>
            </a:r>
            <a:r>
              <a:rPr lang="zh-CN" altLang="en-US" dirty="0" smtClean="0"/>
              <a:t>。</a:t>
            </a:r>
            <a:r>
              <a:rPr lang="zh-CN" altLang="en-US" dirty="0" smtClean="0"/>
              <a:t>在自己不爱的</a:t>
            </a:r>
            <a:r>
              <a:rPr lang="zh-CN" altLang="en-US" u="sng" dirty="0" smtClean="0"/>
              <a:t>　</a:t>
            </a:r>
            <a:r>
              <a:rPr lang="zh-CN" altLang="en-US" u="sng" dirty="0" smtClean="0"/>
              <a:t>     </a:t>
            </a:r>
            <a:r>
              <a:rPr lang="zh-CN" altLang="en-US" u="sng" dirty="0" smtClean="0"/>
              <a:t>　</a:t>
            </a:r>
            <a:r>
              <a:rPr lang="zh-CN" altLang="en-US" dirty="0" smtClean="0"/>
              <a:t>和爱的</a:t>
            </a:r>
            <a:r>
              <a:rPr lang="zh-CN" altLang="en-US" u="sng" dirty="0" smtClean="0"/>
              <a:t>　</a:t>
            </a:r>
            <a:r>
              <a:rPr lang="en-US" altLang="zh-CN" u="sng" dirty="0" smtClean="0"/>
              <a:t>		</a:t>
            </a:r>
            <a:r>
              <a:rPr lang="zh-CN" altLang="en-US" u="sng" dirty="0" smtClean="0"/>
              <a:t>　</a:t>
            </a:r>
            <a:r>
              <a:rPr lang="zh-CN" altLang="en-US" dirty="0" smtClean="0"/>
              <a:t>相继去世后</a:t>
            </a:r>
            <a:r>
              <a:rPr lang="en-US" dirty="0" smtClean="0"/>
              <a:t>,</a:t>
            </a:r>
            <a:r>
              <a:rPr lang="zh-CN" altLang="en-US" dirty="0" smtClean="0"/>
              <a:t>他丧失了对生活的希望和信心</a:t>
            </a:r>
            <a:r>
              <a:rPr lang="en-US" dirty="0" smtClean="0"/>
              <a:t>,</a:t>
            </a:r>
            <a:r>
              <a:rPr lang="zh-CN" altLang="en-US" dirty="0" smtClean="0"/>
              <a:t>最终成为一具行尸走肉。祥子的遭遇和命运不仅是个人的悲剧</a:t>
            </a:r>
            <a:r>
              <a:rPr lang="en-US" dirty="0" smtClean="0"/>
              <a:t>,</a:t>
            </a:r>
            <a:r>
              <a:rPr lang="zh-CN" altLang="en-US" dirty="0" smtClean="0"/>
              <a:t>更是时代和社会的悲剧。</a:t>
            </a:r>
            <a:endParaRPr lang="zh-CN" altLang="en-US" dirty="0"/>
          </a:p>
        </p:txBody>
      </p:sp>
      <p:sp>
        <p:nvSpPr>
          <p:cNvPr id="3" name="文本占位符 2"/>
          <p:cNvSpPr>
            <a:spLocks noGrp="1"/>
          </p:cNvSpPr>
          <p:nvPr>
            <p:ph type="body" sz="quarter" idx="11"/>
          </p:nvPr>
        </p:nvSpPr>
        <p:spPr>
          <a:xfrm>
            <a:off x="9810776" y="1785926"/>
            <a:ext cx="1357322" cy="714380"/>
          </a:xfrm>
        </p:spPr>
        <p:txBody>
          <a:bodyPr/>
          <a:lstStyle/>
          <a:p>
            <a:pPr indent="0"/>
            <a:r>
              <a:rPr lang="zh-CN" altLang="en-US" dirty="0" smtClean="0"/>
              <a:t>勤劳、</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881026" y="2357430"/>
            <a:ext cx="4500594" cy="714380"/>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善良、忠厚、朴实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881026" y="3000372"/>
            <a:ext cx="571504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积极进取的求生意志和人生理想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8810644" y="3000372"/>
            <a:ext cx="1000132"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虎妞</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1309654" y="3643314"/>
            <a:ext cx="164307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小</a:t>
            </a:r>
            <a:r>
              <a:rPr lang="zh-CN" altLang="en-US" sz="2800" dirty="0" smtClean="0">
                <a:solidFill>
                  <a:srgbClr val="FF0000"/>
                </a:solidFill>
                <a:latin typeface="华文细黑" pitchFamily="2" charset="-122"/>
                <a:ea typeface="华文细黑" pitchFamily="2" charset="-122"/>
              </a:rPr>
              <a:t>福子</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blinds(horizontal)">
                                      <p:cBhvr>
                                        <p:cTn id="19" dur="500"/>
                                        <p:tgtEl>
                                          <p:spTgt spid="8">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刘四爷</a:t>
            </a:r>
            <a:r>
              <a:rPr lang="en-US" dirty="0" smtClean="0"/>
              <a:t>:</a:t>
            </a:r>
            <a:r>
              <a:rPr lang="zh-CN" altLang="en-US" dirty="0" smtClean="0"/>
              <a:t>人和车厂的老板</a:t>
            </a:r>
            <a:r>
              <a:rPr lang="en-US" dirty="0" smtClean="0"/>
              <a:t>,</a:t>
            </a:r>
            <a:r>
              <a:rPr lang="zh-CN" altLang="en-US" dirty="0" smtClean="0"/>
              <a:t>是个快七十岁的人</a:t>
            </a:r>
            <a:r>
              <a:rPr lang="en-US" dirty="0" smtClean="0"/>
              <a:t>,</a:t>
            </a:r>
            <a:r>
              <a:rPr lang="zh-CN" altLang="en-US" dirty="0" smtClean="0"/>
              <a:t>土混混出身。他是一个典型的</a:t>
            </a:r>
            <a:r>
              <a:rPr lang="zh-CN" altLang="en-US" u="sng" dirty="0" smtClean="0"/>
              <a:t>　</a:t>
            </a:r>
            <a:r>
              <a:rPr lang="zh-CN" altLang="en-US" u="sng" dirty="0" smtClean="0"/>
              <a:t>         </a:t>
            </a:r>
            <a:r>
              <a:rPr lang="zh-CN" altLang="en-US" u="sng" dirty="0" smtClean="0"/>
              <a:t>　</a:t>
            </a:r>
            <a:r>
              <a:rPr lang="zh-CN" altLang="en-US" dirty="0" smtClean="0"/>
              <a:t>阶级人物</a:t>
            </a:r>
            <a:r>
              <a:rPr lang="en-US" dirty="0" smtClean="0"/>
              <a:t>,</a:t>
            </a:r>
            <a:r>
              <a:rPr lang="zh-CN" altLang="en-US" dirty="0" smtClean="0"/>
              <a:t>极端的自私自利</a:t>
            </a:r>
            <a:r>
              <a:rPr lang="en-US" dirty="0" smtClean="0"/>
              <a:t>,</a:t>
            </a:r>
            <a:r>
              <a:rPr lang="zh-CN" altLang="en-US" dirty="0" smtClean="0"/>
              <a:t>晓得怎样对付穷人</a:t>
            </a:r>
            <a:r>
              <a:rPr lang="en-US" dirty="0" smtClean="0"/>
              <a:t>,</a:t>
            </a:r>
            <a:r>
              <a:rPr lang="zh-CN" altLang="en-US" dirty="0" smtClean="0"/>
              <a:t>什么时候该紧一把</a:t>
            </a:r>
            <a:r>
              <a:rPr lang="en-US" dirty="0" smtClean="0"/>
              <a:t>,</a:t>
            </a:r>
            <a:r>
              <a:rPr lang="zh-CN" altLang="en-US" dirty="0" smtClean="0"/>
              <a:t>哪里该松一步儿</a:t>
            </a:r>
            <a:r>
              <a:rPr lang="en-US" dirty="0" smtClean="0"/>
              <a:t>,</a:t>
            </a:r>
            <a:r>
              <a:rPr lang="zh-CN" altLang="en-US" dirty="0" smtClean="0"/>
              <a:t>有善于调动的天才</a:t>
            </a:r>
            <a:r>
              <a:rPr lang="en-US" dirty="0" smtClean="0"/>
              <a:t>,</a:t>
            </a:r>
            <a:r>
              <a:rPr lang="zh-CN" altLang="en-US" dirty="0" smtClean="0"/>
              <a:t>但他又讲面子</a:t>
            </a:r>
            <a:r>
              <a:rPr lang="en-US" dirty="0" smtClean="0"/>
              <a:t>,</a:t>
            </a:r>
            <a:r>
              <a:rPr lang="zh-CN" altLang="en-US" dirty="0" smtClean="0"/>
              <a:t>绝不一面儿黑。平时嘴上挂着奸猾的笑</a:t>
            </a:r>
            <a:r>
              <a:rPr lang="en-US" dirty="0" smtClean="0"/>
              <a:t>,</a:t>
            </a:r>
            <a:r>
              <a:rPr lang="zh-CN" altLang="en-US" dirty="0" smtClean="0"/>
              <a:t>做事绝不含糊</a:t>
            </a:r>
            <a:r>
              <a:rPr lang="en-US" dirty="0" smtClean="0"/>
              <a:t>,</a:t>
            </a:r>
            <a:r>
              <a:rPr lang="zh-CN" altLang="en-US" dirty="0" smtClean="0"/>
              <a:t>人老</a:t>
            </a:r>
            <a:r>
              <a:rPr lang="en-US" dirty="0" smtClean="0"/>
              <a:t>,</a:t>
            </a:r>
            <a:r>
              <a:rPr lang="zh-CN" altLang="en-US" dirty="0" smtClean="0"/>
              <a:t>心可不老实。</a:t>
            </a:r>
            <a:endParaRPr lang="zh-CN" altLang="en-US" dirty="0"/>
          </a:p>
        </p:txBody>
      </p:sp>
      <p:sp>
        <p:nvSpPr>
          <p:cNvPr id="3" name="文本占位符 2"/>
          <p:cNvSpPr>
            <a:spLocks noGrp="1"/>
          </p:cNvSpPr>
          <p:nvPr>
            <p:ph type="body" sz="quarter" idx="11"/>
          </p:nvPr>
        </p:nvSpPr>
        <p:spPr>
          <a:xfrm>
            <a:off x="3167042" y="1714488"/>
            <a:ext cx="1357322" cy="714380"/>
          </a:xfrm>
        </p:spPr>
        <p:txBody>
          <a:bodyPr/>
          <a:lstStyle/>
          <a:p>
            <a:pPr indent="0"/>
            <a:r>
              <a:rPr lang="zh-CN" altLang="en-US" dirty="0" smtClean="0"/>
              <a:t>剥削</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虎妞</a:t>
            </a:r>
            <a:r>
              <a:rPr lang="en-US" dirty="0" smtClean="0"/>
              <a:t>:</a:t>
            </a:r>
            <a:r>
              <a:rPr lang="zh-CN" altLang="en-US" dirty="0" smtClean="0"/>
              <a:t>人和车厂厂主刘四爷的女儿</a:t>
            </a:r>
            <a:r>
              <a:rPr lang="en-US" dirty="0" smtClean="0"/>
              <a:t>,</a:t>
            </a:r>
            <a:r>
              <a:rPr lang="zh-CN" altLang="en-US" dirty="0" smtClean="0"/>
              <a:t>长得虎头虎脑</a:t>
            </a:r>
            <a:r>
              <a:rPr lang="en-US" dirty="0" smtClean="0"/>
              <a:t>,</a:t>
            </a:r>
            <a:r>
              <a:rPr lang="zh-CN" altLang="en-US" dirty="0" smtClean="0"/>
              <a:t>性格</a:t>
            </a:r>
            <a:r>
              <a:rPr lang="zh-CN" altLang="en-US" u="sng" dirty="0" smtClean="0"/>
              <a:t>　</a:t>
            </a:r>
            <a:r>
              <a:rPr lang="en-US" altLang="zh-CN" u="sng" dirty="0" smtClean="0"/>
              <a:t>			</a:t>
            </a:r>
            <a:r>
              <a:rPr lang="zh-CN" altLang="en-US" u="sng" dirty="0" smtClean="0"/>
              <a:t>　</a:t>
            </a:r>
            <a:r>
              <a:rPr lang="en-US" dirty="0" smtClean="0"/>
              <a:t>,</a:t>
            </a:r>
            <a:r>
              <a:rPr lang="zh-CN" altLang="en-US" dirty="0" smtClean="0"/>
              <a:t>办事爽快利落</a:t>
            </a:r>
            <a:r>
              <a:rPr lang="en-US" dirty="0" smtClean="0"/>
              <a:t>,</a:t>
            </a:r>
            <a:r>
              <a:rPr lang="zh-CN" altLang="en-US" dirty="0" smtClean="0"/>
              <a:t>在和祥子的感情纠葛中</a:t>
            </a:r>
            <a:r>
              <a:rPr lang="en-US" dirty="0" smtClean="0"/>
              <a:t>,</a:t>
            </a:r>
            <a:r>
              <a:rPr lang="zh-CN" altLang="en-US" dirty="0" smtClean="0"/>
              <a:t>她一直处于主动地位</a:t>
            </a:r>
            <a:r>
              <a:rPr lang="en-US" dirty="0" smtClean="0"/>
              <a:t>,</a:t>
            </a:r>
            <a:r>
              <a:rPr lang="zh-CN" altLang="en-US" dirty="0" smtClean="0"/>
              <a:t>是个</a:t>
            </a:r>
            <a:r>
              <a:rPr lang="zh-CN" altLang="en-US" u="sng" dirty="0" smtClean="0"/>
              <a:t>　</a:t>
            </a:r>
            <a:r>
              <a:rPr lang="en-US" altLang="zh-CN" u="sng" dirty="0" smtClean="0"/>
              <a:t>		     		</a:t>
            </a:r>
            <a:r>
              <a:rPr lang="zh-CN" altLang="en-US" u="sng" dirty="0" smtClean="0"/>
              <a:t>　</a:t>
            </a:r>
            <a:r>
              <a:rPr lang="zh-CN" altLang="en-US" dirty="0" smtClean="0"/>
              <a:t>的人。但贪吃懒惰、好逸恶劳</a:t>
            </a:r>
            <a:r>
              <a:rPr lang="en-US" dirty="0" smtClean="0"/>
              <a:t>,</a:t>
            </a:r>
            <a:r>
              <a:rPr lang="zh-CN" altLang="en-US" dirty="0" smtClean="0"/>
              <a:t>市侩气很浓。她不甘心</a:t>
            </a:r>
            <a:r>
              <a:rPr lang="en-US" dirty="0" smtClean="0"/>
              <a:t>“</a:t>
            </a:r>
            <a:r>
              <a:rPr lang="zh-CN" altLang="en-US" dirty="0" smtClean="0"/>
              <a:t>做</a:t>
            </a:r>
            <a:r>
              <a:rPr lang="zh-CN" altLang="en-US" dirty="0" smtClean="0"/>
              <a:t>一辈子车夫</a:t>
            </a:r>
            <a:r>
              <a:rPr lang="zh-CN" altLang="en-US" dirty="0" smtClean="0"/>
              <a:t>的老婆</a:t>
            </a:r>
            <a:r>
              <a:rPr lang="en-US" dirty="0" smtClean="0"/>
              <a:t>”,</a:t>
            </a:r>
            <a:r>
              <a:rPr lang="zh-CN" altLang="en-US" dirty="0" smtClean="0"/>
              <a:t>这是她和祥子理想的主要分歧所在</a:t>
            </a:r>
            <a:r>
              <a:rPr lang="en-US" dirty="0" smtClean="0"/>
              <a:t>,</a:t>
            </a:r>
            <a:r>
              <a:rPr lang="zh-CN" altLang="en-US" dirty="0" smtClean="0"/>
              <a:t>因为祥子要的是自食其力。她最后因为难产而死。虎妞既是一个沾染了许多恶习的旧社会妇女</a:t>
            </a:r>
            <a:r>
              <a:rPr lang="en-US" dirty="0" smtClean="0"/>
              <a:t>,</a:t>
            </a:r>
            <a:r>
              <a:rPr lang="zh-CN" altLang="en-US" dirty="0" smtClean="0"/>
              <a:t>又是社会的牺牲品。</a:t>
            </a:r>
            <a:endParaRPr lang="zh-CN" altLang="en-US" dirty="0"/>
          </a:p>
        </p:txBody>
      </p:sp>
      <p:sp>
        <p:nvSpPr>
          <p:cNvPr id="3" name="文本占位符 2"/>
          <p:cNvSpPr>
            <a:spLocks noGrp="1"/>
          </p:cNvSpPr>
          <p:nvPr>
            <p:ph type="body" sz="quarter" idx="11"/>
          </p:nvPr>
        </p:nvSpPr>
        <p:spPr>
          <a:xfrm>
            <a:off x="1095340" y="1714488"/>
            <a:ext cx="1857388" cy="714380"/>
          </a:xfrm>
        </p:spPr>
        <p:txBody>
          <a:bodyPr/>
          <a:lstStyle/>
          <a:p>
            <a:pPr indent="0"/>
            <a:r>
              <a:rPr lang="zh-CN" altLang="en-US" dirty="0" smtClean="0"/>
              <a:t>大胆泼辣</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666976" y="2357430"/>
            <a:ext cx="4071966"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敢于追求个人自由爱情</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曹先生</a:t>
            </a:r>
            <a:r>
              <a:rPr lang="en-US" dirty="0" smtClean="0"/>
              <a:t>:</a:t>
            </a:r>
            <a:r>
              <a:rPr lang="zh-CN" altLang="en-US" dirty="0" smtClean="0"/>
              <a:t>旧社会的</a:t>
            </a:r>
            <a:r>
              <a:rPr lang="zh-CN" altLang="en-US" u="sng" dirty="0" smtClean="0"/>
              <a:t>　</a:t>
            </a:r>
            <a:r>
              <a:rPr lang="en-US" altLang="zh-CN" u="sng" dirty="0" smtClean="0"/>
              <a:t>		</a:t>
            </a:r>
            <a:r>
              <a:rPr lang="zh-CN" altLang="en-US" u="sng" dirty="0" smtClean="0"/>
              <a:t>　</a:t>
            </a:r>
            <a:r>
              <a:rPr lang="en-US" dirty="0" smtClean="0"/>
              <a:t>,</a:t>
            </a:r>
            <a:r>
              <a:rPr lang="zh-CN" altLang="en-US" dirty="0" smtClean="0"/>
              <a:t>有点钱。他对祥子这样的底层劳动人民表现出一定的关心和同情</a:t>
            </a:r>
            <a:r>
              <a:rPr lang="en-US" dirty="0" smtClean="0"/>
              <a:t>,</a:t>
            </a:r>
            <a:r>
              <a:rPr lang="zh-CN" altLang="en-US" dirty="0" smtClean="0"/>
              <a:t>不但在生活上帮助祥子</a:t>
            </a:r>
            <a:r>
              <a:rPr lang="en-US" dirty="0" smtClean="0"/>
              <a:t>,</a:t>
            </a:r>
            <a:r>
              <a:rPr lang="zh-CN" altLang="en-US" dirty="0" smtClean="0"/>
              <a:t>还在精神上鼓励祥子积极生活</a:t>
            </a:r>
            <a:r>
              <a:rPr lang="en-US" dirty="0" smtClean="0"/>
              <a:t>,</a:t>
            </a:r>
            <a:r>
              <a:rPr lang="zh-CN" altLang="en-US" dirty="0" smtClean="0"/>
              <a:t>并给他出一些好的主意。可以说</a:t>
            </a:r>
            <a:r>
              <a:rPr lang="en-US" dirty="0" smtClean="0"/>
              <a:t>,</a:t>
            </a:r>
            <a:r>
              <a:rPr lang="zh-CN" altLang="en-US" dirty="0" smtClean="0"/>
              <a:t>他是一个较为正直和进步的旧知识分子。但是他的思想受到时代的局限</a:t>
            </a:r>
            <a:r>
              <a:rPr lang="en-US" dirty="0" smtClean="0"/>
              <a:t>,</a:t>
            </a:r>
            <a:r>
              <a:rPr lang="zh-CN" altLang="en-US" dirty="0" smtClean="0"/>
              <a:t>所以他并没有成为</a:t>
            </a:r>
            <a:r>
              <a:rPr lang="zh-CN" altLang="en-US" u="sng" dirty="0" smtClean="0"/>
              <a:t>　</a:t>
            </a:r>
            <a:r>
              <a:rPr lang="en-US" altLang="zh-CN" u="sng" dirty="0" smtClean="0"/>
              <a:t>			</a:t>
            </a:r>
            <a:r>
              <a:rPr lang="zh-CN" altLang="en-US" u="sng" dirty="0" smtClean="0"/>
              <a:t>　</a:t>
            </a:r>
            <a:r>
              <a:rPr lang="zh-CN" altLang="en-US" dirty="0" smtClean="0"/>
              <a:t>。</a:t>
            </a:r>
            <a:endParaRPr lang="zh-CN" altLang="en-US" dirty="0"/>
          </a:p>
        </p:txBody>
      </p:sp>
      <p:sp>
        <p:nvSpPr>
          <p:cNvPr id="3" name="文本占位符 2"/>
          <p:cNvSpPr>
            <a:spLocks noGrp="1"/>
          </p:cNvSpPr>
          <p:nvPr>
            <p:ph type="body" sz="quarter" idx="11"/>
          </p:nvPr>
        </p:nvSpPr>
        <p:spPr>
          <a:xfrm>
            <a:off x="4738678" y="1142984"/>
            <a:ext cx="3143272" cy="714380"/>
          </a:xfrm>
        </p:spPr>
        <p:txBody>
          <a:bodyPr/>
          <a:lstStyle/>
          <a:p>
            <a:pPr indent="0"/>
            <a:r>
              <a:rPr lang="zh-CN" altLang="en-US" dirty="0" smtClean="0"/>
              <a:t>小知识分子</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595538" y="3643314"/>
            <a:ext cx="4071966"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真正的战士</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分析祥子的变化</a:t>
            </a:r>
            <a:r>
              <a:rPr lang="en-US" dirty="0" smtClean="0"/>
              <a:t>,</a:t>
            </a:r>
            <a:r>
              <a:rPr lang="zh-CN" altLang="en-US" dirty="0" smtClean="0"/>
              <a:t>体会作者所表达的主题思想</a:t>
            </a:r>
            <a:r>
              <a:rPr lang="zh-CN" altLang="en-US" dirty="0" smtClean="0"/>
              <a:t>。</a:t>
            </a:r>
            <a:endParaRPr lang="en-US" altLang="zh-CN" dirty="0" smtClean="0"/>
          </a:p>
          <a:p>
            <a:r>
              <a:rPr lang="zh-CN" altLang="en-US" dirty="0" smtClean="0"/>
              <a:t>①仔细分析名著中祥子的变化</a:t>
            </a:r>
            <a:r>
              <a:rPr lang="en-US" dirty="0" smtClean="0"/>
              <a:t>,</a:t>
            </a:r>
            <a:r>
              <a:rPr lang="zh-CN" altLang="en-US" dirty="0" smtClean="0"/>
              <a:t>把祥子发生变化的词语找出来</a:t>
            </a:r>
            <a:r>
              <a:rPr lang="en-US" dirty="0" smtClean="0"/>
              <a:t>,</a:t>
            </a:r>
            <a:r>
              <a:rPr lang="zh-CN" altLang="en-US" dirty="0" smtClean="0"/>
              <a:t>然后思考祥子发生这样的变化的根源是什么</a:t>
            </a:r>
            <a:r>
              <a:rPr lang="en-US" dirty="0" smtClean="0"/>
              <a:t>;</a:t>
            </a:r>
            <a:r>
              <a:rPr lang="zh-CN" altLang="en-US" dirty="0" smtClean="0"/>
              <a:t>②参照示例</a:t>
            </a:r>
            <a:r>
              <a:rPr lang="en-US" dirty="0" smtClean="0"/>
              <a:t>,</a:t>
            </a:r>
            <a:r>
              <a:rPr lang="zh-CN" altLang="en-US" dirty="0" smtClean="0"/>
              <a:t>体会作者表达的主题思想。</a:t>
            </a:r>
          </a:p>
          <a:p>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09588" y="1071546"/>
            <a:ext cx="10715700" cy="714380"/>
          </a:xfrm>
        </p:spPr>
        <p:txBody>
          <a:bodyPr/>
          <a:lstStyle/>
          <a:p>
            <a:pPr>
              <a:lnSpc>
                <a:spcPct val="130000"/>
              </a:lnSpc>
            </a:pPr>
            <a:r>
              <a:rPr lang="en-US" altLang="zh-CN" dirty="0" smtClean="0"/>
              <a:t>【</a:t>
            </a:r>
            <a:r>
              <a:rPr lang="zh-CN" altLang="en-US" dirty="0" smtClean="0"/>
              <a:t>示例</a:t>
            </a:r>
            <a:r>
              <a:rPr lang="en-US" altLang="zh-CN" dirty="0" smtClean="0"/>
              <a:t>】</a:t>
            </a:r>
            <a:r>
              <a:rPr lang="zh-CN" altLang="en-US" dirty="0" smtClean="0"/>
              <a:t>主题</a:t>
            </a:r>
            <a:r>
              <a:rPr lang="en-US" dirty="0" smtClean="0"/>
              <a:t>:</a:t>
            </a:r>
            <a:r>
              <a:rPr lang="zh-CN" altLang="en-US" dirty="0" smtClean="0"/>
              <a:t>深刻揭露了旧中国的黑暗</a:t>
            </a:r>
            <a:r>
              <a:rPr lang="en-US" dirty="0" smtClean="0"/>
              <a:t>,</a:t>
            </a:r>
            <a:r>
              <a:rPr lang="zh-CN" altLang="en-US" dirty="0" smtClean="0"/>
              <a:t>控诉了统治阶级对劳动者的剥削、压迫</a:t>
            </a:r>
            <a:r>
              <a:rPr lang="en-US" dirty="0" smtClean="0"/>
              <a:t>;</a:t>
            </a:r>
            <a:r>
              <a:rPr lang="zh-CN" altLang="en-US" dirty="0" smtClean="0"/>
              <a:t>展示军阀混战、黑暗统治下的北京底层贫苦市民生活于痛苦深渊中的图景</a:t>
            </a:r>
            <a:r>
              <a:rPr lang="en-US" dirty="0" smtClean="0"/>
              <a:t>,</a:t>
            </a:r>
            <a:r>
              <a:rPr lang="zh-CN" altLang="en-US" dirty="0" smtClean="0"/>
              <a:t>寄予了作者深切的同情。</a:t>
            </a:r>
          </a:p>
          <a:p>
            <a:pPr>
              <a:lnSpc>
                <a:spcPct val="130000"/>
              </a:lnSpc>
            </a:pPr>
            <a:r>
              <a:rPr lang="zh-CN" altLang="en-US" dirty="0" smtClean="0"/>
              <a:t>分析</a:t>
            </a:r>
            <a:r>
              <a:rPr lang="en-US" dirty="0" smtClean="0"/>
              <a:t>:</a:t>
            </a:r>
            <a:r>
              <a:rPr lang="zh-CN" altLang="en-US" dirty="0" smtClean="0"/>
              <a:t>书中对社会的不平提出了严正的抗议</a:t>
            </a:r>
            <a:r>
              <a:rPr lang="en-US" dirty="0" smtClean="0"/>
              <a:t>,</a:t>
            </a:r>
            <a:r>
              <a:rPr lang="zh-CN" altLang="en-US" dirty="0" smtClean="0"/>
              <a:t>这种抗议</a:t>
            </a:r>
            <a:r>
              <a:rPr lang="en-US" dirty="0" smtClean="0"/>
              <a:t>,</a:t>
            </a:r>
            <a:r>
              <a:rPr lang="zh-CN" altLang="en-US" dirty="0" smtClean="0"/>
              <a:t>因为同他对社会贫困的深刻认识以及感情上的激动与痛苦紧密联系在一起</a:t>
            </a:r>
            <a:r>
              <a:rPr lang="en-US" dirty="0" smtClean="0"/>
              <a:t>,</a:t>
            </a:r>
            <a:r>
              <a:rPr lang="zh-CN" altLang="en-US" dirty="0" smtClean="0"/>
              <a:t>所以表现得十分沉实有力。作品十分清醒、明确地指出造成祥子、二强子、小福子、老马、小马等人极端贫困的社会根源有反动军阀的连年混战</a:t>
            </a:r>
            <a:r>
              <a:rPr lang="en-US" dirty="0" smtClean="0"/>
              <a:t>,</a:t>
            </a:r>
            <a:r>
              <a:rPr lang="zh-CN" altLang="en-US" dirty="0" smtClean="0"/>
              <a:t>有孙侦探一类反动政权的鹰犬</a:t>
            </a:r>
            <a:r>
              <a:rPr lang="en-US" dirty="0" smtClean="0"/>
              <a:t>,</a:t>
            </a:r>
            <a:r>
              <a:rPr lang="zh-CN" altLang="en-US" dirty="0" smtClean="0"/>
              <a:t>还有杨太太、刘四爷、夏太太一类剥削者。老舍以极其尖锐的语言揭示了这个人间地狱的本质</a:t>
            </a:r>
            <a:r>
              <a:rPr lang="en-US" dirty="0" smtClean="0"/>
              <a:t>,</a:t>
            </a:r>
            <a:r>
              <a:rPr lang="zh-CN" altLang="en-US" dirty="0" smtClean="0"/>
              <a:t>并且在这样一个认识的指导下</a:t>
            </a:r>
            <a:r>
              <a:rPr lang="en-US" dirty="0" smtClean="0"/>
              <a:t>,</a:t>
            </a:r>
            <a:r>
              <a:rPr lang="zh-CN" altLang="en-US" dirty="0" smtClean="0"/>
              <a:t>对生活进行了深刻的艺术概括。</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357166"/>
            <a:ext cx="10715700" cy="714380"/>
          </a:xfrm>
        </p:spPr>
        <p:txBody>
          <a:bodyPr/>
          <a:lstStyle/>
          <a:p>
            <a:r>
              <a:rPr lang="zh-CN" altLang="en-US" dirty="0" smtClean="0"/>
              <a:t>示例</a:t>
            </a:r>
            <a:r>
              <a:rPr lang="en-US" dirty="0" smtClean="0"/>
              <a:t>:</a:t>
            </a:r>
            <a:endParaRPr lang="zh-CN" altLang="en-US" dirty="0" smtClean="0"/>
          </a:p>
          <a:p>
            <a:r>
              <a:rPr lang="zh-CN" altLang="en-US" dirty="0" smtClean="0"/>
              <a:t>主题</a:t>
            </a:r>
            <a:r>
              <a:rPr lang="en-US" dirty="0" smtClean="0"/>
              <a:t>:</a:t>
            </a:r>
            <a:r>
              <a:rPr lang="zh-CN" altLang="en-US" dirty="0" smtClean="0"/>
              <a:t>回答了破产农民涌进城市之后的命运问题</a:t>
            </a:r>
            <a:r>
              <a:rPr lang="en-US" dirty="0" smtClean="0"/>
              <a:t>,</a:t>
            </a:r>
            <a:r>
              <a:rPr lang="zh-CN" altLang="en-US" dirty="0" smtClean="0"/>
              <a:t>表明城市贫民要做生活和命运的主人</a:t>
            </a:r>
            <a:r>
              <a:rPr lang="en-US" dirty="0" smtClean="0"/>
              <a:t>,</a:t>
            </a:r>
            <a:r>
              <a:rPr lang="zh-CN" altLang="en-US" dirty="0" smtClean="0"/>
              <a:t>单靠个人奋斗是没有出路的。</a:t>
            </a:r>
          </a:p>
          <a:p>
            <a:r>
              <a:rPr lang="zh-CN" altLang="en-US" dirty="0" smtClean="0"/>
              <a:t>分析</a:t>
            </a:r>
            <a:r>
              <a:rPr lang="en-US" dirty="0" smtClean="0"/>
              <a:t>:</a:t>
            </a:r>
            <a:r>
              <a:rPr lang="zh-CN" altLang="en-US" dirty="0" smtClean="0"/>
              <a:t>纯朴、勤劳的青年农民祥子</a:t>
            </a:r>
            <a:r>
              <a:rPr lang="en-US" dirty="0" smtClean="0"/>
              <a:t>,</a:t>
            </a:r>
            <a:r>
              <a:rPr lang="zh-CN" altLang="en-US" dirty="0" smtClean="0"/>
              <a:t>因父母双亡</a:t>
            </a:r>
            <a:r>
              <a:rPr lang="en-US" dirty="0" smtClean="0"/>
              <a:t>,</a:t>
            </a:r>
            <a:r>
              <a:rPr lang="zh-CN" altLang="en-US" dirty="0" smtClean="0"/>
              <a:t>在农村破产后进入北京城</a:t>
            </a:r>
            <a:r>
              <a:rPr lang="en-US" dirty="0" smtClean="0"/>
              <a:t>,</a:t>
            </a:r>
            <a:r>
              <a:rPr lang="zh-CN" altLang="en-US" dirty="0" smtClean="0"/>
              <a:t>以坚忍的性格和执拗的态度与现实展开搏斗。而搏斗的结局</a:t>
            </a:r>
            <a:r>
              <a:rPr lang="en-US" dirty="0" smtClean="0"/>
              <a:t>,</a:t>
            </a:r>
            <a:r>
              <a:rPr lang="zh-CN" altLang="en-US" dirty="0" smtClean="0"/>
              <a:t>是以祥子的失败和堕落告终的</a:t>
            </a:r>
            <a:r>
              <a:rPr lang="en-US" dirty="0" smtClean="0"/>
              <a:t>,</a:t>
            </a:r>
            <a:r>
              <a:rPr lang="zh-CN" altLang="en-US" dirty="0" smtClean="0"/>
              <a:t>他终于未能做成拥有一辆属于自己的车的梦。与之境况类似的还有老马祖孙俩等底层劳动人民。作品正是通过底层人民在重重重压下的苦苦挣扎</a:t>
            </a:r>
            <a:r>
              <a:rPr lang="en-US" dirty="0" smtClean="0"/>
              <a:t>,</a:t>
            </a:r>
            <a:r>
              <a:rPr lang="zh-CN" altLang="en-US" dirty="0" smtClean="0"/>
              <a:t>活生生地告诉读者在那个万恶的旧社会</a:t>
            </a:r>
            <a:r>
              <a:rPr lang="en-US" dirty="0" smtClean="0"/>
              <a:t>,</a:t>
            </a:r>
            <a:r>
              <a:rPr lang="zh-CN" altLang="en-US" dirty="0" smtClean="0"/>
              <a:t>善良的人没有出路</a:t>
            </a:r>
            <a:r>
              <a:rPr lang="en-US" dirty="0" smtClean="0"/>
              <a:t>,</a:t>
            </a:r>
            <a:r>
              <a:rPr lang="zh-CN" altLang="en-US" dirty="0" smtClean="0"/>
              <a:t>依靠个人奋斗不能通向幸福</a:t>
            </a:r>
            <a:r>
              <a:rPr lang="en-US" dirty="0" smtClean="0"/>
              <a:t>,</a:t>
            </a:r>
            <a:r>
              <a:rPr lang="zh-CN" altLang="en-US" dirty="0" smtClean="0"/>
              <a:t>只通向更加悲惨的生活。</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分析小说的艺术特色</a:t>
            </a:r>
            <a:r>
              <a:rPr lang="zh-CN" altLang="en-US" dirty="0" smtClean="0"/>
              <a:t>。</a:t>
            </a:r>
            <a:endParaRPr lang="en-US" altLang="zh-CN" dirty="0" smtClean="0"/>
          </a:p>
          <a:p>
            <a:r>
              <a:rPr lang="zh-CN" altLang="en-US" dirty="0" smtClean="0"/>
              <a:t>请根据给出的角度对小说的艺术特色进行分析。</a:t>
            </a:r>
          </a:p>
          <a:p>
            <a:r>
              <a:rPr lang="zh-CN" altLang="en-US" dirty="0" smtClean="0"/>
              <a:t>角度一</a:t>
            </a:r>
            <a:r>
              <a:rPr lang="en-US" dirty="0" smtClean="0"/>
              <a:t>:</a:t>
            </a:r>
            <a:r>
              <a:rPr lang="zh-CN" altLang="en-US" dirty="0" smtClean="0"/>
              <a:t>采用双线交织的紧凑结构</a:t>
            </a:r>
            <a:r>
              <a:rPr lang="en-US" dirty="0" smtClean="0"/>
              <a:t>,</a:t>
            </a:r>
            <a:r>
              <a:rPr lang="zh-CN" altLang="en-US" dirty="0" smtClean="0"/>
              <a:t>落笔严谨。</a:t>
            </a:r>
          </a:p>
          <a:p>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09588" y="928670"/>
            <a:ext cx="10715700" cy="714380"/>
          </a:xfrm>
        </p:spPr>
        <p:txBody>
          <a:bodyPr/>
          <a:lstStyle/>
          <a:p>
            <a:r>
              <a:rPr lang="zh-CN" altLang="en-US" dirty="0" smtClean="0"/>
              <a:t>从结构上来看</a:t>
            </a:r>
            <a:r>
              <a:rPr lang="en-US" dirty="0" smtClean="0"/>
              <a:t>,</a:t>
            </a:r>
            <a:r>
              <a:rPr lang="en-US" altLang="zh-CN" dirty="0" smtClean="0"/>
              <a:t>《</a:t>
            </a:r>
            <a:r>
              <a:rPr lang="zh-CN" altLang="en-US" dirty="0" smtClean="0"/>
              <a:t>骆驼祥子</a:t>
            </a:r>
            <a:r>
              <a:rPr lang="en-US" altLang="zh-CN" dirty="0" smtClean="0"/>
              <a:t>》</a:t>
            </a:r>
            <a:r>
              <a:rPr lang="zh-CN" altLang="en-US" dirty="0" smtClean="0"/>
              <a:t>是以祥子遭遇的一系列事件为主干</a:t>
            </a:r>
            <a:r>
              <a:rPr lang="en-US" dirty="0" smtClean="0"/>
              <a:t>,</a:t>
            </a:r>
            <a:r>
              <a:rPr lang="zh-CN" altLang="en-US" dirty="0" smtClean="0"/>
              <a:t>一线串珠地组织构思安排情节</a:t>
            </a:r>
            <a:r>
              <a:rPr lang="en-US" dirty="0" smtClean="0"/>
              <a:t>,</a:t>
            </a:r>
            <a:r>
              <a:rPr lang="zh-CN" altLang="en-US" dirty="0" smtClean="0"/>
              <a:t>显得不蔓不枝</a:t>
            </a:r>
            <a:r>
              <a:rPr lang="en-US" dirty="0" smtClean="0"/>
              <a:t>,</a:t>
            </a:r>
            <a:r>
              <a:rPr lang="zh-CN" altLang="en-US" dirty="0" smtClean="0"/>
              <a:t>紧凑集中</a:t>
            </a:r>
            <a:r>
              <a:rPr lang="en-US" dirty="0" smtClean="0"/>
              <a:t>,</a:t>
            </a:r>
            <a:r>
              <a:rPr lang="zh-CN" altLang="en-US" dirty="0" smtClean="0"/>
              <a:t>落笔严谨</a:t>
            </a:r>
            <a:r>
              <a:rPr lang="en-US" dirty="0" smtClean="0"/>
              <a:t>,</a:t>
            </a:r>
            <a:r>
              <a:rPr lang="zh-CN" altLang="en-US" dirty="0" smtClean="0"/>
              <a:t>布局妥帖</a:t>
            </a:r>
            <a:r>
              <a:rPr lang="en-US" dirty="0" smtClean="0"/>
              <a:t>,</a:t>
            </a:r>
            <a:r>
              <a:rPr lang="zh-CN" altLang="en-US" dirty="0" smtClean="0"/>
              <a:t>使祥子的性格在广阔的社会环境和人际关系中得以充分展开。以祥子的</a:t>
            </a:r>
            <a:r>
              <a:rPr lang="en-US" dirty="0" smtClean="0"/>
              <a:t>“</a:t>
            </a:r>
            <a:r>
              <a:rPr lang="zh-CN" altLang="en-US" dirty="0" smtClean="0"/>
              <a:t>三起三落</a:t>
            </a:r>
            <a:r>
              <a:rPr lang="en-US" dirty="0" smtClean="0"/>
              <a:t>”</a:t>
            </a:r>
            <a:r>
              <a:rPr lang="zh-CN" altLang="en-US" dirty="0" smtClean="0"/>
              <a:t>为发展线索</a:t>
            </a:r>
            <a:r>
              <a:rPr lang="en-US" dirty="0" smtClean="0"/>
              <a:t>,</a:t>
            </a:r>
            <a:r>
              <a:rPr lang="zh-CN" altLang="en-US" dirty="0" smtClean="0"/>
              <a:t>以他和虎妞的</a:t>
            </a:r>
            <a:r>
              <a:rPr lang="en-US" dirty="0" smtClean="0"/>
              <a:t>“</a:t>
            </a:r>
            <a:r>
              <a:rPr lang="zh-CN" altLang="en-US" dirty="0" smtClean="0"/>
              <a:t>爱情</a:t>
            </a:r>
            <a:r>
              <a:rPr lang="en-US" dirty="0" smtClean="0"/>
              <a:t>”</a:t>
            </a:r>
            <a:r>
              <a:rPr lang="zh-CN" altLang="en-US" dirty="0" smtClean="0"/>
              <a:t>纠葛为中心</a:t>
            </a:r>
            <a:r>
              <a:rPr lang="en-US" dirty="0" smtClean="0"/>
              <a:t>,</a:t>
            </a:r>
            <a:r>
              <a:rPr lang="zh-CN" altLang="en-US" dirty="0" smtClean="0"/>
              <a:t>两线交织</a:t>
            </a:r>
            <a:r>
              <a:rPr lang="en-US" dirty="0" smtClean="0"/>
              <a:t>,</a:t>
            </a:r>
            <a:r>
              <a:rPr lang="zh-CN" altLang="en-US" dirty="0" smtClean="0"/>
              <a:t>单纯中略有错综。既通过祥子与周围人的关系</a:t>
            </a:r>
            <a:r>
              <a:rPr lang="en-US" dirty="0" smtClean="0"/>
              <a:t>,</a:t>
            </a:r>
            <a:r>
              <a:rPr lang="zh-CN" altLang="en-US" dirty="0" smtClean="0"/>
              <a:t>把笔触伸向更广大的不同阶级、不同家庭的生活面貌</a:t>
            </a:r>
            <a:r>
              <a:rPr lang="en-US" dirty="0" smtClean="0"/>
              <a:t>,</a:t>
            </a:r>
            <a:r>
              <a:rPr lang="zh-CN" altLang="en-US" dirty="0" smtClean="0"/>
              <a:t>真实地、较为全面地反映了当时社会的黑暗景象</a:t>
            </a:r>
            <a:r>
              <a:rPr lang="en-US" dirty="0" smtClean="0"/>
              <a:t>,</a:t>
            </a:r>
            <a:r>
              <a:rPr lang="zh-CN" altLang="en-US" dirty="0" smtClean="0"/>
              <a:t>又借此自然地揭示了祥子悲剧的必然性和社会意义。</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238084" y="1571612"/>
            <a:ext cx="11525288" cy="5072098"/>
          </a:xfrm>
        </p:spPr>
        <p:txBody>
          <a:bodyPr/>
          <a:lstStyle/>
          <a:p>
            <a:endParaRPr lang="en-US" dirty="0" smtClean="0"/>
          </a:p>
          <a:p>
            <a:r>
              <a:rPr lang="en-US" dirty="0" smtClean="0"/>
              <a:t>1.</a:t>
            </a:r>
            <a:r>
              <a:rPr lang="zh-CN" altLang="en-US" dirty="0" smtClean="0"/>
              <a:t>了解作者及其相关的文学常识。</a:t>
            </a:r>
          </a:p>
          <a:p>
            <a:r>
              <a:rPr lang="en-US" dirty="0" smtClean="0"/>
              <a:t>2.</a:t>
            </a:r>
            <a:r>
              <a:rPr lang="zh-CN" altLang="en-US" dirty="0" smtClean="0"/>
              <a:t>了解作品的经典故事情节。</a:t>
            </a:r>
          </a:p>
          <a:p>
            <a:r>
              <a:rPr lang="en-US" dirty="0" smtClean="0"/>
              <a:t>3.</a:t>
            </a:r>
            <a:r>
              <a:rPr lang="zh-CN" altLang="en-US" dirty="0" smtClean="0"/>
              <a:t>分析祥子的人物形象。</a:t>
            </a:r>
            <a:endParaRPr lang="zh-CN" altLang="en-US" dirty="0"/>
          </a:p>
        </p:txBody>
      </p:sp>
      <p:sp>
        <p:nvSpPr>
          <p:cNvPr id="4" name="文本占位符 3"/>
          <p:cNvSpPr>
            <a:spLocks noGrp="1"/>
          </p:cNvSpPr>
          <p:nvPr>
            <p:ph type="body" sz="quarter" idx="11"/>
          </p:nvPr>
        </p:nvSpPr>
        <p:spPr>
          <a:xfrm>
            <a:off x="523836" y="4357694"/>
            <a:ext cx="10858576" cy="857256"/>
          </a:xfrm>
        </p:spPr>
        <p:txBody>
          <a:bodyPr/>
          <a:lstStyle/>
          <a:p>
            <a:r>
              <a:rPr lang="en-US" dirty="0" smtClean="0"/>
              <a:t>◉</a:t>
            </a:r>
            <a:r>
              <a:rPr lang="zh-CN" altLang="en-US" dirty="0" smtClean="0"/>
              <a:t>重点</a:t>
            </a:r>
            <a:r>
              <a:rPr lang="en-US" dirty="0" smtClean="0"/>
              <a:t>:</a:t>
            </a:r>
          </a:p>
          <a:p>
            <a:r>
              <a:rPr lang="en-US" dirty="0" smtClean="0"/>
              <a:t>1</a:t>
            </a:r>
            <a:r>
              <a:rPr lang="en-US" dirty="0" smtClean="0"/>
              <a:t>.</a:t>
            </a:r>
            <a:r>
              <a:rPr lang="zh-CN" altLang="en-US" dirty="0" smtClean="0"/>
              <a:t>把握小说的主要故事情节。</a:t>
            </a:r>
          </a:p>
          <a:p>
            <a:r>
              <a:rPr lang="en-US" dirty="0" smtClean="0"/>
              <a:t>2.</a:t>
            </a:r>
            <a:r>
              <a:rPr lang="zh-CN" altLang="en-US" dirty="0" smtClean="0"/>
              <a:t>分析人物形象</a:t>
            </a:r>
            <a:r>
              <a:rPr lang="en-US" dirty="0" smtClean="0"/>
              <a:t>,</a:t>
            </a:r>
            <a:r>
              <a:rPr lang="zh-CN" altLang="en-US" dirty="0" smtClean="0"/>
              <a:t>掌握小说揭露的主题。</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角度二</a:t>
            </a:r>
            <a:r>
              <a:rPr lang="en-US" dirty="0" smtClean="0"/>
              <a:t>:</a:t>
            </a:r>
            <a:r>
              <a:rPr lang="zh-CN" altLang="en-US" dirty="0" smtClean="0"/>
              <a:t>心理描写丰富、多变、细腻。</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09588" y="928670"/>
            <a:ext cx="10715700" cy="714380"/>
          </a:xfrm>
        </p:spPr>
        <p:txBody>
          <a:bodyPr/>
          <a:lstStyle/>
          <a:p>
            <a:r>
              <a:rPr lang="zh-CN" altLang="en-US" dirty="0" smtClean="0"/>
              <a:t>在对人物性格的塑造上</a:t>
            </a:r>
            <a:r>
              <a:rPr lang="en-US" dirty="0" smtClean="0"/>
              <a:t>,</a:t>
            </a:r>
            <a:r>
              <a:rPr lang="zh-CN" altLang="en-US" dirty="0" smtClean="0"/>
              <a:t>小说善于用丰富、多变、细腻的手法描写人物的心理活动和心理变化。祥子的个性沉默、坚忍乃至木讷</a:t>
            </a:r>
            <a:r>
              <a:rPr lang="en-US" dirty="0" smtClean="0"/>
              <a:t>,</a:t>
            </a:r>
            <a:r>
              <a:rPr lang="zh-CN" altLang="en-US" dirty="0" smtClean="0"/>
              <a:t>心理描写就补充了祥子不善言辞所留下的空白</a:t>
            </a:r>
            <a:r>
              <a:rPr lang="en-US" dirty="0" smtClean="0"/>
              <a:t>,</a:t>
            </a:r>
            <a:r>
              <a:rPr lang="zh-CN" altLang="en-US" dirty="0" smtClean="0"/>
              <a:t>尤其是祥子对车的感情</a:t>
            </a:r>
            <a:r>
              <a:rPr lang="en-US" dirty="0" smtClean="0"/>
              <a:t>,</a:t>
            </a:r>
            <a:r>
              <a:rPr lang="zh-CN" altLang="en-US" dirty="0" smtClean="0"/>
              <a:t>就主要是通过在不同情况下祥子对于车的</a:t>
            </a:r>
            <a:r>
              <a:rPr lang="en-US" dirty="0" smtClean="0"/>
              <a:t>“</a:t>
            </a:r>
            <a:r>
              <a:rPr lang="zh-CN" altLang="en-US" dirty="0" smtClean="0"/>
              <a:t>态度</a:t>
            </a:r>
            <a:r>
              <a:rPr lang="en-US" dirty="0" smtClean="0"/>
              <a:t>”</a:t>
            </a:r>
            <a:r>
              <a:rPr lang="zh-CN" altLang="en-US" dirty="0" smtClean="0"/>
              <a:t>生动反映出来的。还有通过别人的眼睛来观察祥子的心理</a:t>
            </a:r>
            <a:r>
              <a:rPr lang="en-US" dirty="0" smtClean="0"/>
              <a:t>,</a:t>
            </a:r>
            <a:r>
              <a:rPr lang="zh-CN" altLang="en-US" dirty="0" smtClean="0"/>
              <a:t>借助祥子眼中景物的变化来衬托其心理</a:t>
            </a:r>
            <a:r>
              <a:rPr lang="en-US" dirty="0" smtClean="0"/>
              <a:t>,</a:t>
            </a:r>
            <a:r>
              <a:rPr lang="zh-CN" altLang="en-US" dirty="0" smtClean="0"/>
              <a:t>手法多样</a:t>
            </a:r>
            <a:r>
              <a:rPr lang="en-US" dirty="0" smtClean="0"/>
              <a:t>,</a:t>
            </a:r>
            <a:r>
              <a:rPr lang="zh-CN" altLang="en-US" dirty="0" smtClean="0"/>
              <a:t>真切生动</a:t>
            </a:r>
            <a:r>
              <a:rPr lang="en-US" dirty="0" smtClean="0"/>
              <a:t>,</a:t>
            </a:r>
            <a:r>
              <a:rPr lang="zh-CN" altLang="en-US" dirty="0" smtClean="0"/>
              <a:t>充分表现了老舍对北平洋车夫深入透彻的洞察与理解。虎妞的心理描写也很逼真</a:t>
            </a:r>
            <a:r>
              <a:rPr lang="en-US" dirty="0" smtClean="0"/>
              <a:t>,</a:t>
            </a:r>
            <a:r>
              <a:rPr lang="zh-CN" altLang="en-US" dirty="0" smtClean="0"/>
              <a:t>她对于刘四</a:t>
            </a:r>
            <a:r>
              <a:rPr lang="en-US" dirty="0" smtClean="0"/>
              <a:t>,</a:t>
            </a:r>
            <a:r>
              <a:rPr lang="zh-CN" altLang="en-US" dirty="0" smtClean="0"/>
              <a:t>又拉又抗</a:t>
            </a:r>
            <a:r>
              <a:rPr lang="en-US" dirty="0" smtClean="0"/>
              <a:t>;</a:t>
            </a:r>
            <a:r>
              <a:rPr lang="zh-CN" altLang="en-US" dirty="0" smtClean="0"/>
              <a:t>她对于祥子</a:t>
            </a:r>
            <a:r>
              <a:rPr lang="en-US" dirty="0" smtClean="0"/>
              <a:t>,</a:t>
            </a:r>
            <a:r>
              <a:rPr lang="zh-CN" altLang="en-US" dirty="0" smtClean="0"/>
              <a:t>又骗又哄</a:t>
            </a:r>
            <a:r>
              <a:rPr lang="en-US" dirty="0" smtClean="0"/>
              <a:t>,</a:t>
            </a:r>
            <a:r>
              <a:rPr lang="zh-CN" altLang="en-US" dirty="0" smtClean="0"/>
              <a:t>玩够了心计</a:t>
            </a:r>
            <a:r>
              <a:rPr lang="en-US" dirty="0" smtClean="0"/>
              <a:t>,</a:t>
            </a:r>
            <a:r>
              <a:rPr lang="zh-CN" altLang="en-US" dirty="0" smtClean="0"/>
              <a:t>写得极为细腻、准确</a:t>
            </a:r>
            <a:r>
              <a:rPr lang="en-US" dirty="0" smtClean="0"/>
              <a:t>,</a:t>
            </a:r>
            <a:r>
              <a:rPr lang="zh-CN" altLang="en-US" dirty="0" smtClean="0"/>
              <a:t>使这个人物栩栩如生</a:t>
            </a:r>
            <a:r>
              <a:rPr lang="en-US" dirty="0" smtClean="0"/>
              <a:t>,</a:t>
            </a:r>
            <a:r>
              <a:rPr lang="zh-CN" altLang="en-US" dirty="0" smtClean="0"/>
              <a:t>个性十分鲜明。</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角度三</a:t>
            </a:r>
            <a:r>
              <a:rPr lang="en-US" dirty="0" smtClean="0"/>
              <a:t>:</a:t>
            </a:r>
            <a:r>
              <a:rPr lang="zh-CN" altLang="en-US" dirty="0" smtClean="0"/>
              <a:t>鲜明突出的</a:t>
            </a:r>
            <a:r>
              <a:rPr lang="en-US" dirty="0" smtClean="0"/>
              <a:t>“</a:t>
            </a:r>
            <a:r>
              <a:rPr lang="zh-CN" altLang="en-US" dirty="0" smtClean="0"/>
              <a:t>京味儿</a:t>
            </a:r>
            <a:r>
              <a:rPr lang="en-US" dirty="0" smtClean="0"/>
              <a:t>”</a:t>
            </a:r>
            <a:r>
              <a:rPr lang="zh-CN" altLang="en-US" dirty="0" smtClean="0"/>
              <a:t>。</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1000108"/>
            <a:ext cx="11001452" cy="714380"/>
          </a:xfrm>
        </p:spPr>
        <p:txBody>
          <a:bodyPr/>
          <a:lstStyle/>
          <a:p>
            <a:pPr>
              <a:lnSpc>
                <a:spcPct val="120000"/>
              </a:lnSpc>
            </a:pPr>
            <a:r>
              <a:rPr lang="zh-CN" altLang="en-US" dirty="0" smtClean="0"/>
              <a:t>这种</a:t>
            </a:r>
            <a:r>
              <a:rPr lang="en-US" dirty="0" smtClean="0"/>
              <a:t>“</a:t>
            </a:r>
            <a:r>
              <a:rPr lang="zh-CN" altLang="en-US" dirty="0" smtClean="0"/>
              <a:t>京味儿</a:t>
            </a:r>
            <a:r>
              <a:rPr lang="en-US" dirty="0" smtClean="0"/>
              <a:t>”</a:t>
            </a:r>
            <a:r>
              <a:rPr lang="zh-CN" altLang="en-US" dirty="0" smtClean="0"/>
              <a:t>不仅体现在对北京的风俗民情、地理风貌、自然景物的充分展示上</a:t>
            </a:r>
            <a:r>
              <a:rPr lang="en-US" dirty="0" smtClean="0"/>
              <a:t>,</a:t>
            </a:r>
            <a:r>
              <a:rPr lang="zh-CN" altLang="en-US" dirty="0" smtClean="0"/>
              <a:t>小说中对虎妞筹备婚礼的民俗的交代</a:t>
            </a:r>
            <a:r>
              <a:rPr lang="en-US" dirty="0" smtClean="0"/>
              <a:t>,</a:t>
            </a:r>
            <a:r>
              <a:rPr lang="zh-CN" altLang="en-US" dirty="0" smtClean="0"/>
              <a:t>以及对祥子拉车路线的详细叙述</a:t>
            </a:r>
            <a:r>
              <a:rPr lang="en-US" dirty="0" smtClean="0"/>
              <a:t>,</a:t>
            </a:r>
            <a:r>
              <a:rPr lang="zh-CN" altLang="en-US" dirty="0" smtClean="0"/>
              <a:t>都透出北京特有的地方色彩。在烈日与暴雨下拉车的祥子</a:t>
            </a:r>
            <a:r>
              <a:rPr lang="en-US" dirty="0" smtClean="0"/>
              <a:t>,</a:t>
            </a:r>
            <a:r>
              <a:rPr lang="zh-CN" altLang="en-US" dirty="0" smtClean="0"/>
              <a:t>对瞬息间变化莫测的大自然的感受</a:t>
            </a:r>
            <a:r>
              <a:rPr lang="en-US" dirty="0" smtClean="0"/>
              <a:t>,</a:t>
            </a:r>
            <a:r>
              <a:rPr lang="zh-CN" altLang="en-US" dirty="0" smtClean="0"/>
              <a:t>既切合北平的自然地理情况</a:t>
            </a:r>
            <a:r>
              <a:rPr lang="en-US" dirty="0" smtClean="0"/>
              <a:t>,</a:t>
            </a:r>
            <a:r>
              <a:rPr lang="zh-CN" altLang="en-US" dirty="0" smtClean="0"/>
              <a:t>又与祥子这个特定任务的身份相一致。</a:t>
            </a:r>
            <a:r>
              <a:rPr lang="en-US" dirty="0" smtClean="0"/>
              <a:t>“</a:t>
            </a:r>
            <a:r>
              <a:rPr lang="zh-CN" altLang="en-US" dirty="0" smtClean="0"/>
              <a:t>京味儿</a:t>
            </a:r>
            <a:r>
              <a:rPr lang="en-US" dirty="0" smtClean="0"/>
              <a:t>”</a:t>
            </a:r>
            <a:r>
              <a:rPr lang="zh-CN" altLang="en-US" dirty="0" smtClean="0"/>
              <a:t>还强烈地体现在小说的语言上。小说提炼了北京口语</a:t>
            </a:r>
            <a:r>
              <a:rPr lang="en-US" dirty="0" smtClean="0"/>
              <a:t>,</a:t>
            </a:r>
            <a:r>
              <a:rPr lang="zh-CN" altLang="en-US" dirty="0" smtClean="0"/>
              <a:t>生动鲜明地描绘北京的自然景物和社会风情</a:t>
            </a:r>
            <a:r>
              <a:rPr lang="en-US" dirty="0" smtClean="0"/>
              <a:t>,</a:t>
            </a:r>
            <a:r>
              <a:rPr lang="zh-CN" altLang="en-US" dirty="0" smtClean="0"/>
              <a:t>准确传神地刻画出北京底层社会民众的言谈、心理</a:t>
            </a:r>
            <a:r>
              <a:rPr lang="en-US" dirty="0" smtClean="0"/>
              <a:t>,</a:t>
            </a:r>
            <a:r>
              <a:rPr lang="zh-CN" altLang="en-US" dirty="0" smtClean="0"/>
              <a:t>简洁朴实</a:t>
            </a:r>
            <a:r>
              <a:rPr lang="en-US" dirty="0" smtClean="0"/>
              <a:t>,</a:t>
            </a:r>
            <a:r>
              <a:rPr lang="zh-CN" altLang="en-US" dirty="0" smtClean="0"/>
              <a:t>自然明快</a:t>
            </a:r>
            <a:r>
              <a:rPr lang="en-US" dirty="0" smtClean="0"/>
              <a:t>,</a:t>
            </a:r>
            <a:r>
              <a:rPr lang="zh-CN" altLang="en-US" dirty="0" smtClean="0"/>
              <a:t>人物语言都是个性化的</a:t>
            </a:r>
            <a:r>
              <a:rPr lang="en-US" dirty="0" smtClean="0"/>
              <a:t>;</a:t>
            </a:r>
            <a:r>
              <a:rPr lang="zh-CN" altLang="en-US" dirty="0" smtClean="0"/>
              <a:t>叙述语言也多用精确流畅的北京口语</a:t>
            </a:r>
            <a:r>
              <a:rPr lang="en-US" dirty="0" smtClean="0"/>
              <a:t>,</a:t>
            </a:r>
            <a:r>
              <a:rPr lang="zh-CN" altLang="en-US" dirty="0" smtClean="0"/>
              <a:t>既不夹杂文言词汇</a:t>
            </a:r>
            <a:r>
              <a:rPr lang="en-US" dirty="0" smtClean="0"/>
              <a:t>,</a:t>
            </a:r>
            <a:r>
              <a:rPr lang="zh-CN" altLang="en-US" dirty="0" smtClean="0"/>
              <a:t>也不采用欧化文法</a:t>
            </a:r>
            <a:r>
              <a:rPr lang="en-US" dirty="0" smtClean="0"/>
              <a:t>,</a:t>
            </a:r>
            <a:r>
              <a:rPr lang="zh-CN" altLang="en-US" dirty="0" smtClean="0"/>
              <a:t>长短句的精心配置与灵活调度</a:t>
            </a:r>
            <a:r>
              <a:rPr lang="en-US" dirty="0" smtClean="0"/>
              <a:t>,</a:t>
            </a:r>
            <a:r>
              <a:rPr lang="zh-CN" altLang="en-US" dirty="0" smtClean="0"/>
              <a:t>增加了语言的音乐感。</a:t>
            </a:r>
            <a:r>
              <a:rPr lang="en-US" altLang="zh-CN" dirty="0" smtClean="0"/>
              <a:t>《</a:t>
            </a:r>
            <a:r>
              <a:rPr lang="zh-CN" altLang="en-US" dirty="0" smtClean="0"/>
              <a:t>骆驼祥子</a:t>
            </a:r>
            <a:r>
              <a:rPr lang="en-US" altLang="zh-CN" dirty="0" smtClean="0"/>
              <a:t>》</a:t>
            </a:r>
            <a:r>
              <a:rPr lang="zh-CN" altLang="en-US" dirty="0" smtClean="0"/>
              <a:t>的语言造诣</a:t>
            </a:r>
            <a:r>
              <a:rPr lang="en-US" dirty="0" smtClean="0"/>
              <a:t>,</a:t>
            </a:r>
            <a:r>
              <a:rPr lang="zh-CN" altLang="en-US" dirty="0" smtClean="0"/>
              <a:t>充分表现了老舍是一位致力于民族化和大众化的语言艺术大师。</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●备选问题</a:t>
            </a:r>
          </a:p>
          <a:p>
            <a:endParaRPr lang="zh-CN" altLang="en-US" dirty="0"/>
          </a:p>
        </p:txBody>
      </p:sp>
      <p:sp>
        <p:nvSpPr>
          <p:cNvPr id="5" name="文本占位符 4"/>
          <p:cNvSpPr>
            <a:spLocks noGrp="1"/>
          </p:cNvSpPr>
          <p:nvPr>
            <p:ph type="body" sz="quarter" idx="11"/>
          </p:nvPr>
        </p:nvSpPr>
        <p:spPr/>
        <p:txBody>
          <a:bodyPr/>
          <a:lstStyle/>
          <a:p>
            <a:r>
              <a:rPr lang="en-US" dirty="0" smtClean="0"/>
              <a:t>1.</a:t>
            </a:r>
            <a:r>
              <a:rPr lang="zh-CN" altLang="en-US" dirty="0" smtClean="0"/>
              <a:t>小说的题目</a:t>
            </a:r>
            <a:r>
              <a:rPr lang="en-US" dirty="0" smtClean="0"/>
              <a:t>“</a:t>
            </a:r>
            <a:r>
              <a:rPr lang="zh-CN" altLang="en-US" dirty="0" smtClean="0"/>
              <a:t>骆驼祥子</a:t>
            </a:r>
            <a:r>
              <a:rPr lang="en-US" dirty="0" smtClean="0"/>
              <a:t>”</a:t>
            </a:r>
            <a:r>
              <a:rPr lang="zh-CN" altLang="en-US" dirty="0" smtClean="0"/>
              <a:t>主要有哪些含义</a:t>
            </a:r>
            <a:r>
              <a:rPr lang="en-US" dirty="0" smtClean="0"/>
              <a:t>?</a:t>
            </a:r>
            <a:endParaRPr lang="zh-CN" altLang="en-US" dirty="0"/>
          </a:p>
        </p:txBody>
      </p:sp>
      <p:sp>
        <p:nvSpPr>
          <p:cNvPr id="6" name="文本占位符 2"/>
          <p:cNvSpPr txBox="1">
            <a:spLocks/>
          </p:cNvSpPr>
          <p:nvPr/>
        </p:nvSpPr>
        <p:spPr>
          <a:xfrm>
            <a:off x="1666844" y="2500306"/>
            <a:ext cx="9286940" cy="785818"/>
          </a:xfrm>
          <a:prstGeom prst="rect">
            <a:avLst/>
          </a:prstGeom>
        </p:spPr>
        <p:txBody>
          <a:bodyPr/>
          <a:lstStyle/>
          <a:p>
            <a:pPr>
              <a:lnSpc>
                <a:spcPct val="150000"/>
              </a:lnSpc>
            </a:pPr>
            <a:r>
              <a:rPr lang="en-US" sz="2800" dirty="0" smtClean="0">
                <a:solidFill>
                  <a:srgbClr val="FF0000"/>
                </a:solidFill>
                <a:latin typeface="华文细黑" pitchFamily="2" charset="-122"/>
                <a:ea typeface="华文细黑" pitchFamily="2" charset="-122"/>
              </a:rPr>
              <a:t>(1)</a:t>
            </a:r>
            <a:r>
              <a:rPr lang="zh-CN" altLang="en-US" sz="2800" dirty="0" smtClean="0">
                <a:solidFill>
                  <a:srgbClr val="FF0000"/>
                </a:solidFill>
                <a:latin typeface="华文细黑" pitchFamily="2" charset="-122"/>
                <a:ea typeface="华文细黑" pitchFamily="2" charset="-122"/>
              </a:rPr>
              <a:t>点明小说的主人公</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祥子</a:t>
            </a:r>
            <a:r>
              <a:rPr lang="en-US" sz="2800" dirty="0" smtClean="0">
                <a:solidFill>
                  <a:srgbClr val="FF0000"/>
                </a:solidFill>
                <a:latin typeface="华文细黑" pitchFamily="2" charset="-122"/>
                <a:ea typeface="华文细黑" pitchFamily="2" charset="-122"/>
              </a:rPr>
              <a:t>;(2)</a:t>
            </a:r>
            <a:r>
              <a:rPr lang="zh-CN" altLang="en-US" sz="2800" dirty="0" smtClean="0">
                <a:solidFill>
                  <a:srgbClr val="FF0000"/>
                </a:solidFill>
                <a:latin typeface="华文细黑" pitchFamily="2" charset="-122"/>
                <a:ea typeface="华文细黑" pitchFamily="2" charset="-122"/>
              </a:rPr>
              <a:t>概括著作的一个主要情节</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骆驼祥子</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称号的得来</a:t>
            </a:r>
            <a:r>
              <a:rPr lang="en-US" sz="2800" dirty="0" smtClean="0">
                <a:solidFill>
                  <a:srgbClr val="FF0000"/>
                </a:solidFill>
                <a:latin typeface="华文细黑" pitchFamily="2" charset="-122"/>
                <a:ea typeface="华文细黑" pitchFamily="2" charset="-122"/>
              </a:rPr>
              <a:t>;(3)</a:t>
            </a:r>
            <a:r>
              <a:rPr lang="zh-CN" altLang="en-US" sz="2800" dirty="0" smtClean="0">
                <a:solidFill>
                  <a:srgbClr val="FF0000"/>
                </a:solidFill>
                <a:latin typeface="华文细黑" pitchFamily="2" charset="-122"/>
                <a:ea typeface="华文细黑" pitchFamily="2" charset="-122"/>
              </a:rPr>
              <a:t>揭示主人公的性格</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像骆驼一样吃苦耐劳、沉默憨厚。</a:t>
            </a:r>
            <a:endParaRPr lang="zh-CN" altLang="en-US" sz="2800" dirty="0">
              <a:solidFill>
                <a:srgbClr val="FF0000"/>
              </a:solidFill>
              <a:latin typeface="华文细黑" pitchFamily="2" charset="-122"/>
              <a:ea typeface="华文细黑" pitchFamily="2" charset="-122"/>
            </a:endParaRPr>
          </a:p>
        </p:txBody>
      </p:sp>
      <p:sp>
        <p:nvSpPr>
          <p:cNvPr id="7"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nextCondLst>
                <p:cond evt="onClick" delay="0">
                  <p:tgtEl>
                    <p:spTgt spid="7"/>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500174"/>
            <a:ext cx="10787138" cy="928694"/>
          </a:xfrm>
        </p:spPr>
        <p:txBody>
          <a:bodyPr/>
          <a:lstStyle/>
          <a:p>
            <a:r>
              <a:rPr lang="en-US" dirty="0" smtClean="0"/>
              <a:t>2.</a:t>
            </a:r>
            <a:r>
              <a:rPr lang="zh-CN" altLang="en-US" dirty="0" smtClean="0"/>
              <a:t>试结合祥子的相关事例分析其形象性格发生了怎样的变化。</a:t>
            </a:r>
            <a:endParaRPr lang="zh-CN" altLang="en-US" dirty="0"/>
          </a:p>
        </p:txBody>
      </p:sp>
      <p:sp>
        <p:nvSpPr>
          <p:cNvPr id="6" name="文本占位符 2"/>
          <p:cNvSpPr txBox="1">
            <a:spLocks/>
          </p:cNvSpPr>
          <p:nvPr/>
        </p:nvSpPr>
        <p:spPr>
          <a:xfrm>
            <a:off x="1595406" y="2214554"/>
            <a:ext cx="9001188" cy="785818"/>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由人变</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兽</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人生道路上的三部曲</a:t>
            </a:r>
            <a:r>
              <a:rPr lang="en-US" sz="2800" dirty="0" smtClean="0">
                <a:solidFill>
                  <a:srgbClr val="FF0000"/>
                </a:solidFill>
                <a:latin typeface="华文细黑" pitchFamily="2" charset="-122"/>
                <a:ea typeface="华文细黑" pitchFamily="2" charset="-122"/>
              </a:rPr>
              <a:t>:</a:t>
            </a:r>
            <a:endParaRPr lang="zh-CN" altLang="en-US" sz="2800" dirty="0" smtClean="0">
              <a:solidFill>
                <a:srgbClr val="FF0000"/>
              </a:solidFill>
              <a:latin typeface="华文细黑" pitchFamily="2" charset="-122"/>
              <a:ea typeface="华文细黑" pitchFamily="2" charset="-122"/>
            </a:endParaRPr>
          </a:p>
          <a:p>
            <a:pPr>
              <a:lnSpc>
                <a:spcPct val="150000"/>
              </a:lnSpc>
            </a:pPr>
            <a:r>
              <a:rPr lang="zh-CN" altLang="en-US" sz="2800" dirty="0" smtClean="0">
                <a:solidFill>
                  <a:srgbClr val="FF0000"/>
                </a:solidFill>
                <a:latin typeface="华文细黑" pitchFamily="2" charset="-122"/>
                <a:ea typeface="华文细黑" pitchFamily="2" charset="-122"/>
              </a:rPr>
              <a:t>①在自食其力的劳动中充满自信与好强</a:t>
            </a:r>
            <a:r>
              <a:rPr lang="en-US" sz="2800" dirty="0" smtClean="0">
                <a:solidFill>
                  <a:srgbClr val="FF0000"/>
                </a:solidFill>
                <a:latin typeface="华文细黑" pitchFamily="2" charset="-122"/>
                <a:ea typeface="华文细黑" pitchFamily="2" charset="-122"/>
              </a:rPr>
              <a:t>;</a:t>
            </a:r>
            <a:endParaRPr lang="zh-CN" altLang="en-US" sz="2800" dirty="0" smtClean="0">
              <a:solidFill>
                <a:srgbClr val="FF0000"/>
              </a:solidFill>
              <a:latin typeface="华文细黑" pitchFamily="2" charset="-122"/>
              <a:ea typeface="华文细黑" pitchFamily="2" charset="-122"/>
            </a:endParaRPr>
          </a:p>
          <a:p>
            <a:pPr>
              <a:lnSpc>
                <a:spcPct val="150000"/>
              </a:lnSpc>
            </a:pPr>
            <a:r>
              <a:rPr lang="zh-CN" altLang="en-US" sz="2800" dirty="0" smtClean="0">
                <a:solidFill>
                  <a:srgbClr val="FF0000"/>
                </a:solidFill>
                <a:latin typeface="华文细黑" pitchFamily="2" charset="-122"/>
                <a:ea typeface="华文细黑" pitchFamily="2" charset="-122"/>
              </a:rPr>
              <a:t>②在畸形结合的家庭中痛苦无奈地挣扎</a:t>
            </a:r>
            <a:r>
              <a:rPr lang="en-US" sz="2800" dirty="0" smtClean="0">
                <a:solidFill>
                  <a:srgbClr val="FF0000"/>
                </a:solidFill>
                <a:latin typeface="华文细黑" pitchFamily="2" charset="-122"/>
                <a:ea typeface="华文细黑" pitchFamily="2" charset="-122"/>
              </a:rPr>
              <a:t>;</a:t>
            </a:r>
            <a:endParaRPr lang="zh-CN" altLang="en-US" sz="2800" dirty="0" smtClean="0">
              <a:solidFill>
                <a:srgbClr val="FF0000"/>
              </a:solidFill>
              <a:latin typeface="华文细黑" pitchFamily="2" charset="-122"/>
              <a:ea typeface="华文细黑" pitchFamily="2" charset="-122"/>
            </a:endParaRPr>
          </a:p>
          <a:p>
            <a:pPr>
              <a:lnSpc>
                <a:spcPct val="150000"/>
              </a:lnSpc>
            </a:pPr>
            <a:r>
              <a:rPr lang="zh-CN" altLang="en-US" sz="2800" dirty="0" smtClean="0">
                <a:solidFill>
                  <a:srgbClr val="FF0000"/>
                </a:solidFill>
                <a:latin typeface="华文细黑" pitchFamily="2" charset="-122"/>
                <a:ea typeface="华文细黑" pitchFamily="2" charset="-122"/>
              </a:rPr>
              <a:t>③在极度绝望中灵魂扭曲</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堕落成走兽。</a:t>
            </a:r>
            <a:endParaRPr lang="zh-CN" altLang="en-US" sz="2800" dirty="0">
              <a:solidFill>
                <a:srgbClr val="FF0000"/>
              </a:solidFill>
              <a:latin typeface="华文细黑" pitchFamily="2" charset="-122"/>
              <a:ea typeface="华文细黑" pitchFamily="2" charset="-122"/>
            </a:endParaRPr>
          </a:p>
        </p:txBody>
      </p:sp>
      <p:sp>
        <p:nvSpPr>
          <p:cNvPr id="7"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childTnLst>
                          </p:cTn>
                        </p:par>
                      </p:childTnLst>
                    </p:cTn>
                  </p:par>
                </p:childTnLst>
              </p:cTn>
              <p:nextCondLst>
                <p:cond evt="onClick" delay="0">
                  <p:tgtEl>
                    <p:spTgt spid="7"/>
                  </p:tgtEl>
                </p:cond>
              </p:nextCondLst>
            </p:seq>
          </p:childTnLst>
        </p:cTn>
      </p:par>
    </p:tnLst>
    <p:bldLst>
      <p:bldP spid="6"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●思维导图</a:t>
            </a:r>
            <a:endParaRPr lang="zh-CN" altLang="en-US" dirty="0" smtClean="0"/>
          </a:p>
          <a:p>
            <a:endParaRPr lang="zh-CN" altLang="en-US" dirty="0"/>
          </a:p>
        </p:txBody>
      </p:sp>
      <p:sp>
        <p:nvSpPr>
          <p:cNvPr id="3" name="文本占位符 2"/>
          <p:cNvSpPr>
            <a:spLocks noGrp="1"/>
          </p:cNvSpPr>
          <p:nvPr>
            <p:ph type="body" sz="quarter" idx="11"/>
          </p:nvPr>
        </p:nvSpPr>
        <p:spPr/>
        <p:txBody>
          <a:bodyPr/>
          <a:lstStyle/>
          <a:p>
            <a:r>
              <a:rPr lang="zh-CN" altLang="en-US" dirty="0" smtClean="0"/>
              <a:t>阅读名著</a:t>
            </a:r>
            <a:r>
              <a:rPr lang="en-US" dirty="0" smtClean="0"/>
              <a:t>,</a:t>
            </a:r>
            <a:r>
              <a:rPr lang="zh-CN" altLang="en-US" dirty="0" smtClean="0"/>
              <a:t>理清结构。</a:t>
            </a:r>
          </a:p>
          <a:p>
            <a:endParaRPr lang="zh-CN" altLang="en-US" dirty="0"/>
          </a:p>
        </p:txBody>
      </p:sp>
      <p:pic>
        <p:nvPicPr>
          <p:cNvPr id="4" name="骆驼祥子.eps" descr="id:2147498123;FounderCES"/>
          <p:cNvPicPr/>
          <p:nvPr/>
        </p:nvPicPr>
        <p:blipFill>
          <a:blip r:embed="rId2"/>
          <a:stretch>
            <a:fillRect/>
          </a:stretch>
        </p:blipFill>
        <p:spPr>
          <a:xfrm>
            <a:off x="3238480" y="2500306"/>
            <a:ext cx="5533086" cy="435769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930014" cy="1857388"/>
          </a:xfrm>
        </p:spPr>
        <p:txBody>
          <a:bodyPr/>
          <a:lstStyle/>
          <a:p>
            <a:r>
              <a:rPr lang="en-US" altLang="zh-CN" dirty="0" smtClean="0"/>
              <a:t>《</a:t>
            </a:r>
            <a:r>
              <a:rPr lang="zh-CN" altLang="en-US" dirty="0" smtClean="0"/>
              <a:t>骆驼祥子</a:t>
            </a:r>
            <a:r>
              <a:rPr lang="en-US" altLang="zh-CN" dirty="0" smtClean="0"/>
              <a:t>》</a:t>
            </a:r>
            <a:r>
              <a:rPr lang="zh-CN" altLang="en-US" dirty="0" smtClean="0"/>
              <a:t>是老舍先生</a:t>
            </a:r>
            <a:r>
              <a:rPr lang="en-US" dirty="0" smtClean="0"/>
              <a:t>1936</a:t>
            </a:r>
            <a:r>
              <a:rPr lang="zh-CN" altLang="en-US" dirty="0" smtClean="0"/>
              <a:t>年在青岛写成的。他曾说</a:t>
            </a:r>
            <a:r>
              <a:rPr lang="en-US" dirty="0" smtClean="0"/>
              <a:t>:“</a:t>
            </a:r>
            <a:r>
              <a:rPr lang="en-US" altLang="zh-CN" dirty="0" smtClean="0"/>
              <a:t>《</a:t>
            </a:r>
            <a:r>
              <a:rPr lang="zh-CN" altLang="en-US" dirty="0" smtClean="0"/>
              <a:t>骆驼祥子</a:t>
            </a:r>
            <a:r>
              <a:rPr lang="en-US" altLang="zh-CN" dirty="0" smtClean="0"/>
              <a:t>》</a:t>
            </a:r>
            <a:r>
              <a:rPr lang="zh-CN" altLang="en-US" dirty="0" smtClean="0"/>
              <a:t>是我作职业写家的第一炮。</a:t>
            </a:r>
            <a:r>
              <a:rPr lang="en-US" dirty="0" smtClean="0"/>
              <a:t>”</a:t>
            </a:r>
            <a:r>
              <a:rPr lang="zh-CN" altLang="en-US" dirty="0" smtClean="0"/>
              <a:t>这部作品最初的创作诱因是很偶然的。一位朋友来老舍家聊天</a:t>
            </a:r>
            <a:r>
              <a:rPr lang="en-US" dirty="0" smtClean="0"/>
              <a:t>,</a:t>
            </a:r>
            <a:r>
              <a:rPr lang="zh-CN" altLang="en-US" dirty="0" smtClean="0"/>
              <a:t>谈起他在北京时曾用过一个车夫</a:t>
            </a:r>
            <a:r>
              <a:rPr lang="en-US" dirty="0" smtClean="0"/>
              <a:t>,</a:t>
            </a:r>
            <a:r>
              <a:rPr lang="zh-CN" altLang="en-US" dirty="0" smtClean="0"/>
              <a:t>那车夫自己买了车又卖掉</a:t>
            </a:r>
            <a:r>
              <a:rPr lang="en-US" dirty="0" smtClean="0"/>
              <a:t>,</a:t>
            </a:r>
            <a:r>
              <a:rPr lang="zh-CN" altLang="en-US" dirty="0" smtClean="0"/>
              <a:t>如此三起三落</a:t>
            </a:r>
            <a:r>
              <a:rPr lang="en-US" dirty="0" smtClean="0"/>
              <a:t>,</a:t>
            </a:r>
            <a:r>
              <a:rPr lang="zh-CN" altLang="en-US" dirty="0" smtClean="0"/>
              <a:t>最终还是受穷。老舍当时就敏感地意识到</a:t>
            </a:r>
            <a:r>
              <a:rPr lang="en-US" dirty="0" smtClean="0"/>
              <a:t>“</a:t>
            </a:r>
            <a:r>
              <a:rPr lang="zh-CN" altLang="en-US" dirty="0" smtClean="0"/>
              <a:t>这颇可写一篇小说</a:t>
            </a:r>
            <a:r>
              <a:rPr lang="en-US" dirty="0" smtClean="0"/>
              <a:t>”</a:t>
            </a:r>
            <a:r>
              <a:rPr lang="zh-CN" altLang="en-US" dirty="0" smtClean="0"/>
              <a:t>。那个朋友紧接着又说了另一个车夫的故事</a:t>
            </a:r>
            <a:r>
              <a:rPr lang="en-US" dirty="0" smtClean="0"/>
              <a:t>,</a:t>
            </a:r>
            <a:r>
              <a:rPr lang="zh-CN" altLang="en-US" dirty="0" smtClean="0"/>
              <a:t>他被军队抓走</a:t>
            </a:r>
            <a:r>
              <a:rPr lang="en-US" dirty="0" smtClean="0"/>
              <a:t>,</a:t>
            </a:r>
            <a:r>
              <a:rPr lang="zh-CN" altLang="en-US" dirty="0" smtClean="0"/>
              <a:t>又伺机逃出</a:t>
            </a:r>
            <a:r>
              <a:rPr lang="en-US" dirty="0" smtClean="0"/>
              <a:t>,</a:t>
            </a:r>
            <a:r>
              <a:rPr lang="zh-CN" altLang="en-US" dirty="0" smtClean="0"/>
              <a:t>还偷偷牵回了三匹骆驼。这简单的叙述引起了老舍非常大的兴趣</a:t>
            </a:r>
            <a:r>
              <a:rPr lang="en-US" dirty="0" smtClean="0"/>
              <a:t>,</a:t>
            </a:r>
            <a:r>
              <a:rPr lang="zh-CN" altLang="en-US" dirty="0" smtClean="0"/>
              <a:t>从春到夏</a:t>
            </a:r>
            <a:r>
              <a:rPr lang="en-US" dirty="0" smtClean="0"/>
              <a:t>,</a:t>
            </a:r>
            <a:r>
              <a:rPr lang="zh-CN" altLang="en-US" dirty="0" smtClean="0"/>
              <a:t>他入迷地搜集资料</a:t>
            </a:r>
            <a:r>
              <a:rPr lang="en-US" dirty="0" smtClean="0"/>
              <a:t>,</a:t>
            </a:r>
            <a:r>
              <a:rPr lang="zh-CN" altLang="en-US" dirty="0" smtClean="0"/>
              <a:t>构思情节</a:t>
            </a:r>
            <a:r>
              <a:rPr lang="en-US" dirty="0" smtClean="0"/>
              <a:t>,</a:t>
            </a:r>
            <a:r>
              <a:rPr lang="zh-CN" altLang="en-US" dirty="0" smtClean="0"/>
              <a:t>他还写信向朋友打听骆驼的生活习惯</a:t>
            </a:r>
            <a:r>
              <a:rPr lang="zh-CN" altLang="en-US" dirty="0" smtClean="0"/>
              <a:t>。</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785926"/>
            <a:ext cx="10930014" cy="1857388"/>
          </a:xfrm>
        </p:spPr>
        <p:txBody>
          <a:bodyPr/>
          <a:lstStyle/>
          <a:p>
            <a:r>
              <a:rPr lang="zh-CN" altLang="en-US" dirty="0" smtClean="0"/>
              <a:t>老舍虽身在齐鲁</a:t>
            </a:r>
            <a:r>
              <a:rPr lang="en-US" dirty="0" smtClean="0"/>
              <a:t>,</a:t>
            </a:r>
            <a:r>
              <a:rPr lang="zh-CN" altLang="en-US" dirty="0" smtClean="0"/>
              <a:t>但自幼所见旧北京下层社会的生活画面活跃在他脑中</a:t>
            </a:r>
            <a:r>
              <a:rPr lang="en-US" dirty="0" smtClean="0"/>
              <a:t>,</a:t>
            </a:r>
            <a:r>
              <a:rPr lang="zh-CN" altLang="en-US" dirty="0" smtClean="0"/>
              <a:t>给了他灵感和生活背景</a:t>
            </a:r>
            <a:r>
              <a:rPr lang="en-US" dirty="0" smtClean="0"/>
              <a:t>,</a:t>
            </a:r>
            <a:r>
              <a:rPr lang="zh-CN" altLang="en-US" dirty="0" smtClean="0"/>
              <a:t>一部以人力车夫祥子为中心</a:t>
            </a:r>
            <a:r>
              <a:rPr lang="en-US" dirty="0" smtClean="0"/>
              <a:t>,</a:t>
            </a:r>
            <a:r>
              <a:rPr lang="zh-CN" altLang="en-US" dirty="0" smtClean="0"/>
              <a:t>交织着北京穷苦社会世俗风情的作品很自然地构思完成了。</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4357718"/>
          </a:xfrm>
        </p:spPr>
        <p:txBody>
          <a:bodyPr/>
          <a:lstStyle/>
          <a:p>
            <a:r>
              <a:rPr lang="zh-CN" altLang="en-US" dirty="0" smtClean="0"/>
              <a:t>　骆驼是一种极能忍饥耐渴的动物。它可以在没有水的条件下生存</a:t>
            </a:r>
            <a:r>
              <a:rPr lang="en-US" dirty="0" smtClean="0"/>
              <a:t>3</a:t>
            </a:r>
            <a:r>
              <a:rPr lang="zh-CN" altLang="en-US" dirty="0" smtClean="0"/>
              <a:t>周</a:t>
            </a:r>
            <a:r>
              <a:rPr lang="en-US" dirty="0" smtClean="0"/>
              <a:t>,</a:t>
            </a:r>
            <a:r>
              <a:rPr lang="zh-CN" altLang="en-US" dirty="0" smtClean="0"/>
              <a:t>在没有食物的情况下生存一个月之久</a:t>
            </a:r>
            <a:r>
              <a:rPr lang="en-US" dirty="0" smtClean="0"/>
              <a:t>,</a:t>
            </a:r>
            <a:r>
              <a:rPr lang="zh-CN" altLang="en-US" dirty="0" smtClean="0"/>
              <a:t>生存能力特别强。今天我们故事的主人公和这骆驼颇有渊源</a:t>
            </a:r>
            <a:r>
              <a:rPr lang="en-US" dirty="0" smtClean="0"/>
              <a:t>,</a:t>
            </a:r>
            <a:r>
              <a:rPr lang="zh-CN" altLang="en-US" dirty="0" smtClean="0"/>
              <a:t>他有着骆驼一样的顽强生命力。这个故事的名字叫</a:t>
            </a:r>
            <a:r>
              <a:rPr lang="en-US" altLang="zh-CN" dirty="0" smtClean="0"/>
              <a:t>《</a:t>
            </a:r>
            <a:r>
              <a:rPr lang="zh-CN" altLang="en-US" dirty="0" smtClean="0"/>
              <a:t>骆驼祥子</a:t>
            </a:r>
            <a:r>
              <a:rPr lang="en-US" altLang="zh-CN" dirty="0" smtClean="0"/>
              <a:t>》</a:t>
            </a:r>
            <a:r>
              <a:rPr lang="en-US" dirty="0" smtClean="0"/>
              <a:t>,</a:t>
            </a:r>
            <a:r>
              <a:rPr lang="zh-CN" altLang="en-US" dirty="0" smtClean="0"/>
              <a:t>作者是老舍。</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09588" y="1071546"/>
            <a:ext cx="10001320" cy="1857388"/>
          </a:xfrm>
        </p:spPr>
        <p:txBody>
          <a:bodyPr/>
          <a:lstStyle/>
          <a:p>
            <a:r>
              <a:rPr lang="en-US" dirty="0" smtClean="0"/>
              <a:t>1.</a:t>
            </a:r>
            <a:r>
              <a:rPr lang="zh-CN" altLang="en-US" dirty="0" smtClean="0"/>
              <a:t>下面是某同学制作的知识卡片</a:t>
            </a:r>
            <a:r>
              <a:rPr lang="en-US" dirty="0" smtClean="0"/>
              <a:t>,</a:t>
            </a:r>
            <a:r>
              <a:rPr lang="zh-CN" altLang="en-US" dirty="0" smtClean="0"/>
              <a:t>请你帮忙补充完整</a:t>
            </a:r>
            <a:r>
              <a:rPr lang="zh-CN" altLang="en-US" dirty="0" smtClean="0"/>
              <a:t>。</a:t>
            </a:r>
            <a:endParaRPr lang="en-US" altLang="zh-CN" dirty="0" smtClean="0"/>
          </a:p>
          <a:p>
            <a:r>
              <a:rPr lang="zh-CN" altLang="en-US" dirty="0" smtClean="0"/>
              <a:t>老舍</a:t>
            </a:r>
            <a:r>
              <a:rPr lang="en-US" dirty="0" smtClean="0"/>
              <a:t>(1899—1966),</a:t>
            </a:r>
            <a:r>
              <a:rPr lang="zh-CN" altLang="en-US" dirty="0" smtClean="0"/>
              <a:t>原名</a:t>
            </a:r>
            <a:r>
              <a:rPr lang="zh-CN" altLang="en-US" u="sng" dirty="0" smtClean="0"/>
              <a:t>　</a:t>
            </a:r>
            <a:r>
              <a:rPr lang="en-US" altLang="zh-CN" u="sng" dirty="0" smtClean="0"/>
              <a:t>	   </a:t>
            </a:r>
            <a:r>
              <a:rPr lang="en-US" dirty="0" smtClean="0"/>
              <a:t>,</a:t>
            </a:r>
            <a:r>
              <a:rPr lang="zh-CN" altLang="en-US" dirty="0" smtClean="0"/>
              <a:t>字</a:t>
            </a:r>
            <a:r>
              <a:rPr lang="zh-CN" altLang="en-US" u="sng" dirty="0" smtClean="0"/>
              <a:t>　</a:t>
            </a:r>
            <a:r>
              <a:rPr lang="zh-CN" altLang="en-US" u="sng" dirty="0" smtClean="0"/>
              <a:t> </a:t>
            </a:r>
            <a:r>
              <a:rPr lang="zh-CN" altLang="en-US" u="sng" dirty="0" smtClean="0"/>
              <a:t>　</a:t>
            </a:r>
            <a:r>
              <a:rPr lang="en-US" dirty="0" smtClean="0"/>
              <a:t>,</a:t>
            </a:r>
            <a:r>
              <a:rPr lang="zh-CN" altLang="en-US" dirty="0" smtClean="0"/>
              <a:t>另有笔名絜青、鸿来、非我等。因为老舍生于阴历立春</a:t>
            </a:r>
            <a:r>
              <a:rPr lang="en-US" dirty="0" smtClean="0"/>
              <a:t>,</a:t>
            </a:r>
            <a:r>
              <a:rPr lang="zh-CN" altLang="en-US" dirty="0" smtClean="0"/>
              <a:t>所以父母为他取名</a:t>
            </a:r>
            <a:r>
              <a:rPr lang="en-US" dirty="0" smtClean="0"/>
              <a:t>“</a:t>
            </a:r>
            <a:r>
              <a:rPr lang="zh-CN" altLang="en-US" dirty="0" smtClean="0"/>
              <a:t>庆春</a:t>
            </a:r>
            <a:r>
              <a:rPr lang="en-US" dirty="0" smtClean="0"/>
              <a:t>”,</a:t>
            </a:r>
            <a:r>
              <a:rPr lang="zh-CN" altLang="en-US" dirty="0" smtClean="0"/>
              <a:t>大概含有庆贺春来、前景美好之意。</a:t>
            </a:r>
            <a:r>
              <a:rPr lang="en-US" dirty="0" smtClean="0"/>
              <a:t> </a:t>
            </a:r>
            <a:endParaRPr lang="zh-CN" altLang="en-US" dirty="0" smtClean="0"/>
          </a:p>
          <a:p>
            <a:r>
              <a:rPr lang="zh-CN" altLang="en-US" dirty="0" smtClean="0"/>
              <a:t>上学后</a:t>
            </a:r>
            <a:r>
              <a:rPr lang="en-US" dirty="0" smtClean="0"/>
              <a:t>,</a:t>
            </a:r>
            <a:r>
              <a:rPr lang="zh-CN" altLang="en-US" dirty="0" smtClean="0"/>
              <a:t>他自己更名为舒舍予</a:t>
            </a:r>
            <a:r>
              <a:rPr lang="en-US" dirty="0" smtClean="0"/>
              <a:t>,</a:t>
            </a:r>
            <a:r>
              <a:rPr lang="zh-CN" altLang="en-US" dirty="0" smtClean="0"/>
              <a:t>含有</a:t>
            </a:r>
            <a:r>
              <a:rPr lang="en-US" dirty="0" smtClean="0"/>
              <a:t>“</a:t>
            </a:r>
            <a:r>
              <a:rPr lang="zh-CN" altLang="en-US" dirty="0" smtClean="0"/>
              <a:t>舍弃自我</a:t>
            </a:r>
            <a:r>
              <a:rPr lang="en-US" dirty="0" smtClean="0"/>
              <a:t>”,</a:t>
            </a:r>
            <a:r>
              <a:rPr lang="zh-CN" altLang="en-US" dirty="0" smtClean="0"/>
              <a:t>即</a:t>
            </a:r>
            <a:r>
              <a:rPr lang="en-US" dirty="0" smtClean="0"/>
              <a:t>“</a:t>
            </a:r>
            <a:r>
              <a:rPr lang="zh-CN" altLang="en-US" dirty="0" smtClean="0"/>
              <a:t>忘我</a:t>
            </a:r>
            <a:r>
              <a:rPr lang="en-US" dirty="0" smtClean="0"/>
              <a:t>”</a:t>
            </a:r>
            <a:r>
              <a:rPr lang="zh-CN" altLang="en-US" dirty="0" smtClean="0"/>
              <a:t>的意思。北京满族正红旗人。 中国现代小说家、作家</a:t>
            </a:r>
            <a:r>
              <a:rPr lang="en-US" dirty="0" smtClean="0"/>
              <a:t>,</a:t>
            </a:r>
            <a:r>
              <a:rPr lang="zh-CN" altLang="en-US" dirty="0" smtClean="0"/>
              <a:t>语言大师</a:t>
            </a:r>
            <a:r>
              <a:rPr lang="en-US" dirty="0" smtClean="0"/>
              <a:t>,</a:t>
            </a:r>
            <a:r>
              <a:rPr lang="zh-CN" altLang="en-US" dirty="0" smtClean="0"/>
              <a:t>新中国第一位获得</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称号的作家。代表作有小说</a:t>
            </a:r>
            <a:r>
              <a:rPr lang="en-US" altLang="zh-CN" dirty="0" smtClean="0"/>
              <a:t>《</a:t>
            </a:r>
            <a:r>
              <a:rPr lang="zh-CN" altLang="en-US" dirty="0" smtClean="0"/>
              <a:t>骆驼祥子</a:t>
            </a:r>
            <a:r>
              <a:rPr lang="en-US" altLang="zh-CN" dirty="0" smtClean="0"/>
              <a:t>》《</a:t>
            </a:r>
            <a:r>
              <a:rPr lang="zh-CN" altLang="en-US" u="sng" dirty="0" smtClean="0"/>
              <a:t>　</a:t>
            </a:r>
            <a:r>
              <a:rPr lang="en-US" altLang="zh-CN" u="sng" dirty="0" smtClean="0"/>
              <a:t>		</a:t>
            </a:r>
            <a:r>
              <a:rPr lang="zh-CN" altLang="en-US" u="sng" dirty="0" smtClean="0"/>
              <a:t>　</a:t>
            </a:r>
            <a:r>
              <a:rPr lang="en-US" altLang="zh-CN" dirty="0" smtClean="0"/>
              <a:t>》</a:t>
            </a:r>
            <a:r>
              <a:rPr lang="en-US" dirty="0" smtClean="0"/>
              <a:t>,</a:t>
            </a:r>
            <a:r>
              <a:rPr lang="zh-CN" altLang="en-US" dirty="0" smtClean="0"/>
              <a:t>剧本</a:t>
            </a:r>
            <a:r>
              <a:rPr lang="en-US" altLang="zh-CN" dirty="0" smtClean="0"/>
              <a:t>《</a:t>
            </a:r>
            <a:r>
              <a:rPr lang="zh-CN" altLang="en-US" u="sng" dirty="0" smtClean="0"/>
              <a:t>　</a:t>
            </a:r>
            <a:r>
              <a:rPr lang="zh-CN" altLang="en-US" u="sng" dirty="0" smtClean="0"/>
              <a:t>   </a:t>
            </a:r>
            <a:r>
              <a:rPr lang="zh-CN" altLang="en-US" u="sng" dirty="0" smtClean="0"/>
              <a:t>　</a:t>
            </a:r>
            <a:r>
              <a:rPr lang="en-US" altLang="zh-CN" dirty="0" smtClean="0"/>
              <a:t>》</a:t>
            </a:r>
            <a:r>
              <a:rPr lang="zh-CN" altLang="en-US" dirty="0" smtClean="0"/>
              <a:t>等。</a:t>
            </a:r>
            <a:r>
              <a:rPr lang="en-US" dirty="0" smtClean="0"/>
              <a:t> </a:t>
            </a:r>
            <a:endParaRPr lang="zh-CN" altLang="en-US" dirty="0"/>
          </a:p>
        </p:txBody>
      </p:sp>
      <p:pic>
        <p:nvPicPr>
          <p:cNvPr id="3" name="老舍.eps"/>
          <p:cNvPicPr/>
          <p:nvPr/>
        </p:nvPicPr>
        <p:blipFill>
          <a:blip r:embed="rId2"/>
          <a:stretch>
            <a:fillRect/>
          </a:stretch>
        </p:blipFill>
        <p:spPr>
          <a:xfrm>
            <a:off x="10882346" y="2143116"/>
            <a:ext cx="1145098" cy="1612087"/>
          </a:xfrm>
          <a:prstGeom prst="rect">
            <a:avLst/>
          </a:prstGeom>
        </p:spPr>
      </p:pic>
      <p:sp>
        <p:nvSpPr>
          <p:cNvPr id="4" name="文本占位符 6"/>
          <p:cNvSpPr>
            <a:spLocks noGrp="1"/>
          </p:cNvSpPr>
          <p:nvPr>
            <p:ph type="body" sz="quarter" idx="11"/>
          </p:nvPr>
        </p:nvSpPr>
        <p:spPr>
          <a:xfrm>
            <a:off x="5310182" y="1714488"/>
            <a:ext cx="1523968" cy="642966"/>
          </a:xfrm>
        </p:spPr>
        <p:txBody>
          <a:bodyPr/>
          <a:lstStyle/>
          <a:p>
            <a:pPr indent="0"/>
            <a:r>
              <a:rPr lang="zh-CN" altLang="en-US" b="1" dirty="0" smtClean="0">
                <a:solidFill>
                  <a:srgbClr val="FF0000"/>
                </a:solidFill>
              </a:rPr>
              <a:t>舒庆春　</a:t>
            </a:r>
            <a:endParaRPr lang="zh-CN" altLang="en-US" b="1" dirty="0">
              <a:solidFill>
                <a:srgbClr val="FF0000"/>
              </a:solidFill>
            </a:endParaRPr>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6"/>
          <p:cNvSpPr>
            <a:spLocks noGrp="1"/>
          </p:cNvSpPr>
          <p:nvPr>
            <p:ph type="body" sz="quarter" idx="11"/>
          </p:nvPr>
        </p:nvSpPr>
        <p:spPr>
          <a:xfrm>
            <a:off x="7096132" y="1714488"/>
            <a:ext cx="1523968" cy="642966"/>
          </a:xfrm>
        </p:spPr>
        <p:txBody>
          <a:bodyPr/>
          <a:lstStyle/>
          <a:p>
            <a:pPr indent="0"/>
            <a:r>
              <a:rPr lang="zh-CN" altLang="en-US" b="1" dirty="0" smtClean="0">
                <a:solidFill>
                  <a:srgbClr val="FF0000"/>
                </a:solidFill>
              </a:rPr>
              <a:t>舍予</a:t>
            </a:r>
            <a:endParaRPr lang="zh-CN" altLang="en-US" b="1" dirty="0">
              <a:solidFill>
                <a:srgbClr val="FF0000"/>
              </a:solidFill>
            </a:endParaRPr>
          </a:p>
        </p:txBody>
      </p:sp>
      <p:sp>
        <p:nvSpPr>
          <p:cNvPr id="8" name="文本占位符 6"/>
          <p:cNvSpPr>
            <a:spLocks noGrp="1"/>
          </p:cNvSpPr>
          <p:nvPr>
            <p:ph type="body" sz="quarter" idx="11"/>
          </p:nvPr>
        </p:nvSpPr>
        <p:spPr>
          <a:xfrm>
            <a:off x="4595802" y="4857760"/>
            <a:ext cx="2357454" cy="642966"/>
          </a:xfrm>
        </p:spPr>
        <p:txBody>
          <a:bodyPr/>
          <a:lstStyle/>
          <a:p>
            <a:pPr indent="0"/>
            <a:r>
              <a:rPr lang="zh-CN" altLang="en-US" b="1" dirty="0" smtClean="0">
                <a:solidFill>
                  <a:srgbClr val="FF0000"/>
                </a:solidFill>
              </a:rPr>
              <a:t>人民艺术家</a:t>
            </a:r>
            <a:endParaRPr lang="zh-CN" altLang="en-US" b="1" dirty="0">
              <a:solidFill>
                <a:srgbClr val="FF0000"/>
              </a:solidFill>
            </a:endParaRPr>
          </a:p>
        </p:txBody>
      </p:sp>
      <p:sp>
        <p:nvSpPr>
          <p:cNvPr id="9" name="文本占位符 6"/>
          <p:cNvSpPr>
            <a:spLocks noGrp="1"/>
          </p:cNvSpPr>
          <p:nvPr>
            <p:ph type="body" sz="quarter" idx="11"/>
          </p:nvPr>
        </p:nvSpPr>
        <p:spPr>
          <a:xfrm>
            <a:off x="4167174" y="5500702"/>
            <a:ext cx="2357454" cy="642966"/>
          </a:xfrm>
        </p:spPr>
        <p:txBody>
          <a:bodyPr/>
          <a:lstStyle/>
          <a:p>
            <a:pPr indent="0"/>
            <a:r>
              <a:rPr lang="zh-CN" altLang="en-US" b="1" dirty="0" smtClean="0">
                <a:solidFill>
                  <a:srgbClr val="FF0000"/>
                </a:solidFill>
              </a:rPr>
              <a:t>四世同堂</a:t>
            </a:r>
            <a:endParaRPr lang="zh-CN" altLang="en-US" b="1" dirty="0">
              <a:solidFill>
                <a:srgbClr val="FF0000"/>
              </a:solidFill>
            </a:endParaRPr>
          </a:p>
        </p:txBody>
      </p:sp>
      <p:sp>
        <p:nvSpPr>
          <p:cNvPr id="10" name="文本占位符 6"/>
          <p:cNvSpPr>
            <a:spLocks noGrp="1"/>
          </p:cNvSpPr>
          <p:nvPr>
            <p:ph type="body" sz="quarter" idx="11"/>
          </p:nvPr>
        </p:nvSpPr>
        <p:spPr>
          <a:xfrm>
            <a:off x="7381884" y="5500702"/>
            <a:ext cx="2357454" cy="642966"/>
          </a:xfrm>
        </p:spPr>
        <p:txBody>
          <a:bodyPr/>
          <a:lstStyle/>
          <a:p>
            <a:pPr indent="0"/>
            <a:r>
              <a:rPr lang="zh-CN" altLang="en-US" b="1" dirty="0" smtClean="0">
                <a:solidFill>
                  <a:srgbClr val="FF0000"/>
                </a:solidFill>
              </a:rPr>
              <a:t>茶馆</a:t>
            </a:r>
            <a:endParaRPr lang="zh-CN" altLang="en-US" b="1" dirty="0">
              <a:solidFill>
                <a:srgbClr val="FF0000"/>
              </a:solidFil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blinds(horizontal)">
                                      <p:cBhvr>
                                        <p:cTn id="13" dur="500"/>
                                        <p:tgtEl>
                                          <p:spTgt spid="8">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blinds(horizontal)">
                                      <p:cBhvr>
                                        <p:cTn id="16" dur="500"/>
                                        <p:tgtEl>
                                          <p:spTgt spid="9">
                                            <p:txEl>
                                              <p:pRg st="0" end="0"/>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blinds(horizontal)">
                                      <p:cBhvr>
                                        <p:cTn id="19" dur="500"/>
                                        <p:tgtEl>
                                          <p:spTgt spid="10">
                                            <p:txEl>
                                              <p:pRg st="0" end="0"/>
                                            </p:txEl>
                                          </p:spTgt>
                                        </p:tgtEl>
                                      </p:cBhvr>
                                    </p:animEffect>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09588" y="1071546"/>
            <a:ext cx="10858576" cy="1857388"/>
          </a:xfrm>
        </p:spPr>
        <p:txBody>
          <a:bodyPr/>
          <a:lstStyle/>
          <a:p>
            <a:r>
              <a:rPr lang="en-US" dirty="0" smtClean="0"/>
              <a:t>2.</a:t>
            </a:r>
            <a:r>
              <a:rPr lang="zh-CN" altLang="en-US" dirty="0" smtClean="0"/>
              <a:t>把握名著的故事梗概。</a:t>
            </a:r>
          </a:p>
          <a:p>
            <a:r>
              <a:rPr lang="en-US" altLang="zh-CN" dirty="0" smtClean="0"/>
              <a:t>《</a:t>
            </a:r>
            <a:r>
              <a:rPr lang="zh-CN" altLang="en-US" dirty="0" smtClean="0"/>
              <a:t>骆驼祥子</a:t>
            </a:r>
            <a:r>
              <a:rPr lang="en-US" altLang="zh-CN" dirty="0" smtClean="0"/>
              <a:t>》</a:t>
            </a:r>
            <a:r>
              <a:rPr lang="zh-CN" altLang="en-US" dirty="0" smtClean="0"/>
              <a:t>以</a:t>
            </a:r>
            <a:r>
              <a:rPr lang="en-US" dirty="0" smtClean="0"/>
              <a:t>20</a:t>
            </a:r>
            <a:r>
              <a:rPr lang="zh-CN" altLang="en-US" dirty="0" smtClean="0"/>
              <a:t>世纪</a:t>
            </a:r>
            <a:r>
              <a:rPr lang="en-US" dirty="0" smtClean="0"/>
              <a:t>20</a:t>
            </a:r>
            <a:r>
              <a:rPr lang="zh-CN" altLang="en-US" dirty="0" smtClean="0"/>
              <a:t>年代的</a:t>
            </a:r>
            <a:r>
              <a:rPr lang="zh-CN" altLang="en-US" u="sng" dirty="0" smtClean="0"/>
              <a:t>　</a:t>
            </a:r>
            <a:r>
              <a:rPr lang="zh-CN" altLang="en-US" u="sng" dirty="0" smtClean="0"/>
              <a:t>  </a:t>
            </a:r>
            <a:r>
              <a:rPr lang="zh-CN" altLang="en-US" u="sng" dirty="0" smtClean="0"/>
              <a:t>　</a:t>
            </a:r>
            <a:r>
              <a:rPr lang="en-US" dirty="0" smtClean="0"/>
              <a:t>(</a:t>
            </a:r>
            <a:r>
              <a:rPr lang="zh-CN" altLang="en-US" dirty="0" smtClean="0"/>
              <a:t>地点</a:t>
            </a:r>
            <a:r>
              <a:rPr lang="en-US" dirty="0" smtClean="0"/>
              <a:t>)</a:t>
            </a:r>
            <a:r>
              <a:rPr lang="zh-CN" altLang="en-US" dirty="0" smtClean="0"/>
              <a:t>为背景</a:t>
            </a:r>
            <a:r>
              <a:rPr lang="en-US" dirty="0" smtClean="0"/>
              <a:t>,</a:t>
            </a:r>
            <a:r>
              <a:rPr lang="zh-CN" altLang="en-US" dirty="0" smtClean="0"/>
              <a:t>通过对人力车夫祥子一生三起三落最终沉沦的悲惨遭遇</a:t>
            </a:r>
            <a:r>
              <a:rPr lang="en-US" dirty="0" smtClean="0"/>
              <a:t>,</a:t>
            </a:r>
            <a:r>
              <a:rPr lang="zh-CN" altLang="en-US" dirty="0" smtClean="0"/>
              <a:t>揭露了</a:t>
            </a:r>
            <a:r>
              <a:rPr lang="zh-CN" altLang="en-US" u="sng" dirty="0" smtClean="0"/>
              <a:t>　</a:t>
            </a:r>
            <a:r>
              <a:rPr lang="en-US" altLang="zh-CN" u="sng" dirty="0" smtClean="0"/>
              <a:t>									   </a:t>
            </a:r>
            <a:r>
              <a:rPr lang="zh-CN" altLang="en-US" u="sng" dirty="0" smtClean="0"/>
              <a:t>　</a:t>
            </a:r>
            <a:r>
              <a:rPr lang="zh-CN" altLang="en-US" dirty="0" smtClean="0"/>
              <a:t>。祥子的遭遇证明了生活在那个时代的劳动人民</a:t>
            </a:r>
            <a:r>
              <a:rPr lang="en-US" dirty="0" smtClean="0"/>
              <a:t>,</a:t>
            </a:r>
            <a:r>
              <a:rPr lang="zh-CN" altLang="en-US" dirty="0" smtClean="0"/>
              <a:t>想通过自己的</a:t>
            </a:r>
            <a:r>
              <a:rPr lang="zh-CN" altLang="en-US" dirty="0" smtClean="0"/>
              <a:t>勤劳和</a:t>
            </a:r>
            <a:r>
              <a:rPr lang="zh-CN" altLang="en-US" dirty="0" smtClean="0"/>
              <a:t>奋斗改变自己的处境</a:t>
            </a:r>
            <a:r>
              <a:rPr lang="en-US" dirty="0" smtClean="0"/>
              <a:t>,</a:t>
            </a:r>
            <a:r>
              <a:rPr lang="zh-CN" altLang="en-US" dirty="0" smtClean="0"/>
              <a:t>是根本不可能的。</a:t>
            </a:r>
            <a:endParaRPr lang="zh-CN" altLang="en-US" dirty="0"/>
          </a:p>
        </p:txBody>
      </p:sp>
      <p:sp>
        <p:nvSpPr>
          <p:cNvPr id="4" name="文本占位符 6"/>
          <p:cNvSpPr>
            <a:spLocks noGrp="1"/>
          </p:cNvSpPr>
          <p:nvPr>
            <p:ph type="body" sz="quarter" idx="11"/>
          </p:nvPr>
        </p:nvSpPr>
        <p:spPr>
          <a:xfrm>
            <a:off x="6667504" y="1714488"/>
            <a:ext cx="1523968" cy="642966"/>
          </a:xfrm>
        </p:spPr>
        <p:txBody>
          <a:bodyPr/>
          <a:lstStyle/>
          <a:p>
            <a:pPr indent="0"/>
            <a:r>
              <a:rPr lang="zh-CN" altLang="en-US" b="1" dirty="0" smtClean="0">
                <a:solidFill>
                  <a:srgbClr val="FF0000"/>
                </a:solidFill>
              </a:rPr>
              <a:t>北京</a:t>
            </a:r>
            <a:endParaRPr lang="zh-CN" altLang="en-US" b="1" dirty="0">
              <a:solidFill>
                <a:srgbClr val="FF0000"/>
              </a:solidFill>
            </a:endParaRPr>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6"/>
          <p:cNvSpPr>
            <a:spLocks noGrp="1"/>
          </p:cNvSpPr>
          <p:nvPr>
            <p:ph type="body" sz="quarter" idx="11"/>
          </p:nvPr>
        </p:nvSpPr>
        <p:spPr>
          <a:xfrm>
            <a:off x="8810644" y="2285992"/>
            <a:ext cx="2286016" cy="642966"/>
          </a:xfrm>
        </p:spPr>
        <p:txBody>
          <a:bodyPr/>
          <a:lstStyle/>
          <a:p>
            <a:pPr indent="0"/>
            <a:r>
              <a:rPr lang="zh-CN" altLang="en-US" b="1" dirty="0" smtClean="0">
                <a:solidFill>
                  <a:srgbClr val="FF0000"/>
                </a:solidFill>
              </a:rPr>
              <a:t>半殖民地</a:t>
            </a:r>
            <a:endParaRPr lang="zh-CN" altLang="en-US" b="1" dirty="0">
              <a:solidFill>
                <a:srgbClr val="FF0000"/>
              </a:solidFill>
            </a:endParaRPr>
          </a:p>
        </p:txBody>
      </p:sp>
      <p:sp>
        <p:nvSpPr>
          <p:cNvPr id="8" name="文本占位符 6"/>
          <p:cNvSpPr>
            <a:spLocks noGrp="1"/>
          </p:cNvSpPr>
          <p:nvPr>
            <p:ph type="body" sz="quarter" idx="11"/>
          </p:nvPr>
        </p:nvSpPr>
        <p:spPr>
          <a:xfrm>
            <a:off x="809588" y="2928934"/>
            <a:ext cx="7500990" cy="642966"/>
          </a:xfrm>
        </p:spPr>
        <p:txBody>
          <a:bodyPr/>
          <a:lstStyle/>
          <a:p>
            <a:pPr indent="0"/>
            <a:r>
              <a:rPr lang="zh-CN" altLang="en-US" b="1" dirty="0" smtClean="0">
                <a:solidFill>
                  <a:srgbClr val="FF0000"/>
                </a:solidFill>
              </a:rPr>
              <a:t>半封建的中国社会底层劳动人民的悲苦命运</a:t>
            </a:r>
            <a:endParaRPr lang="zh-CN" altLang="en-US" b="1" dirty="0">
              <a:solidFill>
                <a:srgbClr val="FF0000"/>
              </a:solidFil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blinds(horizontal)">
                                      <p:cBhvr>
                                        <p:cTn id="13" dur="500"/>
                                        <p:tgtEl>
                                          <p:spTgt spid="8">
                                            <p:txEl>
                                              <p:pRg st="0" end="0"/>
                                            </p:txEl>
                                          </p:spTgt>
                                        </p:tgtEl>
                                      </p:cBhvr>
                                    </p:animEffect>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梳理情节</a:t>
            </a:r>
            <a:r>
              <a:rPr lang="en-US" dirty="0" smtClean="0"/>
              <a:t>,</a:t>
            </a:r>
            <a:r>
              <a:rPr lang="zh-CN" altLang="en-US" dirty="0" smtClean="0"/>
              <a:t>感知人物</a:t>
            </a:r>
          </a:p>
          <a:p>
            <a:r>
              <a:rPr lang="en-US" dirty="0" smtClean="0"/>
              <a:t>1.</a:t>
            </a:r>
            <a:r>
              <a:rPr lang="zh-CN" altLang="en-US" dirty="0" smtClean="0"/>
              <a:t>通读全文</a:t>
            </a:r>
            <a:r>
              <a:rPr lang="en-US" dirty="0" smtClean="0"/>
              <a:t>,</a:t>
            </a:r>
            <a:r>
              <a:rPr lang="zh-CN" altLang="en-US" dirty="0" smtClean="0"/>
              <a:t>梳理全书主要情节。</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142984"/>
            <a:ext cx="11930146" cy="642942"/>
          </a:xfrm>
        </p:spPr>
        <p:txBody>
          <a:bodyPr/>
          <a:lstStyle/>
          <a:p>
            <a:r>
              <a:rPr lang="zh-CN" altLang="en-US" dirty="0" smtClean="0"/>
              <a:t>从祥子的角度</a:t>
            </a:r>
            <a:r>
              <a:rPr lang="en-US" dirty="0" smtClean="0"/>
              <a:t>,</a:t>
            </a:r>
            <a:r>
              <a:rPr lang="zh-CN" altLang="en-US" dirty="0" smtClean="0"/>
              <a:t>梳理</a:t>
            </a:r>
            <a:r>
              <a:rPr lang="en-US" dirty="0" smtClean="0"/>
              <a:t>“</a:t>
            </a:r>
            <a:r>
              <a:rPr lang="zh-CN" altLang="en-US" dirty="0" smtClean="0"/>
              <a:t>三起三落</a:t>
            </a:r>
            <a:r>
              <a:rPr lang="en-US" dirty="0" smtClean="0"/>
              <a:t>”</a:t>
            </a:r>
            <a:r>
              <a:rPr lang="zh-CN" altLang="en-US" dirty="0" smtClean="0"/>
              <a:t>。</a:t>
            </a:r>
          </a:p>
          <a:p>
            <a:r>
              <a:rPr lang="zh-CN" altLang="en-US" dirty="0" smtClean="0"/>
              <a:t>一起</a:t>
            </a:r>
            <a:r>
              <a:rPr lang="en-US" dirty="0" smtClean="0"/>
              <a:t>:</a:t>
            </a:r>
            <a:r>
              <a:rPr lang="zh-CN" altLang="en-US" dirty="0" smtClean="0"/>
              <a:t>祥子来到北平当人力车夫</a:t>
            </a:r>
            <a:r>
              <a:rPr lang="en-US" dirty="0" smtClean="0"/>
              <a:t>,</a:t>
            </a:r>
            <a:r>
              <a:rPr lang="zh-CN" altLang="en-US" dirty="0" smtClean="0"/>
              <a:t>苦干三年</a:t>
            </a:r>
            <a:r>
              <a:rPr lang="en-US" dirty="0" smtClean="0"/>
              <a:t>,</a:t>
            </a:r>
            <a:r>
              <a:rPr lang="zh-CN" altLang="en-US" dirty="0" smtClean="0"/>
              <a:t>凑足一百块钱</a:t>
            </a:r>
            <a:r>
              <a:rPr lang="en-US" dirty="0" smtClean="0"/>
              <a:t>,</a:t>
            </a:r>
            <a:r>
              <a:rPr lang="zh-CN" altLang="en-US" dirty="0" smtClean="0"/>
              <a:t>买了辆新车。</a:t>
            </a:r>
          </a:p>
          <a:p>
            <a:r>
              <a:rPr lang="zh-CN" altLang="en-US" dirty="0" smtClean="0"/>
              <a:t>一落</a:t>
            </a:r>
            <a:r>
              <a:rPr lang="en-US" dirty="0" smtClean="0"/>
              <a:t>:</a:t>
            </a:r>
            <a:r>
              <a:rPr lang="zh-CN" altLang="en-US" dirty="0" smtClean="0"/>
              <a:t>祥子连人带车被乱兵抓去</a:t>
            </a:r>
            <a:r>
              <a:rPr lang="en-US" dirty="0" smtClean="0"/>
              <a:t>,</a:t>
            </a:r>
            <a:r>
              <a:rPr lang="zh-CN" altLang="en-US" dirty="0" smtClean="0"/>
              <a:t>理想第一次破灭。</a:t>
            </a:r>
          </a:p>
          <a:p>
            <a:r>
              <a:rPr lang="zh-CN" altLang="en-US" dirty="0" smtClean="0"/>
              <a:t>二起</a:t>
            </a:r>
            <a:r>
              <a:rPr lang="en-US" dirty="0" smtClean="0"/>
              <a:t>:</a:t>
            </a:r>
            <a:r>
              <a:rPr lang="zh-CN" altLang="en-US" dirty="0" smtClean="0"/>
              <a:t>祥子卖骆驼</a:t>
            </a:r>
            <a:r>
              <a:rPr lang="en-US" dirty="0" smtClean="0"/>
              <a:t>,</a:t>
            </a:r>
            <a:r>
              <a:rPr lang="zh-CN" altLang="en-US" dirty="0" smtClean="0"/>
              <a:t>拼命拉车</a:t>
            </a:r>
            <a:r>
              <a:rPr lang="en-US" dirty="0" smtClean="0"/>
              <a:t>,</a:t>
            </a:r>
            <a:r>
              <a:rPr lang="zh-CN" altLang="en-US" dirty="0" smtClean="0"/>
              <a:t>省吃俭用攒钱准备买新车。</a:t>
            </a:r>
          </a:p>
          <a:p>
            <a:r>
              <a:rPr lang="zh-CN" altLang="en-US" dirty="0" smtClean="0"/>
              <a:t>二落</a:t>
            </a:r>
            <a:r>
              <a:rPr lang="en-US" dirty="0" smtClean="0"/>
              <a:t>:</a:t>
            </a:r>
            <a:r>
              <a:rPr lang="zh-CN" altLang="en-US" dirty="0" smtClean="0"/>
              <a:t>干包月时</a:t>
            </a:r>
            <a:r>
              <a:rPr lang="en-US" dirty="0" smtClean="0"/>
              <a:t>,</a:t>
            </a:r>
            <a:r>
              <a:rPr lang="zh-CN" altLang="en-US" dirty="0" smtClean="0"/>
              <a:t>祥子辛苦攒的钱被孙侦探骗去</a:t>
            </a:r>
            <a:r>
              <a:rPr lang="en-US" dirty="0" smtClean="0"/>
              <a:t>,</a:t>
            </a:r>
            <a:r>
              <a:rPr lang="zh-CN" altLang="en-US" dirty="0" smtClean="0"/>
              <a:t>第二次希望破灭。</a:t>
            </a:r>
          </a:p>
          <a:p>
            <a:r>
              <a:rPr lang="zh-CN" altLang="en-US" dirty="0" smtClean="0"/>
              <a:t>三起</a:t>
            </a:r>
            <a:r>
              <a:rPr lang="en-US" dirty="0" smtClean="0"/>
              <a:t>:</a:t>
            </a:r>
            <a:r>
              <a:rPr lang="zh-CN" altLang="en-US" dirty="0" smtClean="0"/>
              <a:t>虎妞以低价给祥子买了邻居二强子的车</a:t>
            </a:r>
            <a:r>
              <a:rPr lang="en-US" dirty="0" smtClean="0"/>
              <a:t>,</a:t>
            </a:r>
            <a:r>
              <a:rPr lang="zh-CN" altLang="en-US" dirty="0" smtClean="0"/>
              <a:t>祥子又有车了。</a:t>
            </a:r>
          </a:p>
          <a:p>
            <a:r>
              <a:rPr lang="zh-CN" altLang="en-US" dirty="0" smtClean="0"/>
              <a:t>三落</a:t>
            </a:r>
            <a:r>
              <a:rPr lang="en-US" dirty="0" smtClean="0"/>
              <a:t>:</a:t>
            </a:r>
            <a:r>
              <a:rPr lang="zh-CN" altLang="en-US" dirty="0" smtClean="0"/>
              <a:t>为了置办虎妞的丧事</a:t>
            </a:r>
            <a:r>
              <a:rPr lang="en-US" dirty="0" smtClean="0"/>
              <a:t>,</a:t>
            </a:r>
            <a:r>
              <a:rPr lang="zh-CN" altLang="en-US" dirty="0" smtClean="0"/>
              <a:t>祥子又卖掉了车。</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linds(horizontal)">
                                      <p:cBhvr>
                                        <p:cTn id="22" dur="500"/>
                                        <p:tgtEl>
                                          <p:spTgt spid="5">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blinds(horizontal)">
                                      <p:cBhvr>
                                        <p:cTn id="25" dur="500"/>
                                        <p:tgtEl>
                                          <p:spTgt spid="5">
                                            <p:txEl>
                                              <p:pRg st="6" end="6"/>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2630</TotalTime>
  <Words>1797</Words>
  <Application>Microsoft Office PowerPoint</Application>
  <PresentationFormat>自定义</PresentationFormat>
  <Paragraphs>98</Paragraphs>
  <Slides>28</Slides>
  <Notes>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614</cp:revision>
  <dcterms:created xsi:type="dcterms:W3CDTF">2017-02-11T06:33:00Z</dcterms:created>
  <dcterms:modified xsi:type="dcterms:W3CDTF">2019-12-13T07:03:05Z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