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7"/>
  </p:notesMasterIdLst>
  <p:handoutMasterIdLst>
    <p:handoutMasterId r:id="rId28"/>
  </p:handoutMasterIdLst>
  <p:sldIdLst>
    <p:sldId id="371" r:id="rId3"/>
    <p:sldId id="429" r:id="rId4"/>
    <p:sldId id="444" r:id="rId5"/>
    <p:sldId id="428" r:id="rId6"/>
    <p:sldId id="445" r:id="rId7"/>
    <p:sldId id="443" r:id="rId8"/>
    <p:sldId id="477" r:id="rId9"/>
    <p:sldId id="518" r:id="rId10"/>
    <p:sldId id="397" r:id="rId11"/>
    <p:sldId id="524" r:id="rId12"/>
    <p:sldId id="511" r:id="rId13"/>
    <p:sldId id="521" r:id="rId14"/>
    <p:sldId id="494" r:id="rId15"/>
    <p:sldId id="495" r:id="rId16"/>
    <p:sldId id="525" r:id="rId17"/>
    <p:sldId id="526" r:id="rId18"/>
    <p:sldId id="527" r:id="rId19"/>
    <p:sldId id="528" r:id="rId20"/>
    <p:sldId id="529" r:id="rId21"/>
    <p:sldId id="530" r:id="rId22"/>
    <p:sldId id="500" r:id="rId23"/>
    <p:sldId id="516" r:id="rId24"/>
    <p:sldId id="476" r:id="rId25"/>
    <p:sldId id="395" r:id="rId26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088" autoAdjust="0"/>
    <p:restoredTop sz="97536" autoAdjust="0"/>
  </p:normalViewPr>
  <p:slideViewPr>
    <p:cSldViewPr>
      <p:cViewPr>
        <p:scale>
          <a:sx n="40" d="100"/>
          <a:sy n="40" d="100"/>
        </p:scale>
        <p:origin x="-276" y="-492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="" xmlns:a16="http://schemas.microsoft.com/office/drawing/2014/main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="" xmlns:a16="http://schemas.microsoft.com/office/drawing/2014/main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="" xmlns:a16="http://schemas.microsoft.com/office/drawing/2014/main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第五单元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="" xmlns:a16="http://schemas.microsoft.com/office/drawing/2014/main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19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="" xmlns:a16="http://schemas.microsoft.com/office/drawing/2014/main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七年级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10116" y="4000504"/>
            <a:ext cx="32239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19.</a:t>
            </a:r>
            <a:r>
              <a:rPr lang="en-US" sz="3600" baseline="30000" dirty="0" smtClean="0"/>
              <a:t>*</a:t>
            </a:r>
            <a:r>
              <a:rPr lang="zh-CN" altLang="en-US" sz="3600" dirty="0" smtClean="0"/>
              <a:t>外国诗二首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3524232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4646907" y="4643446"/>
            <a:ext cx="38779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/>
              <a:t>假如生活欺骗了你</a:t>
            </a:r>
            <a:endParaRPr lang="zh-CN" altLang="en-US" sz="3600" dirty="0"/>
          </a:p>
        </p:txBody>
      </p:sp>
      <p:pic>
        <p:nvPicPr>
          <p:cNvPr id="8" name="第5单元.eps" descr="id:21474995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166778" y="1571612"/>
            <a:ext cx="10001320" cy="17791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928670"/>
            <a:ext cx="11215766" cy="857256"/>
          </a:xfrm>
        </p:spPr>
        <p:txBody>
          <a:bodyPr/>
          <a:lstStyle/>
          <a:p>
            <a:r>
              <a:rPr lang="zh-CN" altLang="en-US" dirty="0" smtClean="0"/>
              <a:t>第一部分</a:t>
            </a:r>
            <a:r>
              <a:rPr lang="en-US" dirty="0" smtClean="0"/>
              <a:t>:</a:t>
            </a:r>
            <a:r>
              <a:rPr lang="zh-CN" altLang="en-US" dirty="0" smtClean="0"/>
              <a:t>如果身处逆境</a:t>
            </a:r>
            <a:r>
              <a:rPr lang="en-US" dirty="0" smtClean="0"/>
              <a:t>,</a:t>
            </a:r>
            <a:r>
              <a:rPr lang="zh-CN" altLang="en-US" dirty="0" smtClean="0"/>
              <a:t>不必悲伤</a:t>
            </a:r>
            <a:r>
              <a:rPr lang="en-US" dirty="0" smtClean="0"/>
              <a:t>,</a:t>
            </a:r>
            <a:r>
              <a:rPr lang="zh-CN" altLang="en-US" dirty="0" smtClean="0"/>
              <a:t>要耐心等待</a:t>
            </a:r>
            <a:r>
              <a:rPr lang="en-US" dirty="0" smtClean="0"/>
              <a:t>,</a:t>
            </a:r>
            <a:r>
              <a:rPr lang="zh-CN" altLang="en-US" dirty="0" smtClean="0"/>
              <a:t>快乐的日子一定会到来。</a:t>
            </a:r>
          </a:p>
          <a:p>
            <a:r>
              <a:rPr lang="zh-CN" altLang="en-US" dirty="0" smtClean="0"/>
              <a:t>第二部分</a:t>
            </a:r>
            <a:r>
              <a:rPr lang="en-US" dirty="0" smtClean="0"/>
              <a:t>:</a:t>
            </a:r>
            <a:r>
              <a:rPr lang="zh-CN" altLang="en-US" dirty="0" smtClean="0"/>
              <a:t>要永远向往美好的未来</a:t>
            </a:r>
            <a:r>
              <a:rPr lang="en-US" dirty="0" smtClean="0"/>
              <a:t>,</a:t>
            </a:r>
            <a:r>
              <a:rPr lang="zh-CN" altLang="en-US" dirty="0" smtClean="0"/>
              <a:t>现在虽身处逆境</a:t>
            </a:r>
            <a:r>
              <a:rPr lang="en-US" dirty="0" smtClean="0"/>
              <a:t>,</a:t>
            </a:r>
            <a:r>
              <a:rPr lang="zh-CN" altLang="en-US" dirty="0" smtClean="0"/>
              <a:t>但当时过境迁</a:t>
            </a:r>
            <a:r>
              <a:rPr lang="en-US" dirty="0" smtClean="0"/>
              <a:t>,</a:t>
            </a:r>
            <a:r>
              <a:rPr lang="zh-CN" altLang="en-US" dirty="0" smtClean="0"/>
              <a:t>往事都将成为亲切的回忆。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二、问题</a:t>
            </a:r>
            <a:r>
              <a:rPr lang="en-US" dirty="0" smtClean="0"/>
              <a:t>:</a:t>
            </a:r>
            <a:r>
              <a:rPr lang="zh-CN" altLang="en-US" dirty="0" smtClean="0"/>
              <a:t>怎样理解</a:t>
            </a:r>
            <a:r>
              <a:rPr lang="en-US" dirty="0" smtClean="0"/>
              <a:t>“</a:t>
            </a:r>
            <a:r>
              <a:rPr lang="zh-CN" altLang="en-US" dirty="0" smtClean="0"/>
              <a:t>生活欺骗了你</a:t>
            </a:r>
            <a:r>
              <a:rPr lang="en-US" dirty="0" smtClean="0"/>
              <a:t>”?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858576" cy="857256"/>
          </a:xfrm>
        </p:spPr>
        <p:txBody>
          <a:bodyPr/>
          <a:lstStyle/>
          <a:p>
            <a:r>
              <a:rPr lang="zh-CN" altLang="en-US" dirty="0" smtClean="0"/>
              <a:t>这是特指在生活中因遭遇艰难困苦而身处逆境。诗人写这首诗时</a:t>
            </a:r>
            <a:r>
              <a:rPr lang="en-US" dirty="0" smtClean="0"/>
              <a:t>,</a:t>
            </a:r>
            <a:r>
              <a:rPr lang="zh-CN" altLang="en-US" dirty="0" smtClean="0"/>
              <a:t>正被流放</a:t>
            </a:r>
            <a:r>
              <a:rPr lang="en-US" dirty="0" smtClean="0"/>
              <a:t>,</a:t>
            </a:r>
            <a:r>
              <a:rPr lang="zh-CN" altLang="en-US" dirty="0" smtClean="0"/>
              <a:t>这是他自己真实生活的写照。专制扼杀正义</a:t>
            </a:r>
            <a:r>
              <a:rPr lang="en-US" dirty="0" smtClean="0"/>
              <a:t>,</a:t>
            </a:r>
            <a:r>
              <a:rPr lang="zh-CN" altLang="en-US" dirty="0" smtClean="0"/>
              <a:t>沙皇镇压革命</a:t>
            </a:r>
            <a:r>
              <a:rPr lang="en-US" dirty="0" smtClean="0"/>
              <a:t>,</a:t>
            </a:r>
            <a:r>
              <a:rPr lang="zh-CN" altLang="en-US" dirty="0" smtClean="0"/>
              <a:t>所以说</a:t>
            </a:r>
            <a:r>
              <a:rPr lang="en-US" dirty="0" smtClean="0"/>
              <a:t>,</a:t>
            </a:r>
            <a:r>
              <a:rPr lang="zh-CN" altLang="en-US" dirty="0" smtClean="0"/>
              <a:t>人生经历着苦难</a:t>
            </a:r>
            <a:r>
              <a:rPr lang="en-US" dirty="0" smtClean="0"/>
              <a:t>,</a:t>
            </a:r>
            <a:r>
              <a:rPr lang="zh-CN" altLang="en-US" dirty="0" smtClean="0"/>
              <a:t>生活遭遇着不幸。这是生活对热爱它的人的一种</a:t>
            </a:r>
            <a:r>
              <a:rPr lang="en-US" dirty="0" smtClean="0"/>
              <a:t>“</a:t>
            </a:r>
            <a:r>
              <a:rPr lang="zh-CN" altLang="en-US" dirty="0" smtClean="0"/>
              <a:t>欺骗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三、问题</a:t>
            </a:r>
            <a:r>
              <a:rPr lang="en-US" dirty="0" smtClean="0"/>
              <a:t>:</a:t>
            </a:r>
            <a:r>
              <a:rPr lang="zh-CN" altLang="en-US" dirty="0" smtClean="0"/>
              <a:t>这首诗歌表达了诗人怎样的人生态度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81026" y="1428736"/>
            <a:ext cx="10715700" cy="2071702"/>
          </a:xfrm>
        </p:spPr>
        <p:txBody>
          <a:bodyPr/>
          <a:lstStyle/>
          <a:p>
            <a:r>
              <a:rPr lang="zh-CN" altLang="en-US" dirty="0" smtClean="0"/>
              <a:t>这首诗表达了诗人积极乐观的人生态度。这是一种难能可贵的品质</a:t>
            </a:r>
            <a:r>
              <a:rPr lang="en-US" dirty="0" smtClean="0"/>
              <a:t>,</a:t>
            </a:r>
            <a:r>
              <a:rPr lang="zh-CN" altLang="en-US" dirty="0" smtClean="0"/>
              <a:t>也是一种面对噩运时的崇高境界。这也是这首诗深受人们喜爱的原因。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四、活动</a:t>
            </a:r>
            <a:r>
              <a:rPr lang="en-US" dirty="0" smtClean="0"/>
              <a:t>:</a:t>
            </a:r>
            <a:r>
              <a:rPr lang="zh-CN" altLang="en-US" dirty="0" smtClean="0"/>
              <a:t>自由诵读、吟咏</a:t>
            </a:r>
            <a:r>
              <a:rPr lang="en-US" dirty="0" smtClean="0"/>
              <a:t>,</a:t>
            </a:r>
            <a:r>
              <a:rPr lang="zh-CN" altLang="en-US" dirty="0" smtClean="0"/>
              <a:t>同时展开联想、想象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dirty="0" smtClean="0"/>
              <a:t>1.</a:t>
            </a:r>
            <a:r>
              <a:rPr lang="zh-CN" altLang="en-US" dirty="0" smtClean="0"/>
              <a:t>生活中一次令你伤心的往事是什么</a:t>
            </a:r>
            <a:r>
              <a:rPr lang="en-US" dirty="0" smtClean="0"/>
              <a:t>?</a:t>
            </a:r>
            <a:endParaRPr lang="zh-CN" altLang="en-US" dirty="0" smtClean="0"/>
          </a:p>
          <a:p>
            <a:r>
              <a:rPr lang="en-US" dirty="0" smtClean="0"/>
              <a:t>2.</a:t>
            </a:r>
            <a:r>
              <a:rPr lang="zh-CN" altLang="en-US" dirty="0" smtClean="0"/>
              <a:t>当时的感受怎样</a:t>
            </a:r>
            <a:r>
              <a:rPr lang="en-US" dirty="0" smtClean="0"/>
              <a:t>?</a:t>
            </a:r>
            <a:endParaRPr lang="zh-CN" altLang="en-US" dirty="0" smtClean="0"/>
          </a:p>
          <a:p>
            <a:r>
              <a:rPr lang="en-US" dirty="0" smtClean="0"/>
              <a:t>3.</a:t>
            </a:r>
            <a:r>
              <a:rPr lang="zh-CN" altLang="en-US" dirty="0" smtClean="0"/>
              <a:t>你是如何度过伤心的日子的</a:t>
            </a:r>
            <a:r>
              <a:rPr lang="en-US" dirty="0" smtClean="0"/>
              <a:t>?</a:t>
            </a:r>
            <a:endParaRPr lang="zh-CN" altLang="en-US" dirty="0" smtClean="0"/>
          </a:p>
          <a:p>
            <a:r>
              <a:rPr lang="en-US" dirty="0" smtClean="0"/>
              <a:t>4.</a:t>
            </a:r>
            <a:r>
              <a:rPr lang="zh-CN" altLang="en-US" dirty="0" smtClean="0"/>
              <a:t>你在事后有什么领悟</a:t>
            </a:r>
            <a:r>
              <a:rPr lang="en-US" dirty="0" smtClean="0"/>
              <a:t>?</a:t>
            </a:r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81026" y="1428736"/>
            <a:ext cx="10715700" cy="2071702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我曾经被最要好的朋友欺骗了</a:t>
            </a:r>
            <a:r>
              <a:rPr lang="en-US" dirty="0" smtClean="0"/>
              <a:t>,</a:t>
            </a:r>
            <a:r>
              <a:rPr lang="zh-CN" altLang="en-US" dirty="0" smtClean="0"/>
              <a:t>当时我觉得仿佛是世界末日</a:t>
            </a:r>
            <a:r>
              <a:rPr lang="en-US" dirty="0" smtClean="0"/>
              <a:t>,</a:t>
            </a:r>
            <a:r>
              <a:rPr lang="zh-CN" altLang="en-US" dirty="0" smtClean="0"/>
              <a:t>感觉没有人可以相信了。后来</a:t>
            </a:r>
            <a:r>
              <a:rPr lang="en-US" dirty="0" smtClean="0"/>
              <a:t>,</a:t>
            </a:r>
            <a:r>
              <a:rPr lang="zh-CN" altLang="en-US" dirty="0" smtClean="0"/>
              <a:t>在亲人和朋友的安慰下</a:t>
            </a:r>
            <a:r>
              <a:rPr lang="en-US" dirty="0" smtClean="0"/>
              <a:t>,</a:t>
            </a:r>
            <a:r>
              <a:rPr lang="zh-CN" altLang="en-US" dirty="0" smtClean="0"/>
              <a:t>我渐渐走出来了。我从这件事情领悟到了</a:t>
            </a:r>
            <a:r>
              <a:rPr lang="en-US" dirty="0" smtClean="0"/>
              <a:t>——</a:t>
            </a:r>
            <a:r>
              <a:rPr lang="zh-CN" altLang="en-US" dirty="0" smtClean="0"/>
              <a:t>我们不能改变现实</a:t>
            </a:r>
            <a:r>
              <a:rPr lang="en-US" dirty="0" smtClean="0"/>
              <a:t>,</a:t>
            </a:r>
            <a:r>
              <a:rPr lang="zh-CN" altLang="en-US" dirty="0" smtClean="0"/>
              <a:t>但面对困难的心态是我们可以选择的。所以要相信</a:t>
            </a:r>
            <a:r>
              <a:rPr lang="en-US" dirty="0" smtClean="0"/>
              <a:t>“</a:t>
            </a:r>
            <a:r>
              <a:rPr lang="zh-CN" altLang="en-US" dirty="0" smtClean="0"/>
              <a:t>阳光总在风雨后</a:t>
            </a:r>
            <a:r>
              <a:rPr lang="en-US" dirty="0" smtClean="0"/>
              <a:t>”,</a:t>
            </a:r>
            <a:r>
              <a:rPr lang="zh-CN" altLang="en-US" dirty="0" smtClean="0"/>
              <a:t>只有保持良好的心态去面对困难和挫折</a:t>
            </a:r>
            <a:r>
              <a:rPr lang="en-US" dirty="0" smtClean="0"/>
              <a:t>,</a:t>
            </a:r>
            <a:r>
              <a:rPr lang="zh-CN" altLang="en-US" dirty="0" smtClean="0"/>
              <a:t>才能战胜自我。要坚信</a:t>
            </a:r>
            <a:r>
              <a:rPr lang="en-US" dirty="0" smtClean="0"/>
              <a:t>“</a:t>
            </a:r>
            <a:r>
              <a:rPr lang="zh-CN" altLang="en-US" dirty="0" smtClean="0"/>
              <a:t>冬天来了</a:t>
            </a:r>
            <a:r>
              <a:rPr lang="en-US" dirty="0" smtClean="0"/>
              <a:t>,</a:t>
            </a:r>
            <a:r>
              <a:rPr lang="zh-CN" altLang="en-US" dirty="0" smtClean="0"/>
              <a:t>春天还会远吗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五、活动</a:t>
            </a:r>
            <a:r>
              <a:rPr lang="en-US" dirty="0" smtClean="0"/>
              <a:t>:</a:t>
            </a:r>
            <a:r>
              <a:rPr lang="zh-CN" altLang="en-US" dirty="0" smtClean="0"/>
              <a:t>再读诗歌</a:t>
            </a:r>
            <a:r>
              <a:rPr lang="en-US" dirty="0" smtClean="0"/>
              <a:t>,</a:t>
            </a:r>
            <a:r>
              <a:rPr lang="zh-CN" altLang="en-US" dirty="0" smtClean="0"/>
              <a:t>谈所得。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你喜欢这首诗吗</a:t>
            </a:r>
            <a:r>
              <a:rPr lang="en-US" dirty="0" smtClean="0"/>
              <a:t>?</a:t>
            </a:r>
            <a:r>
              <a:rPr lang="zh-CN" altLang="en-US" dirty="0" smtClean="0"/>
              <a:t>说明理由。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81026" y="1428736"/>
            <a:ext cx="10715700" cy="2071702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喜欢。第一</a:t>
            </a:r>
            <a:r>
              <a:rPr lang="en-US" dirty="0" smtClean="0"/>
              <a:t>,</a:t>
            </a:r>
            <a:r>
              <a:rPr lang="zh-CN" altLang="en-US" dirty="0" smtClean="0"/>
              <a:t>诗中蕴含的人生哲理对我的启发很大</a:t>
            </a:r>
            <a:r>
              <a:rPr lang="en-US" dirty="0" smtClean="0"/>
              <a:t>;</a:t>
            </a:r>
            <a:r>
              <a:rPr lang="zh-CN" altLang="en-US" dirty="0" smtClean="0"/>
              <a:t>诗的语言亲切流畅</a:t>
            </a:r>
            <a:r>
              <a:rPr lang="en-US" dirty="0" smtClean="0"/>
              <a:t>,</a:t>
            </a:r>
            <a:r>
              <a:rPr lang="zh-CN" altLang="en-US" dirty="0" smtClean="0"/>
              <a:t>通俗易懂。第二</a:t>
            </a:r>
            <a:r>
              <a:rPr lang="en-US" dirty="0" smtClean="0"/>
              <a:t>,</a:t>
            </a:r>
            <a:r>
              <a:rPr lang="zh-CN" altLang="en-US" dirty="0" smtClean="0"/>
              <a:t>我和诗人有同样的感受</a:t>
            </a:r>
            <a:r>
              <a:rPr lang="en-US" dirty="0" smtClean="0"/>
              <a:t>,</a:t>
            </a:r>
            <a:r>
              <a:rPr lang="zh-CN" altLang="en-US" dirty="0" smtClean="0"/>
              <a:t>诗人写出了我的心里话。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你能用一句话把此诗的哲理表达出来吗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238084" y="1571612"/>
            <a:ext cx="11525288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把握诗文基调</a:t>
            </a:r>
            <a:r>
              <a:rPr lang="en-US" dirty="0" smtClean="0"/>
              <a:t>,</a:t>
            </a:r>
            <a:r>
              <a:rPr lang="zh-CN" altLang="en-US" dirty="0" smtClean="0"/>
              <a:t>理解这首诗的大意</a:t>
            </a:r>
            <a:r>
              <a:rPr lang="en-US" dirty="0" smtClean="0"/>
              <a:t>,</a:t>
            </a:r>
            <a:r>
              <a:rPr lang="zh-CN" altLang="en-US" dirty="0" smtClean="0"/>
              <a:t>有感情地朗读并背诵诗歌。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深切体会诗中蕴含的人生哲理。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深入探究</a:t>
            </a:r>
            <a:r>
              <a:rPr lang="en-US" dirty="0" smtClean="0"/>
              <a:t>,</a:t>
            </a:r>
            <a:r>
              <a:rPr lang="zh-CN" altLang="en-US" dirty="0" smtClean="0"/>
              <a:t>提升思想认识</a:t>
            </a:r>
            <a:r>
              <a:rPr lang="en-US" dirty="0" smtClean="0"/>
              <a:t>,</a:t>
            </a:r>
            <a:r>
              <a:rPr lang="zh-CN" altLang="en-US" dirty="0" smtClean="0"/>
              <a:t>培养健康高尚的审美情趣和审美能力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380960" y="3786190"/>
            <a:ext cx="10572824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  <a:r>
              <a:rPr lang="zh-CN" altLang="en-US" dirty="0" smtClean="0"/>
              <a:t>结合自己的体验</a:t>
            </a:r>
            <a:r>
              <a:rPr lang="en-US" dirty="0" smtClean="0"/>
              <a:t>,</a:t>
            </a:r>
            <a:r>
              <a:rPr lang="zh-CN" altLang="en-US" dirty="0" smtClean="0"/>
              <a:t>理解诗歌形象化的语言</a:t>
            </a:r>
            <a:r>
              <a:rPr lang="en-US" dirty="0" smtClean="0"/>
              <a:t>,</a:t>
            </a:r>
            <a:r>
              <a:rPr lang="zh-CN" altLang="en-US" dirty="0" smtClean="0"/>
              <a:t>理解诗歌蕴含的哲理。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81026" y="1428736"/>
            <a:ext cx="10715700" cy="2071702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面临挫折时</a:t>
            </a:r>
            <a:r>
              <a:rPr lang="en-US" dirty="0" smtClean="0"/>
              <a:t>,</a:t>
            </a:r>
            <a:r>
              <a:rPr lang="zh-CN" altLang="en-US" dirty="0" smtClean="0"/>
              <a:t>要正确、乐观地对待它</a:t>
            </a:r>
            <a:r>
              <a:rPr lang="en-US" dirty="0" smtClean="0"/>
              <a:t>,</a:t>
            </a:r>
            <a:r>
              <a:rPr lang="zh-CN" altLang="en-US" dirty="0" smtClean="0"/>
              <a:t>要镇静</a:t>
            </a:r>
            <a:r>
              <a:rPr lang="en-US" dirty="0" smtClean="0"/>
              <a:t>,</a:t>
            </a:r>
            <a:r>
              <a:rPr lang="zh-CN" altLang="en-US" dirty="0" smtClean="0"/>
              <a:t>要坚信未来是光明、美好的。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●备选问题</a:t>
            </a:r>
          </a:p>
          <a:p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仿照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假如生活欺骗了你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第一小节句式</a:t>
            </a:r>
            <a:r>
              <a:rPr lang="en-US" dirty="0" smtClean="0"/>
              <a:t>,</a:t>
            </a:r>
            <a:r>
              <a:rPr lang="zh-CN" altLang="en-US" dirty="0" smtClean="0"/>
              <a:t>完成下列填空。</a:t>
            </a:r>
          </a:p>
          <a:p>
            <a:r>
              <a:rPr lang="zh-CN" altLang="en-US" dirty="0" smtClean="0"/>
              <a:t>假如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          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endParaRPr lang="zh-CN" altLang="en-US" dirty="0" smtClean="0"/>
          </a:p>
          <a:p>
            <a:r>
              <a:rPr lang="zh-CN" altLang="en-US" dirty="0" smtClean="0"/>
              <a:t>不要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</a:t>
            </a:r>
            <a:r>
              <a:rPr lang="en-US" dirty="0" smtClean="0"/>
              <a:t>,</a:t>
            </a:r>
            <a:r>
              <a:rPr lang="zh-CN" altLang="en-US" dirty="0" smtClean="0"/>
              <a:t>不要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en-US" dirty="0" smtClean="0"/>
              <a:t>!</a:t>
            </a:r>
            <a:endParaRPr lang="zh-CN" altLang="en-US" dirty="0" smtClean="0"/>
          </a:p>
          <a:p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需要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。</a:t>
            </a:r>
          </a:p>
          <a:p>
            <a:r>
              <a:rPr lang="zh-CN" altLang="en-US" dirty="0" smtClean="0"/>
              <a:t>相信吧</a:t>
            </a:r>
            <a:r>
              <a:rPr lang="en-US" dirty="0" smtClean="0"/>
              <a:t>,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1809720" y="2428868"/>
            <a:ext cx="4000528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生活中遇到了困苦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1738282" y="3071810"/>
            <a:ext cx="1714512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惊慌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3452794" y="3071810"/>
            <a:ext cx="1714512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沮丧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952464" y="3714728"/>
            <a:ext cx="3357586" cy="571528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阴暗的日子里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4167174" y="3714752"/>
            <a:ext cx="1714512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信心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文本占位符 2"/>
          <p:cNvSpPr txBox="1">
            <a:spLocks/>
          </p:cNvSpPr>
          <p:nvPr/>
        </p:nvSpPr>
        <p:spPr>
          <a:xfrm>
            <a:off x="2381224" y="4357694"/>
            <a:ext cx="4214842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开心的日子定会到来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p"/>
      <p:bldP spid="9" grpId="0" build="p"/>
      <p:bldP spid="10" grpId="0" build="p"/>
      <p:bldP spid="11" grpId="0" build="p"/>
      <p:bldP spid="12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2452662" y="2786058"/>
            <a:ext cx="6080813" cy="2475284"/>
            <a:chOff x="2452662" y="2786058"/>
            <a:chExt cx="6080813" cy="2475284"/>
          </a:xfrm>
        </p:grpSpPr>
        <p:grpSp>
          <p:nvGrpSpPr>
            <p:cNvPr id="11" name="组合 10"/>
            <p:cNvGrpSpPr/>
            <p:nvPr/>
          </p:nvGrpSpPr>
          <p:grpSpPr>
            <a:xfrm>
              <a:off x="2452662" y="2786058"/>
              <a:ext cx="6080813" cy="2475284"/>
              <a:chOff x="2452662" y="2786058"/>
              <a:chExt cx="6080813" cy="2475284"/>
            </a:xfrm>
          </p:grpSpPr>
          <p:pic>
            <p:nvPicPr>
              <p:cNvPr id="8" name="16CZDXA7RXYW1T3.eps" descr="id:2147500140;FounderCES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452662" y="2786058"/>
                <a:ext cx="6080813" cy="2475284"/>
              </a:xfrm>
              <a:prstGeom prst="rect">
                <a:avLst/>
              </a:prstGeom>
            </p:spPr>
          </p:pic>
          <p:sp>
            <p:nvSpPr>
              <p:cNvPr id="9" name="矩形 8"/>
              <p:cNvSpPr/>
              <p:nvPr/>
            </p:nvSpPr>
            <p:spPr>
              <a:xfrm>
                <a:off x="3238480" y="3857628"/>
                <a:ext cx="571504" cy="35719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800" b="0"/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7524760" y="3857628"/>
                <a:ext cx="571504" cy="35719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800" b="0"/>
              </a:p>
            </p:txBody>
          </p:sp>
        </p:grpSp>
        <p:sp>
          <p:nvSpPr>
            <p:cNvPr id="12" name="矩形 11"/>
            <p:cNvSpPr/>
            <p:nvPr/>
          </p:nvSpPr>
          <p:spPr>
            <a:xfrm>
              <a:off x="4024298" y="4929198"/>
              <a:ext cx="1285884" cy="285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再读课文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3095604" y="3714752"/>
            <a:ext cx="1857388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2400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悲伤</a:t>
            </a:r>
            <a:endParaRPr kumimoji="0" lang="zh-CN" altLang="en-US" sz="24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7453322" y="3714752"/>
            <a:ext cx="1857388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2400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未来</a:t>
            </a:r>
            <a:endParaRPr kumimoji="0" lang="zh-CN" altLang="en-US" sz="24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5" name="文本占位符 2"/>
          <p:cNvSpPr txBox="1">
            <a:spLocks/>
          </p:cNvSpPr>
          <p:nvPr/>
        </p:nvSpPr>
        <p:spPr>
          <a:xfrm>
            <a:off x="3881422" y="4714884"/>
            <a:ext cx="1857388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2400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积极乐观</a:t>
            </a:r>
            <a:endParaRPr kumimoji="0" lang="zh-CN" altLang="en-US" sz="24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" grpId="0" build="p"/>
      <p:bldP spid="14" grpId="0" build="p"/>
      <p:bldP spid="1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="" xmlns:a16="http://schemas.microsoft.com/office/drawing/2014/main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="" xmlns:a16="http://schemas.microsoft.com/office/drawing/2014/main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="" xmlns:a16="http://schemas.microsoft.com/office/drawing/2014/main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="" xmlns:a16="http://schemas.microsoft.com/office/drawing/2014/main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="" xmlns:a16="http://schemas.microsoft.com/office/drawing/2014/main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="" xmlns:a16="http://schemas.microsoft.com/office/drawing/2014/main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="" xmlns:a16="http://schemas.microsoft.com/office/drawing/2014/main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="" xmlns:a16="http://schemas.microsoft.com/office/drawing/2014/main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="" xmlns:a16="http://schemas.microsoft.com/office/drawing/2014/main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="" xmlns:a16="http://schemas.microsoft.com/office/drawing/2014/main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="" xmlns:p14="http://schemas.microsoft.com/office/powerpoint/2010/main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715700" cy="1857388"/>
          </a:xfrm>
        </p:spPr>
        <p:txBody>
          <a:bodyPr/>
          <a:lstStyle/>
          <a:p>
            <a:r>
              <a:rPr lang="zh-CN" altLang="en-US" dirty="0" smtClean="0"/>
              <a:t>普希金是俄国伟大的民族诗人、小说家</a:t>
            </a:r>
            <a:r>
              <a:rPr lang="en-US" dirty="0" smtClean="0"/>
              <a:t>,</a:t>
            </a:r>
            <a:r>
              <a:rPr lang="zh-CN" altLang="en-US" dirty="0" smtClean="0"/>
              <a:t>被誉为</a:t>
            </a:r>
            <a:r>
              <a:rPr lang="en-US" dirty="0" smtClean="0"/>
              <a:t>“</a:t>
            </a:r>
            <a:r>
              <a:rPr lang="zh-CN" altLang="en-US" dirty="0" smtClean="0"/>
              <a:t>俄罗斯文学之父</a:t>
            </a:r>
            <a:r>
              <a:rPr lang="en-US" dirty="0" smtClean="0"/>
              <a:t>”</a:t>
            </a:r>
            <a:r>
              <a:rPr lang="zh-CN" altLang="en-US" dirty="0" smtClean="0"/>
              <a:t>。他出身于贵族地主家庭</a:t>
            </a:r>
            <a:r>
              <a:rPr lang="en-US" dirty="0" smtClean="0"/>
              <a:t>,</a:t>
            </a:r>
            <a:r>
              <a:rPr lang="zh-CN" altLang="en-US" dirty="0" smtClean="0"/>
              <a:t>一生倾向革命</a:t>
            </a:r>
            <a:r>
              <a:rPr lang="en-US" dirty="0" smtClean="0"/>
              <a:t>,</a:t>
            </a:r>
            <a:r>
              <a:rPr lang="zh-CN" altLang="en-US" dirty="0" smtClean="0"/>
              <a:t>与黑暗专制势力进行不屈不挠的斗争</a:t>
            </a:r>
            <a:r>
              <a:rPr lang="en-US" dirty="0" smtClean="0"/>
              <a:t>,</a:t>
            </a:r>
            <a:r>
              <a:rPr lang="zh-CN" altLang="en-US" dirty="0" smtClean="0"/>
              <a:t>所以他引起了沙皇统治者的不满和仇恨</a:t>
            </a:r>
            <a:r>
              <a:rPr lang="en-US" dirty="0" smtClean="0"/>
              <a:t>,</a:t>
            </a:r>
            <a:r>
              <a:rPr lang="zh-CN" altLang="en-US" dirty="0" smtClean="0"/>
              <a:t>两次被流放。但他始终不肯屈服</a:t>
            </a:r>
            <a:r>
              <a:rPr lang="en-US" dirty="0" smtClean="0"/>
              <a:t>,</a:t>
            </a:r>
            <a:r>
              <a:rPr lang="zh-CN" altLang="en-US" dirty="0" smtClean="0"/>
              <a:t>最终在沙皇政府的阴谋策划下与人决斗而死</a:t>
            </a:r>
            <a:r>
              <a:rPr lang="en-US" dirty="0" smtClean="0"/>
              <a:t>,</a:t>
            </a:r>
            <a:r>
              <a:rPr lang="zh-CN" altLang="en-US" dirty="0" smtClean="0"/>
              <a:t>年仅</a:t>
            </a:r>
            <a:r>
              <a:rPr lang="en-US" dirty="0" smtClean="0"/>
              <a:t>38</a:t>
            </a:r>
            <a:r>
              <a:rPr lang="zh-CN" altLang="en-US" dirty="0" smtClean="0"/>
              <a:t>岁。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287204" cy="4357718"/>
          </a:xfrm>
        </p:spPr>
        <p:txBody>
          <a:bodyPr/>
          <a:lstStyle/>
          <a:p>
            <a:r>
              <a:rPr lang="en-US" altLang="zh-CN" dirty="0" smtClean="0"/>
              <a:t>《</a:t>
            </a:r>
            <a:r>
              <a:rPr lang="zh-CN" altLang="en-US" dirty="0" smtClean="0"/>
              <a:t>阳光总在风雨后</a:t>
            </a:r>
            <a:r>
              <a:rPr lang="en-US" altLang="zh-CN" dirty="0" smtClean="0"/>
              <a:t>》</a:t>
            </a:r>
            <a:r>
              <a:rPr lang="zh-CN" altLang="en-US" dirty="0" smtClean="0"/>
              <a:t>这首歌</a:t>
            </a:r>
            <a:r>
              <a:rPr lang="en-US" dirty="0" smtClean="0"/>
              <a:t>,</a:t>
            </a:r>
            <a:r>
              <a:rPr lang="zh-CN" altLang="en-US" dirty="0" smtClean="0"/>
              <a:t>你听过吗</a:t>
            </a:r>
            <a:r>
              <a:rPr lang="en-US" dirty="0" smtClean="0"/>
              <a:t>?</a:t>
            </a:r>
            <a:r>
              <a:rPr lang="zh-CN" altLang="en-US" dirty="0" smtClean="0"/>
              <a:t>我们都希望生活一帆风顺</a:t>
            </a:r>
            <a:r>
              <a:rPr lang="en-US" dirty="0" smtClean="0"/>
              <a:t>,</a:t>
            </a:r>
            <a:r>
              <a:rPr lang="zh-CN" altLang="en-US" dirty="0" smtClean="0"/>
              <a:t>只有阳光并无风雨</a:t>
            </a:r>
            <a:r>
              <a:rPr lang="en-US" dirty="0" smtClean="0"/>
              <a:t>,</a:t>
            </a:r>
            <a:r>
              <a:rPr lang="zh-CN" altLang="en-US" dirty="0" smtClean="0"/>
              <a:t>然而人生却不可能是这样的。那么当风雨来了</a:t>
            </a:r>
            <a:r>
              <a:rPr lang="en-US" dirty="0" smtClean="0"/>
              <a:t>,</a:t>
            </a:r>
            <a:r>
              <a:rPr lang="zh-CN" altLang="en-US" dirty="0" smtClean="0"/>
              <a:t>我们又应怎样面对生活</a:t>
            </a:r>
            <a:r>
              <a:rPr lang="en-US" dirty="0" smtClean="0"/>
              <a:t>?</a:t>
            </a:r>
            <a:r>
              <a:rPr lang="zh-CN" altLang="en-US" dirty="0" smtClean="0"/>
              <a:t>今天我们就来学一首俄国诗人普希金的诗作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假如生活欺骗了你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从中品悟人生的道理。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="" xmlns:a16="http://schemas.microsoft.com/office/drawing/2014/main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43577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287072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下面是某同学制作的知识卡片</a:t>
            </a:r>
            <a:r>
              <a:rPr lang="en-US" dirty="0" smtClean="0"/>
              <a:t>,</a:t>
            </a:r>
            <a:r>
              <a:rPr lang="zh-CN" altLang="en-US" dirty="0" smtClean="0"/>
              <a:t>请你帮忙补充完整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 smtClean="0"/>
          </a:p>
          <a:p>
            <a:r>
              <a:rPr lang="en-US" altLang="zh-CN" dirty="0" smtClean="0"/>
              <a:t>《</a:t>
            </a:r>
            <a:r>
              <a:rPr lang="zh-CN" altLang="en-US" dirty="0" smtClean="0"/>
              <a:t>假如生活欺骗了你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的作者是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</a:t>
            </a:r>
            <a:r>
              <a:rPr lang="zh-CN" altLang="en-US" dirty="0" smtClean="0"/>
              <a:t>国</a:t>
            </a:r>
            <a:r>
              <a:rPr lang="zh-CN" altLang="en-US" dirty="0" smtClean="0"/>
              <a:t>诗人普希金</a:t>
            </a:r>
            <a:r>
              <a:rPr lang="en-US" dirty="0" smtClean="0"/>
              <a:t>,</a:t>
            </a:r>
            <a:r>
              <a:rPr lang="zh-CN" altLang="en-US" dirty="0" smtClean="0"/>
              <a:t>他的著名诗作有</a:t>
            </a:r>
            <a:r>
              <a:rPr lang="en-US" altLang="zh-CN" dirty="0" smtClean="0"/>
              <a:t>《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   </a:t>
            </a:r>
            <a:r>
              <a:rPr lang="zh-CN" altLang="en-US" u="sng" dirty="0" smtClean="0"/>
              <a:t>　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致大海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致恰达耶夫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。</a:t>
            </a:r>
            <a:r>
              <a:rPr lang="en-US" dirty="0" smtClean="0"/>
              <a:t> 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6738942" y="4214818"/>
            <a:ext cx="785818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俄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2881290" y="4857760"/>
            <a:ext cx="1571636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自由颂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pic>
        <p:nvPicPr>
          <p:cNvPr id="8" name="普希金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4738678" y="1857364"/>
            <a:ext cx="2071702" cy="24482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4214842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阅读下面的资料</a:t>
            </a:r>
            <a:r>
              <a:rPr lang="en-US" dirty="0" smtClean="0"/>
              <a:t>,</a:t>
            </a:r>
            <a:r>
              <a:rPr lang="zh-CN" altLang="en-US" dirty="0" smtClean="0"/>
              <a:t>为朗诵诗歌做准备。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644262" cy="714380"/>
          </a:xfrm>
        </p:spPr>
        <p:txBody>
          <a:bodyPr/>
          <a:lstStyle/>
          <a:p>
            <a:r>
              <a:rPr lang="zh-CN" altLang="en-US" dirty="0" smtClean="0"/>
              <a:t>这首诗写于诗人被沙皇流放的日子里</a:t>
            </a:r>
            <a:r>
              <a:rPr lang="en-US" dirty="0" smtClean="0"/>
              <a:t>,</a:t>
            </a:r>
            <a:r>
              <a:rPr lang="zh-CN" altLang="en-US" dirty="0" smtClean="0"/>
              <a:t>当时俄国革命正进行得如火如荼</a:t>
            </a:r>
            <a:r>
              <a:rPr lang="en-US" dirty="0" smtClean="0"/>
              <a:t>,</a:t>
            </a:r>
            <a:r>
              <a:rPr lang="zh-CN" altLang="en-US" dirty="0" smtClean="0"/>
              <a:t>诗人却被迫与世隔绝。在这样的处境下</a:t>
            </a:r>
            <a:r>
              <a:rPr lang="en-US" dirty="0" smtClean="0"/>
              <a:t>,</a:t>
            </a:r>
            <a:r>
              <a:rPr lang="zh-CN" altLang="en-US" dirty="0" smtClean="0"/>
              <a:t>诗人却没有丧失希望与斗志</a:t>
            </a:r>
            <a:r>
              <a:rPr lang="en-US" dirty="0" smtClean="0"/>
              <a:t>,</a:t>
            </a:r>
            <a:r>
              <a:rPr lang="zh-CN" altLang="en-US" dirty="0" smtClean="0"/>
              <a:t>他热爱生活</a:t>
            </a:r>
            <a:r>
              <a:rPr lang="en-US" dirty="0" smtClean="0"/>
              <a:t>,</a:t>
            </a:r>
            <a:r>
              <a:rPr lang="zh-CN" altLang="en-US" dirty="0" smtClean="0"/>
              <a:t>执着地追求理想</a:t>
            </a:r>
            <a:r>
              <a:rPr lang="en-US" dirty="0" smtClean="0"/>
              <a:t>,</a:t>
            </a:r>
            <a:r>
              <a:rPr lang="zh-CN" altLang="en-US" dirty="0" smtClean="0"/>
              <a:t>相信光明必来</a:t>
            </a:r>
            <a:r>
              <a:rPr lang="en-US" dirty="0" smtClean="0"/>
              <a:t>,</a:t>
            </a:r>
            <a:r>
              <a:rPr lang="zh-CN" altLang="en-US" dirty="0" smtClean="0"/>
              <a:t>正义必胜。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给下列加点字注音或根据拼音写出汉字。</a:t>
            </a:r>
          </a:p>
          <a:p>
            <a:r>
              <a:rPr lang="zh-CN" altLang="en-US" dirty="0" smtClean="0"/>
              <a:t>忧郁</a:t>
            </a:r>
            <a:r>
              <a:rPr lang="en-US" dirty="0" smtClean="0"/>
              <a:t>(		)</a:t>
            </a:r>
            <a:r>
              <a:rPr lang="zh-CN" altLang="en-US" dirty="0" smtClean="0"/>
              <a:t>　</a:t>
            </a:r>
            <a:r>
              <a:rPr lang="en-US" altLang="zh-CN" dirty="0" smtClean="0"/>
              <a:t>		</a:t>
            </a:r>
            <a:r>
              <a:rPr lang="en-US" dirty="0" err="1" smtClean="0"/>
              <a:t>shùn</a:t>
            </a:r>
            <a:r>
              <a:rPr lang="en-US" dirty="0" smtClean="0"/>
              <a:t>(	)</a:t>
            </a:r>
            <a:r>
              <a:rPr lang="zh-CN" altLang="en-US" dirty="0" smtClean="0"/>
              <a:t>息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文本占位符 2"/>
          <p:cNvSpPr txBox="1">
            <a:spLocks/>
          </p:cNvSpPr>
          <p:nvPr/>
        </p:nvSpPr>
        <p:spPr>
          <a:xfrm>
            <a:off x="2738414" y="1785926"/>
            <a:ext cx="1357322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yù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6667504" y="1785926"/>
            <a:ext cx="1357322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瞬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32354" y="221455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738810" y="221455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0" grpId="0" build="p"/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358510" cy="1857388"/>
          </a:xfrm>
        </p:spPr>
        <p:txBody>
          <a:bodyPr/>
          <a:lstStyle/>
          <a:p>
            <a:r>
              <a:rPr lang="zh-CN" altLang="en-US" dirty="0" smtClean="0"/>
              <a:t>拓展</a:t>
            </a:r>
            <a:r>
              <a:rPr lang="en-US" dirty="0" smtClean="0"/>
              <a:t>:</a:t>
            </a:r>
            <a:r>
              <a:rPr lang="zh-CN" altLang="en-US" dirty="0" smtClean="0"/>
              <a:t>写出下列词语的同义词。</a:t>
            </a:r>
          </a:p>
          <a:p>
            <a:r>
              <a:rPr lang="zh-CN" altLang="en-US" dirty="0" smtClean="0"/>
              <a:t>镇静</a:t>
            </a:r>
            <a:r>
              <a:rPr lang="en-US" dirty="0" smtClean="0"/>
              <a:t>-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dirty="0" smtClean="0"/>
              <a:t>　</a:t>
            </a:r>
            <a:r>
              <a:rPr lang="en-US" altLang="zh-CN" dirty="0" smtClean="0"/>
              <a:t>		</a:t>
            </a:r>
            <a:r>
              <a:rPr lang="zh-CN" altLang="en-US" dirty="0" smtClean="0"/>
              <a:t>欺骗</a:t>
            </a:r>
            <a:r>
              <a:rPr lang="en-US" dirty="0" smtClean="0"/>
              <a:t>-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 </a:t>
            </a:r>
            <a:endParaRPr lang="zh-CN" altLang="en-US" dirty="0" smtClean="0"/>
          </a:p>
          <a:p>
            <a:r>
              <a:rPr lang="zh-CN" altLang="en-US" dirty="0" smtClean="0"/>
              <a:t>忧郁</a:t>
            </a:r>
            <a:r>
              <a:rPr lang="en-US" dirty="0" smtClean="0"/>
              <a:t>-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2738414" y="1643050"/>
            <a:ext cx="1000132" cy="64294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镇定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2666976" y="2285992"/>
            <a:ext cx="1000132" cy="785818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郁闷　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6381752" y="1643050"/>
            <a:ext cx="1143008" cy="785818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哄骗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　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309522" y="1643050"/>
            <a:ext cx="11596726" cy="4357718"/>
          </a:xfrm>
        </p:spPr>
        <p:txBody>
          <a:bodyPr/>
          <a:lstStyle/>
          <a:p>
            <a:r>
              <a:rPr lang="zh-CN" altLang="en-US" dirty="0" smtClean="0"/>
              <a:t>一、问题</a:t>
            </a:r>
            <a:r>
              <a:rPr lang="en-US" dirty="0" smtClean="0"/>
              <a:t>: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假如生活欺骗了你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的两部分各写了什么内容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7697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2742</TotalTime>
  <Words>939</Words>
  <Application>Microsoft Office PowerPoint</Application>
  <PresentationFormat>自定义</PresentationFormat>
  <Paragraphs>87</Paragraphs>
  <Slides>24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1_Office 主题</vt:lpstr>
      <vt:lpstr>章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632</cp:revision>
  <dcterms:created xsi:type="dcterms:W3CDTF">2017-02-11T06:33:00Z</dcterms:created>
  <dcterms:modified xsi:type="dcterms:W3CDTF">2019-12-14T11:17:15Z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