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455" r:id="rId10"/>
    <p:sldId id="397" r:id="rId11"/>
    <p:sldId id="491" r:id="rId12"/>
    <p:sldId id="458" r:id="rId13"/>
    <p:sldId id="461" r:id="rId14"/>
    <p:sldId id="464" r:id="rId15"/>
    <p:sldId id="465" r:id="rId16"/>
    <p:sldId id="466" r:id="rId17"/>
    <p:sldId id="467" r:id="rId18"/>
    <p:sldId id="480" r:id="rId19"/>
    <p:sldId id="481" r:id="rId20"/>
    <p:sldId id="489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12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24496" y="4000504"/>
            <a:ext cx="3070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12.</a:t>
            </a:r>
            <a:r>
              <a:rPr lang="zh-CN" altLang="en-US" sz="3600" dirty="0" smtClean="0"/>
              <a:t>卖　油　翁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23861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3单元.eps" descr="id:21474970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2464" y="1714488"/>
            <a:ext cx="10215634" cy="181728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90128" y="4714884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一 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952464" y="1214422"/>
          <a:ext cx="9480550" cy="5245100"/>
        </p:xfrm>
        <a:graphic>
          <a:graphicData uri="http://schemas.openxmlformats.org/presentationml/2006/ole">
            <p:oleObj spid="_x0000_s21506" name="文档" r:id="rId3" imgW="10138350" imgH="5613840" progId="Word.Document.12">
              <p:embed/>
            </p:oleObj>
          </a:graphicData>
        </a:graphic>
      </p:graphicFrame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5167306" y="1071546"/>
            <a:ext cx="3643338" cy="642942"/>
          </a:xfrm>
        </p:spPr>
        <p:txBody>
          <a:bodyPr/>
          <a:lstStyle/>
          <a:p>
            <a:r>
              <a:rPr lang="zh-CN" altLang="en-US" dirty="0" smtClean="0"/>
              <a:t>代</a:t>
            </a:r>
            <a:r>
              <a:rPr lang="zh-CN" altLang="en-US" dirty="0" smtClean="0"/>
              <a:t>指陈康肃公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667108" y="2000240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代词，指葫芦，译为“它的”</a:t>
            </a:r>
            <a:endParaRPr lang="zh-CN" altLang="en-US" dirty="0"/>
          </a:p>
        </p:txBody>
      </p:sp>
      <p:sp>
        <p:nvSpPr>
          <p:cNvPr id="8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952860" y="2571744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介词，凭、靠</a:t>
            </a:r>
            <a:endParaRPr lang="zh-CN" altLang="en-US" dirty="0"/>
          </a:p>
        </p:txBody>
      </p:sp>
      <p:sp>
        <p:nvSpPr>
          <p:cNvPr id="9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524232" y="3071810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介词，用</a:t>
            </a:r>
            <a:endParaRPr lang="zh-CN" altLang="en-US" dirty="0"/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809984" y="3714752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动词，射箭</a:t>
            </a:r>
            <a:endParaRPr lang="zh-CN" altLang="en-US" dirty="0"/>
          </a:p>
        </p:txBody>
      </p:sp>
      <p:sp>
        <p:nvSpPr>
          <p:cNvPr id="11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881422" y="4214818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名词，射术</a:t>
            </a:r>
            <a:endParaRPr lang="zh-CN" altLang="en-US" dirty="0"/>
          </a:p>
        </p:txBody>
      </p:sp>
      <p:sp>
        <p:nvSpPr>
          <p:cNvPr id="12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167042" y="4786322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通“耳”，罢了</a:t>
            </a:r>
            <a:endParaRPr lang="zh-CN" altLang="en-US" dirty="0"/>
          </a:p>
        </p:txBody>
      </p:sp>
      <p:sp>
        <p:nvSpPr>
          <p:cNvPr id="1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809984" y="5357826"/>
            <a:ext cx="5857916" cy="642942"/>
          </a:xfrm>
        </p:spPr>
        <p:txBody>
          <a:bodyPr/>
          <a:lstStyle/>
          <a:p>
            <a:r>
              <a:rPr lang="zh-CN" altLang="en-US" dirty="0" smtClean="0"/>
              <a:t>代词“你”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38150" y="928670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写出下列加点词语的古义和今义。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但手熟尔 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尝射于家圃</a:t>
            </a:r>
            <a:r>
              <a:rPr lang="en-US" dirty="0" smtClean="0"/>
              <a:t>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	 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en-US" altLang="zh-CN" u="sng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久而不去</a:t>
            </a:r>
            <a:r>
              <a:rPr lang="en-US" dirty="0" smtClean="0"/>
              <a:t> 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尔安敢轻吾射</a:t>
            </a:r>
            <a:r>
              <a:rPr lang="en-US" dirty="0" smtClean="0"/>
              <a:t> 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310050" y="1571612"/>
            <a:ext cx="4071966" cy="642942"/>
          </a:xfrm>
        </p:spPr>
        <p:txBody>
          <a:bodyPr/>
          <a:lstStyle/>
          <a:p>
            <a:pPr indent="0"/>
            <a:r>
              <a:rPr lang="zh-CN" altLang="en-US" dirty="0" smtClean="0"/>
              <a:t>只是。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4"/>
          <p:cNvSpPr txBox="1">
            <a:spLocks/>
          </p:cNvSpPr>
          <p:nvPr/>
        </p:nvSpPr>
        <p:spPr>
          <a:xfrm>
            <a:off x="2524100" y="2143116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转折连词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但是。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4"/>
          <p:cNvSpPr txBox="1">
            <a:spLocks/>
          </p:cNvSpPr>
          <p:nvPr/>
        </p:nvSpPr>
        <p:spPr>
          <a:xfrm>
            <a:off x="5310182" y="2857496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曾经。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4"/>
          <p:cNvSpPr txBox="1">
            <a:spLocks/>
          </p:cNvSpPr>
          <p:nvPr/>
        </p:nvSpPr>
        <p:spPr>
          <a:xfrm>
            <a:off x="2595538" y="3571876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尝试。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4"/>
          <p:cNvSpPr txBox="1">
            <a:spLocks/>
          </p:cNvSpPr>
          <p:nvPr/>
        </p:nvSpPr>
        <p:spPr>
          <a:xfrm>
            <a:off x="4452926" y="4143380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离开。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4"/>
          <p:cNvSpPr txBox="1">
            <a:spLocks/>
          </p:cNvSpPr>
          <p:nvPr/>
        </p:nvSpPr>
        <p:spPr>
          <a:xfrm>
            <a:off x="2595538" y="4786322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到某处。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4"/>
          <p:cNvSpPr txBox="1">
            <a:spLocks/>
          </p:cNvSpPr>
          <p:nvPr/>
        </p:nvSpPr>
        <p:spPr>
          <a:xfrm>
            <a:off x="5310182" y="5429264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怎么。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4"/>
          <p:cNvSpPr txBox="1">
            <a:spLocks/>
          </p:cNvSpPr>
          <p:nvPr/>
        </p:nvSpPr>
        <p:spPr>
          <a:xfrm>
            <a:off x="2524100" y="6072206"/>
            <a:ext cx="407196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平安。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95472" y="199798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024034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167042" y="464344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381224" y="585789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指出下列句子的句式</a:t>
            </a:r>
            <a:r>
              <a:rPr lang="en-US" dirty="0" smtClean="0"/>
              <a:t>,</a:t>
            </a:r>
            <a:r>
              <a:rPr lang="zh-CN" altLang="en-US" dirty="0" smtClean="0"/>
              <a:t>并翻译。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尝射于家圃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自钱孔入。</a:t>
            </a:r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76234" y="2357430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状语后置句</a:t>
            </a:r>
            <a:r>
              <a:rPr lang="en-US" dirty="0" smtClean="0"/>
              <a:t>,</a:t>
            </a:r>
            <a:r>
              <a:rPr lang="zh-CN" altLang="en-US" dirty="0" smtClean="0"/>
              <a:t>尝于家圃射。曾经在自家的菜园中射箭。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4"/>
          <p:cNvSpPr txBox="1">
            <a:spLocks/>
          </p:cNvSpPr>
          <p:nvPr/>
        </p:nvSpPr>
        <p:spPr>
          <a:xfrm>
            <a:off x="1666844" y="3643314"/>
            <a:ext cx="9572692" cy="85725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省略句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自钱孔入。油从钱孔注入。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概括故事的主要情节</a:t>
            </a:r>
            <a:r>
              <a:rPr lang="en-US" dirty="0" smtClean="0"/>
              <a:t>,</a:t>
            </a:r>
            <a:r>
              <a:rPr lang="zh-CN" altLang="en-US" dirty="0" smtClean="0"/>
              <a:t>并简要地复述故事内容。</a:t>
            </a:r>
          </a:p>
          <a:p>
            <a:r>
              <a:rPr lang="zh-CN" altLang="en-US" dirty="0" smtClean="0"/>
              <a:t>复述故事情节要求语言比较精练</a:t>
            </a:r>
            <a:r>
              <a:rPr lang="en-US" dirty="0" smtClean="0"/>
              <a:t>,</a:t>
            </a:r>
            <a:r>
              <a:rPr lang="zh-CN" altLang="en-US" dirty="0" smtClean="0"/>
              <a:t>做到简明概括</a:t>
            </a:r>
            <a:r>
              <a:rPr lang="en-US" dirty="0" smtClean="0"/>
              <a:t>,</a:t>
            </a:r>
            <a:r>
              <a:rPr lang="zh-CN" altLang="en-US" dirty="0" smtClean="0"/>
              <a:t>用自己的语言叙述</a:t>
            </a:r>
            <a:r>
              <a:rPr lang="en-US" dirty="0" smtClean="0"/>
              <a:t>,</a:t>
            </a:r>
            <a:r>
              <a:rPr lang="zh-CN" altLang="en-US" dirty="0" smtClean="0"/>
              <a:t>而不必像句子翻译那样字字落实</a:t>
            </a:r>
            <a:r>
              <a:rPr lang="en-US" dirty="0" smtClean="0"/>
              <a:t>,</a:t>
            </a:r>
            <a:r>
              <a:rPr lang="zh-CN" altLang="en-US" dirty="0" smtClean="0"/>
              <a:t>同时注意情节内容的顺序安排。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719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开端</a:t>
            </a:r>
            <a:r>
              <a:rPr lang="en-US" dirty="0" smtClean="0"/>
              <a:t>:</a:t>
            </a:r>
            <a:r>
              <a:rPr lang="zh-CN" altLang="en-US" dirty="0" smtClean="0"/>
              <a:t>陈康肃公善于射箭</a:t>
            </a:r>
            <a:r>
              <a:rPr lang="en-US" dirty="0" smtClean="0"/>
              <a:t>,</a:t>
            </a:r>
            <a:r>
              <a:rPr lang="zh-CN" altLang="en-US" dirty="0" smtClean="0"/>
              <a:t>并以此自夸</a:t>
            </a:r>
            <a:r>
              <a:rPr lang="en-US" dirty="0" smtClean="0"/>
              <a:t>,</a:t>
            </a:r>
            <a:r>
              <a:rPr lang="zh-CN" altLang="en-US" dirty="0" smtClean="0"/>
              <a:t>但卖油翁却并不在意。</a:t>
            </a:r>
          </a:p>
          <a:p>
            <a:r>
              <a:rPr lang="zh-CN" altLang="en-US" dirty="0" smtClean="0"/>
              <a:t>发展</a:t>
            </a:r>
            <a:r>
              <a:rPr lang="en-US" dirty="0" smtClean="0"/>
              <a:t>:</a:t>
            </a:r>
            <a:r>
              <a:rPr lang="zh-CN" altLang="en-US" dirty="0" smtClean="0"/>
              <a:t>陈康肃公认为自己箭术精湛</a:t>
            </a:r>
            <a:r>
              <a:rPr lang="en-US" dirty="0" smtClean="0"/>
              <a:t>,</a:t>
            </a:r>
            <a:r>
              <a:rPr lang="zh-CN" altLang="en-US" dirty="0" smtClean="0"/>
              <a:t>但卖油翁认为只是手熟。</a:t>
            </a:r>
          </a:p>
          <a:p>
            <a:r>
              <a:rPr lang="zh-CN" altLang="en-US" dirty="0" smtClean="0"/>
              <a:t>高潮</a:t>
            </a:r>
            <a:r>
              <a:rPr lang="en-US" dirty="0" smtClean="0"/>
              <a:t>:</a:t>
            </a:r>
            <a:r>
              <a:rPr lang="zh-CN" altLang="en-US" dirty="0" smtClean="0"/>
              <a:t>卖油翁从钱孔滴油</a:t>
            </a:r>
            <a:r>
              <a:rPr lang="en-US" dirty="0" smtClean="0"/>
              <a:t>,</a:t>
            </a:r>
            <a:r>
              <a:rPr lang="zh-CN" altLang="en-US" dirty="0" smtClean="0"/>
              <a:t>钱孔滴油不沾</a:t>
            </a:r>
            <a:r>
              <a:rPr lang="en-US" dirty="0" smtClean="0"/>
              <a:t>,</a:t>
            </a:r>
            <a:r>
              <a:rPr lang="zh-CN" altLang="en-US" dirty="0" smtClean="0"/>
              <a:t>技高一筹。</a:t>
            </a:r>
          </a:p>
          <a:p>
            <a:r>
              <a:rPr lang="zh-CN" altLang="en-US" dirty="0" smtClean="0"/>
              <a:t>结局</a:t>
            </a:r>
            <a:r>
              <a:rPr lang="en-US" dirty="0" smtClean="0"/>
              <a:t>:</a:t>
            </a:r>
            <a:r>
              <a:rPr lang="zh-CN" altLang="en-US" dirty="0" smtClean="0"/>
              <a:t>陈康肃笑着把卖油翁打发走了。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文中写了哪两个人物</a:t>
            </a:r>
            <a:r>
              <a:rPr lang="en-US" dirty="0" smtClean="0"/>
              <a:t>?</a:t>
            </a:r>
            <a:r>
              <a:rPr lang="zh-CN" altLang="en-US" dirty="0" smtClean="0"/>
              <a:t>你认为主要人物是谁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陈康肃公、卖油翁。我认为主要人物是卖油翁</a:t>
            </a:r>
            <a:r>
              <a:rPr lang="en-US" dirty="0" smtClean="0"/>
              <a:t>,</a:t>
            </a:r>
            <a:r>
              <a:rPr lang="zh-CN" altLang="en-US" dirty="0" smtClean="0"/>
              <a:t>因为故事的题目是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卖油翁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。卖油翁的酌油表演</a:t>
            </a:r>
            <a:r>
              <a:rPr lang="en-US" dirty="0" smtClean="0"/>
              <a:t>,</a:t>
            </a:r>
            <a:r>
              <a:rPr lang="zh-CN" altLang="en-US" dirty="0" smtClean="0"/>
              <a:t>明显技高一筹</a:t>
            </a:r>
            <a:r>
              <a:rPr lang="en-US" dirty="0" smtClean="0"/>
              <a:t>,</a:t>
            </a:r>
            <a:r>
              <a:rPr lang="zh-CN" altLang="en-US" dirty="0" smtClean="0"/>
              <a:t>作者是详写</a:t>
            </a:r>
            <a:r>
              <a:rPr lang="en-US" dirty="0" smtClean="0"/>
              <a:t>;</a:t>
            </a:r>
            <a:r>
              <a:rPr lang="zh-CN" altLang="en-US" dirty="0" smtClean="0"/>
              <a:t>陈康肃公的射技</a:t>
            </a:r>
            <a:r>
              <a:rPr lang="en-US" dirty="0" smtClean="0"/>
              <a:t>,</a:t>
            </a:r>
            <a:r>
              <a:rPr lang="zh-CN" altLang="en-US" dirty="0" smtClean="0"/>
              <a:t>作者以</a:t>
            </a:r>
            <a:r>
              <a:rPr lang="en-US" dirty="0" smtClean="0"/>
              <a:t>“</a:t>
            </a:r>
            <a:r>
              <a:rPr lang="zh-CN" altLang="en-US" dirty="0" smtClean="0"/>
              <a:t>发矢十中八九</a:t>
            </a:r>
            <a:r>
              <a:rPr lang="en-US" dirty="0" smtClean="0"/>
              <a:t>”</a:t>
            </a:r>
            <a:r>
              <a:rPr lang="zh-CN" altLang="en-US" dirty="0" smtClean="0"/>
              <a:t>一笔带过</a:t>
            </a:r>
            <a:r>
              <a:rPr lang="en-US" dirty="0" smtClean="0"/>
              <a:t>,</a:t>
            </a:r>
            <a:r>
              <a:rPr lang="zh-CN" altLang="en-US" dirty="0" smtClean="0"/>
              <a:t>是略写。再者</a:t>
            </a:r>
            <a:r>
              <a:rPr lang="en-US" dirty="0" smtClean="0"/>
              <a:t>,</a:t>
            </a:r>
            <a:r>
              <a:rPr lang="zh-CN" altLang="en-US" dirty="0" smtClean="0"/>
              <a:t>卖油翁身怀绝技</a:t>
            </a:r>
            <a:r>
              <a:rPr lang="en-US" dirty="0" smtClean="0"/>
              <a:t>,</a:t>
            </a:r>
            <a:r>
              <a:rPr lang="zh-CN" altLang="en-US" dirty="0" smtClean="0"/>
              <a:t>谦虚沉着</a:t>
            </a:r>
            <a:r>
              <a:rPr lang="en-US" dirty="0" smtClean="0"/>
              <a:t>;</a:t>
            </a:r>
            <a:r>
              <a:rPr lang="zh-CN" altLang="en-US" dirty="0" smtClean="0"/>
              <a:t>陈康肃公却因</a:t>
            </a:r>
            <a:r>
              <a:rPr lang="en-US" dirty="0" smtClean="0"/>
              <a:t>“</a:t>
            </a:r>
            <a:r>
              <a:rPr lang="zh-CN" altLang="en-US" dirty="0" smtClean="0"/>
              <a:t>善射</a:t>
            </a:r>
            <a:r>
              <a:rPr lang="en-US" dirty="0" smtClean="0"/>
              <a:t>”</a:t>
            </a:r>
            <a:r>
              <a:rPr lang="zh-CN" altLang="en-US" dirty="0" smtClean="0"/>
              <a:t>而自我炫耀</a:t>
            </a:r>
            <a:r>
              <a:rPr lang="en-US" dirty="0" smtClean="0"/>
              <a:t>,</a:t>
            </a:r>
            <a:r>
              <a:rPr lang="zh-CN" altLang="en-US" dirty="0" smtClean="0"/>
              <a:t>趾高气扬。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52464" y="1214422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本文通过对卖油翁自钱孔滴油技能的描写</a:t>
            </a:r>
            <a:r>
              <a:rPr lang="en-US" dirty="0" smtClean="0"/>
              <a:t>,</a:t>
            </a:r>
            <a:r>
              <a:rPr lang="zh-CN" altLang="en-US" dirty="0" smtClean="0"/>
              <a:t>意在说明什么道理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归纳寓意的方法很多</a:t>
            </a:r>
            <a:r>
              <a:rPr lang="en-US" dirty="0" smtClean="0"/>
              <a:t>,</a:t>
            </a:r>
            <a:r>
              <a:rPr lang="zh-CN" altLang="en-US" dirty="0" smtClean="0"/>
              <a:t>如看文章的题目</a:t>
            </a:r>
            <a:r>
              <a:rPr lang="en-US" dirty="0" smtClean="0"/>
              <a:t>,</a:t>
            </a:r>
            <a:r>
              <a:rPr lang="zh-CN" altLang="en-US" dirty="0" smtClean="0"/>
              <a:t>看文章的开头和结尾</a:t>
            </a:r>
            <a:r>
              <a:rPr lang="en-US" dirty="0" smtClean="0"/>
              <a:t>,</a:t>
            </a:r>
            <a:r>
              <a:rPr lang="zh-CN" altLang="en-US" dirty="0" smtClean="0"/>
              <a:t>看重点段落和关键语句</a:t>
            </a:r>
            <a:r>
              <a:rPr lang="en-US" dirty="0" smtClean="0"/>
              <a:t>,</a:t>
            </a:r>
            <a:r>
              <a:rPr lang="zh-CN" altLang="en-US" dirty="0" smtClean="0"/>
              <a:t>联系现实生活弄懂寓意等。我们结合这篇课文</a:t>
            </a:r>
            <a:r>
              <a:rPr lang="en-US" dirty="0" smtClean="0"/>
              <a:t>,</a:t>
            </a:r>
            <a:r>
              <a:rPr lang="zh-CN" altLang="en-US" dirty="0" smtClean="0"/>
              <a:t>就可以发现</a:t>
            </a:r>
            <a:r>
              <a:rPr lang="en-US" dirty="0" smtClean="0"/>
              <a:t>“</a:t>
            </a:r>
            <a:r>
              <a:rPr lang="zh-CN" altLang="en-US" dirty="0" smtClean="0"/>
              <a:t>惟手熟尔</a:t>
            </a:r>
            <a:r>
              <a:rPr lang="en-US" dirty="0" smtClean="0"/>
              <a:t>”</a:t>
            </a:r>
            <a:r>
              <a:rPr lang="zh-CN" altLang="en-US" dirty="0" smtClean="0"/>
              <a:t>是理解寓意的关键。</a:t>
            </a:r>
          </a:p>
          <a:p>
            <a:r>
              <a:rPr lang="zh-CN" altLang="en-US" dirty="0" smtClean="0"/>
              <a:t>这个故事向人们揭示了熟能生巧的道理。陈康肃公擅长射箭</a:t>
            </a:r>
            <a:r>
              <a:rPr lang="en-US" dirty="0" smtClean="0"/>
              <a:t>,</a:t>
            </a:r>
            <a:r>
              <a:rPr lang="zh-CN" altLang="en-US" dirty="0" smtClean="0"/>
              <a:t>以此自夸</a:t>
            </a:r>
            <a:r>
              <a:rPr lang="en-US" dirty="0" smtClean="0"/>
              <a:t>,</a:t>
            </a:r>
            <a:r>
              <a:rPr lang="zh-CN" altLang="en-US" dirty="0" smtClean="0"/>
              <a:t>卖油翁只略表赞许。他把一个油葫芦放在地上</a:t>
            </a:r>
            <a:r>
              <a:rPr lang="en-US" dirty="0" smtClean="0"/>
              <a:t>,</a:t>
            </a:r>
            <a:r>
              <a:rPr lang="zh-CN" altLang="en-US" dirty="0" smtClean="0"/>
              <a:t>用一个铜钱盖在葫芦口上</a:t>
            </a:r>
            <a:r>
              <a:rPr lang="en-US" dirty="0" smtClean="0"/>
              <a:t>,</a:t>
            </a:r>
            <a:r>
              <a:rPr lang="zh-CN" altLang="en-US" dirty="0" smtClean="0"/>
              <a:t>将油通过钱孔灌入葫芦中</a:t>
            </a:r>
            <a:r>
              <a:rPr lang="en-US" dirty="0" smtClean="0"/>
              <a:t>,</a:t>
            </a:r>
            <a:r>
              <a:rPr lang="zh-CN" altLang="en-US" dirty="0" smtClean="0"/>
              <a:t>钱孔却不曾溅上一滴油。陈康肃公的高超本领和卖油翁的绝技</a:t>
            </a:r>
            <a:r>
              <a:rPr lang="en-US" dirty="0" smtClean="0"/>
              <a:t>,</a:t>
            </a:r>
            <a:r>
              <a:rPr lang="zh-CN" altLang="en-US" dirty="0" smtClean="0"/>
              <a:t>是天生就有的吗</a:t>
            </a:r>
            <a:r>
              <a:rPr lang="en-US" dirty="0" smtClean="0"/>
              <a:t>?</a:t>
            </a:r>
            <a:r>
              <a:rPr lang="zh-CN" altLang="en-US" dirty="0" smtClean="0"/>
              <a:t>非也。卖油翁曰</a:t>
            </a:r>
            <a:r>
              <a:rPr lang="en-US" dirty="0" smtClean="0"/>
              <a:t>:“</a:t>
            </a:r>
            <a:r>
              <a:rPr lang="zh-CN" altLang="en-US" dirty="0" smtClean="0"/>
              <a:t>我亦无他</a:t>
            </a:r>
            <a:r>
              <a:rPr lang="en-US" dirty="0" smtClean="0"/>
              <a:t>,</a:t>
            </a:r>
            <a:r>
              <a:rPr lang="zh-CN" altLang="en-US" dirty="0" smtClean="0"/>
              <a:t>惟手熟尔。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2166910" y="2643182"/>
            <a:ext cx="7715304" cy="3449532"/>
            <a:chOff x="2166910" y="2643182"/>
            <a:chExt cx="7715304" cy="3449532"/>
          </a:xfrm>
        </p:grpSpPr>
        <p:pic>
          <p:nvPicPr>
            <p:cNvPr id="30" name="17DXACZYWRJB6T21.eps" descr="id:214749776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166910" y="2643182"/>
              <a:ext cx="7715304" cy="3449532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4452926" y="3214686"/>
              <a:ext cx="150019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34" name="矩形 33"/>
            <p:cNvSpPr/>
            <p:nvPr/>
          </p:nvSpPr>
          <p:spPr>
            <a:xfrm>
              <a:off x="7239008" y="3929066"/>
              <a:ext cx="150019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7239008" y="5429264"/>
              <a:ext cx="150019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67834" y="1285860"/>
            <a:ext cx="500066" cy="5715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 b="0"/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4310050" y="3214686"/>
            <a:ext cx="1643074" cy="571504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善射自矜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31" name="文本占位符 2"/>
          <p:cNvSpPr txBox="1">
            <a:spLocks/>
          </p:cNvSpPr>
          <p:nvPr/>
        </p:nvSpPr>
        <p:spPr>
          <a:xfrm>
            <a:off x="7167570" y="4000504"/>
            <a:ext cx="1643074" cy="571504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但手熟尔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32" name="文本占位符 2"/>
          <p:cNvSpPr txBox="1">
            <a:spLocks/>
          </p:cNvSpPr>
          <p:nvPr/>
        </p:nvSpPr>
        <p:spPr>
          <a:xfrm>
            <a:off x="7167570" y="5429264"/>
            <a:ext cx="1643074" cy="571504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惟手熟尔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5" grpId="0" build="p"/>
      <p:bldP spid="31" grpId="0" build="p"/>
      <p:bldP spid="3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积累文言词汇</a:t>
            </a:r>
            <a:r>
              <a:rPr lang="en-US" dirty="0" smtClean="0"/>
              <a:t>,</a:t>
            </a:r>
            <a:r>
              <a:rPr lang="zh-CN" altLang="en-US" dirty="0" smtClean="0"/>
              <a:t>能用现代汉语翻译课文。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品味文章简练生动的语言</a:t>
            </a:r>
            <a:r>
              <a:rPr lang="en-US" dirty="0" smtClean="0"/>
              <a:t>,</a:t>
            </a:r>
            <a:r>
              <a:rPr lang="zh-CN" altLang="en-US" dirty="0" smtClean="0"/>
              <a:t>学习本文通过对话刻画人物形象的写法。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理解故事中蕴含的道理</a:t>
            </a:r>
            <a:r>
              <a:rPr lang="en-US" dirty="0" smtClean="0"/>
              <a:t>,</a:t>
            </a:r>
            <a:r>
              <a:rPr lang="zh-CN" altLang="en-US" dirty="0" smtClean="0"/>
              <a:t>引导学生正确看待自己与他人的长处。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143380"/>
            <a:ext cx="10858576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 </a:t>
            </a:r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识记欧阳修的相关文学常识。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熟练地朗读课文</a:t>
            </a:r>
            <a:r>
              <a:rPr lang="en-US" dirty="0" smtClean="0"/>
              <a:t>,</a:t>
            </a:r>
            <a:r>
              <a:rPr lang="zh-CN" altLang="en-US" dirty="0" smtClean="0"/>
              <a:t>并疏通文意</a:t>
            </a:r>
            <a:r>
              <a:rPr lang="en-US" dirty="0" smtClean="0"/>
              <a:t>,</a:t>
            </a:r>
            <a:r>
              <a:rPr lang="zh-CN" altLang="en-US" dirty="0" smtClean="0"/>
              <a:t>记住一些重点文言实词的意义和用法。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理解故事蕴含的道理</a:t>
            </a:r>
            <a:r>
              <a:rPr lang="en-US" dirty="0" smtClean="0"/>
              <a:t>,</a:t>
            </a:r>
            <a:r>
              <a:rPr lang="zh-CN" altLang="en-US" dirty="0" smtClean="0"/>
              <a:t>引导学生正确看待自己与他人的长处。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欧阳修的</a:t>
            </a:r>
            <a:r>
              <a:rPr lang="en-US" dirty="0" smtClean="0"/>
              <a:t>“</a:t>
            </a:r>
            <a:r>
              <a:rPr lang="zh-CN" altLang="en-US" dirty="0" smtClean="0"/>
              <a:t>三上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欧阳修是北宋的文坛领袖。当人们问起欧阳修成功的秘诀时</a:t>
            </a:r>
            <a:r>
              <a:rPr lang="en-US" dirty="0" smtClean="0"/>
              <a:t>,</a:t>
            </a:r>
            <a:r>
              <a:rPr lang="zh-CN" altLang="en-US" dirty="0" smtClean="0"/>
              <a:t>欧阳修说</a:t>
            </a:r>
            <a:r>
              <a:rPr lang="en-US" dirty="0" smtClean="0"/>
              <a:t>:“</a:t>
            </a:r>
            <a:r>
              <a:rPr lang="zh-CN" altLang="en-US" dirty="0" smtClean="0"/>
              <a:t>我一生所写的文章</a:t>
            </a:r>
            <a:r>
              <a:rPr lang="en-US" dirty="0" smtClean="0"/>
              <a:t>,</a:t>
            </a:r>
            <a:r>
              <a:rPr lang="zh-CN" altLang="en-US" dirty="0" smtClean="0"/>
              <a:t>大都在</a:t>
            </a:r>
            <a:r>
              <a:rPr lang="en-US" dirty="0" smtClean="0"/>
              <a:t>‘</a:t>
            </a:r>
            <a:r>
              <a:rPr lang="zh-CN" altLang="en-US" dirty="0" smtClean="0"/>
              <a:t>三上</a:t>
            </a:r>
            <a:r>
              <a:rPr lang="en-US" dirty="0" smtClean="0"/>
              <a:t>’</a:t>
            </a:r>
            <a:r>
              <a:rPr lang="zh-CN" altLang="en-US" dirty="0" smtClean="0"/>
              <a:t>。所谓马上、枕上、厕上啊。</a:t>
            </a:r>
            <a:r>
              <a:rPr lang="en-US" dirty="0" smtClean="0"/>
              <a:t>”</a:t>
            </a:r>
            <a:r>
              <a:rPr lang="zh-CN" altLang="en-US" dirty="0" smtClean="0"/>
              <a:t>欧阳修白天要处理公务</a:t>
            </a:r>
            <a:r>
              <a:rPr lang="en-US" dirty="0" smtClean="0"/>
              <a:t>,</a:t>
            </a:r>
            <a:r>
              <a:rPr lang="zh-CN" altLang="en-US" dirty="0" smtClean="0"/>
              <a:t>自然没有时间考虑写文章写诗词</a:t>
            </a:r>
            <a:r>
              <a:rPr lang="en-US" dirty="0" smtClean="0"/>
              <a:t>,</a:t>
            </a:r>
            <a:r>
              <a:rPr lang="zh-CN" altLang="en-US" dirty="0" smtClean="0"/>
              <a:t>只能利用一点零碎的时间。宋代入朝多骑马</a:t>
            </a:r>
            <a:r>
              <a:rPr lang="en-US" dirty="0" smtClean="0"/>
              <a:t>,</a:t>
            </a:r>
            <a:r>
              <a:rPr lang="zh-CN" altLang="en-US" dirty="0" smtClean="0"/>
              <a:t>于是在马上构思。睡觉前回顾一下一天的所得</a:t>
            </a:r>
            <a:r>
              <a:rPr lang="en-US" dirty="0" smtClean="0"/>
              <a:t>,</a:t>
            </a:r>
            <a:r>
              <a:rPr lang="zh-CN" altLang="en-US" dirty="0" smtClean="0"/>
              <a:t>于是在枕上也可以构思。上厕所时反正也不能处理公务</a:t>
            </a:r>
            <a:r>
              <a:rPr lang="en-US" dirty="0" smtClean="0"/>
              <a:t>,</a:t>
            </a:r>
            <a:r>
              <a:rPr lang="zh-CN" altLang="en-US" dirty="0" smtClean="0"/>
              <a:t>正好可以利用时间来写诗作文。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4357718"/>
          </a:xfrm>
        </p:spPr>
        <p:txBody>
          <a:bodyPr/>
          <a:lstStyle/>
          <a:p>
            <a:r>
              <a:rPr lang="zh-CN" altLang="en-US" dirty="0" smtClean="0"/>
              <a:t>在</a:t>
            </a:r>
            <a:r>
              <a:rPr lang="zh-CN" altLang="en-US" dirty="0" smtClean="0"/>
              <a:t>我国古代</a:t>
            </a:r>
            <a:r>
              <a:rPr lang="en-US" dirty="0" smtClean="0"/>
              <a:t>,</a:t>
            </a:r>
            <a:r>
              <a:rPr lang="zh-CN" altLang="en-US" dirty="0" smtClean="0"/>
              <a:t>射箭是一项备受推崇的技能</a:t>
            </a:r>
            <a:r>
              <a:rPr lang="en-US" dirty="0" smtClean="0"/>
              <a:t>,</a:t>
            </a:r>
            <a:r>
              <a:rPr lang="zh-CN" altLang="en-US" dirty="0" smtClean="0"/>
              <a:t>因为它在军事和狩猎活动中具有非常重要的作用</a:t>
            </a:r>
            <a:r>
              <a:rPr lang="en-US" dirty="0" smtClean="0"/>
              <a:t>,</a:t>
            </a:r>
            <a:r>
              <a:rPr lang="zh-CN" altLang="en-US" dirty="0" smtClean="0"/>
              <a:t>因此自古以来很受人们的重视。一个人如果能</a:t>
            </a:r>
            <a:r>
              <a:rPr lang="en-US" dirty="0" smtClean="0"/>
              <a:t>“</a:t>
            </a:r>
            <a:r>
              <a:rPr lang="zh-CN" altLang="en-US" dirty="0" smtClean="0"/>
              <a:t>百发百中</a:t>
            </a:r>
            <a:r>
              <a:rPr lang="en-US" dirty="0" smtClean="0"/>
              <a:t>”“</a:t>
            </a:r>
            <a:r>
              <a:rPr lang="zh-CN" altLang="en-US" dirty="0" smtClean="0"/>
              <a:t>百步穿杨</a:t>
            </a:r>
            <a:r>
              <a:rPr lang="en-US" dirty="0" smtClean="0"/>
              <a:t>”,</a:t>
            </a:r>
            <a:r>
              <a:rPr lang="zh-CN" altLang="en-US" dirty="0" smtClean="0"/>
              <a:t>那是一件很值得骄傲的事</a:t>
            </a:r>
            <a:r>
              <a:rPr lang="en-US" dirty="0" smtClean="0"/>
              <a:t>,</a:t>
            </a:r>
            <a:r>
              <a:rPr lang="zh-CN" altLang="en-US" dirty="0" smtClean="0"/>
              <a:t>这就难怪陈康肃公因善射而自我炫耀了。但</a:t>
            </a:r>
            <a:r>
              <a:rPr lang="en-US" dirty="0" smtClean="0"/>
              <a:t>“</a:t>
            </a:r>
            <a:r>
              <a:rPr lang="zh-CN" altLang="en-US" dirty="0" smtClean="0"/>
              <a:t>卖油翁</a:t>
            </a:r>
            <a:r>
              <a:rPr lang="en-US" dirty="0" smtClean="0"/>
              <a:t>”</a:t>
            </a:r>
            <a:r>
              <a:rPr lang="zh-CN" altLang="en-US" dirty="0" smtClean="0"/>
              <a:t>却不以为然</a:t>
            </a:r>
            <a:r>
              <a:rPr lang="en-US" dirty="0" smtClean="0"/>
              <a:t>,</a:t>
            </a:r>
            <a:r>
              <a:rPr lang="zh-CN" altLang="en-US" dirty="0" smtClean="0"/>
              <a:t>你知道这是为什么吗</a:t>
            </a:r>
            <a:r>
              <a:rPr lang="en-US" dirty="0" smtClean="0"/>
              <a:t>?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就让我们走进课文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卖油翁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去寻找原因吧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35837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欧阳修</a:t>
            </a:r>
            <a:r>
              <a:rPr lang="en-US" dirty="0" smtClean="0"/>
              <a:t>(1007—1072),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朝代</a:t>
            </a:r>
            <a:r>
              <a:rPr lang="en-US" dirty="0" smtClean="0"/>
              <a:t>)</a:t>
            </a:r>
            <a:r>
              <a:rPr lang="zh-CN" altLang="en-US" dirty="0" smtClean="0"/>
              <a:t>政治家、文学家。字永叔</a:t>
            </a:r>
            <a:r>
              <a:rPr lang="en-US" dirty="0" smtClean="0"/>
              <a:t>,</a:t>
            </a:r>
            <a:r>
              <a:rPr lang="zh-CN" altLang="en-US" dirty="0" smtClean="0"/>
              <a:t>号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晚号六一居士</a:t>
            </a:r>
            <a:r>
              <a:rPr lang="en-US" dirty="0" smtClean="0"/>
              <a:t>,</a:t>
            </a:r>
            <a:r>
              <a:rPr lang="zh-CN" altLang="en-US" dirty="0" smtClean="0"/>
              <a:t>吉州永丰</a:t>
            </a:r>
            <a:r>
              <a:rPr lang="en-US" dirty="0" smtClean="0"/>
              <a:t>(</a:t>
            </a:r>
            <a:r>
              <a:rPr lang="zh-CN" altLang="en-US" dirty="0" smtClean="0"/>
              <a:t>今属江西</a:t>
            </a:r>
            <a:r>
              <a:rPr lang="en-US" dirty="0" smtClean="0"/>
              <a:t>)</a:t>
            </a:r>
            <a:r>
              <a:rPr lang="zh-CN" altLang="en-US" dirty="0" smtClean="0"/>
              <a:t>人。因吉州原属庐陵郡</a:t>
            </a:r>
            <a:r>
              <a:rPr lang="en-US" dirty="0" smtClean="0"/>
              <a:t>,</a:t>
            </a:r>
            <a:r>
              <a:rPr lang="zh-CN" altLang="en-US" dirty="0" smtClean="0"/>
              <a:t>因此欧阳修也以</a:t>
            </a:r>
            <a:r>
              <a:rPr lang="en-US" dirty="0" smtClean="0"/>
              <a:t>“</a:t>
            </a:r>
            <a:r>
              <a:rPr lang="zh-CN" altLang="en-US" dirty="0" smtClean="0"/>
              <a:t>庐陵欧阳修</a:t>
            </a:r>
            <a:r>
              <a:rPr lang="en-US" dirty="0" smtClean="0"/>
              <a:t>”</a:t>
            </a:r>
            <a:r>
              <a:rPr lang="zh-CN" altLang="en-US" dirty="0" smtClean="0"/>
              <a:t>自居。曾官至翰林学士、枢密副使、参知政事</a:t>
            </a:r>
            <a:r>
              <a:rPr lang="en-US" dirty="0" smtClean="0"/>
              <a:t>,</a:t>
            </a:r>
            <a:r>
              <a:rPr lang="zh-CN" altLang="en-US" dirty="0" smtClean="0"/>
              <a:t>谥号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世称欧阳文忠公。后人又将其与韩愈、柳宗元和苏轼合称</a:t>
            </a:r>
            <a:r>
              <a:rPr lang="en-US" dirty="0" smtClean="0"/>
              <a:t>“</a:t>
            </a:r>
            <a:r>
              <a:rPr lang="zh-CN" altLang="en-US" dirty="0" smtClean="0"/>
              <a:t>千古文章四大家</a:t>
            </a:r>
            <a:r>
              <a:rPr lang="en-US" dirty="0" smtClean="0"/>
              <a:t>”</a:t>
            </a:r>
            <a:r>
              <a:rPr lang="zh-CN" altLang="en-US" dirty="0" smtClean="0"/>
              <a:t>。与韩愈、柳宗元、苏洵、苏轼、苏辙、王安石、曾巩被世人称为</a:t>
            </a:r>
            <a:r>
              <a:rPr lang="en-US" dirty="0" smtClean="0"/>
              <a:t>“</a:t>
            </a:r>
            <a:r>
              <a:rPr lang="zh-CN" altLang="en-US" dirty="0" smtClean="0"/>
              <a:t>唐宋八大家</a:t>
            </a:r>
            <a:r>
              <a:rPr lang="en-US" dirty="0" smtClean="0"/>
              <a:t>”</a:t>
            </a:r>
            <a:r>
              <a:rPr lang="zh-CN" altLang="en-US" dirty="0" smtClean="0"/>
              <a:t>。 有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传世。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pic>
        <p:nvPicPr>
          <p:cNvPr id="5" name="欧阳修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3718" y="2143116"/>
            <a:ext cx="1430850" cy="2321189"/>
          </a:xfrm>
          <a:prstGeom prst="rect">
            <a:avLst/>
          </a:prstGeom>
        </p:spPr>
      </p:pic>
      <p:sp>
        <p:nvSpPr>
          <p:cNvPr id="8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024430" y="1714488"/>
            <a:ext cx="142876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北宋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166910" y="2357430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醉翁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167570" y="3571876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文忠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952464" y="6143644"/>
            <a:ext cx="2786082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欧阳文忠公文集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自矜</a:t>
            </a:r>
            <a:r>
              <a:rPr lang="en-US" dirty="0" smtClean="0"/>
              <a:t>(	      )				</a:t>
            </a:r>
            <a:r>
              <a:rPr lang="zh-CN" altLang="en-US" dirty="0" smtClean="0"/>
              <a:t>家</a:t>
            </a:r>
            <a:r>
              <a:rPr lang="zh-CN" altLang="en-US" dirty="0" smtClean="0"/>
              <a:t>圃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睨视</a:t>
            </a:r>
            <a:r>
              <a:rPr lang="en-US" dirty="0" smtClean="0"/>
              <a:t>(	   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有的放矢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颔首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          </a:t>
            </a:r>
            <a:r>
              <a:rPr lang="zh-CN" altLang="en-US" dirty="0" smtClean="0"/>
              <a:t>忿</a:t>
            </a:r>
            <a:r>
              <a:rPr lang="zh-CN" altLang="en-US" dirty="0" smtClean="0"/>
              <a:t>然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酌油</a:t>
            </a:r>
            <a:r>
              <a:rPr lang="en-US" dirty="0" smtClean="0"/>
              <a:t>(	       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沥青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差遣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95538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jīn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666976" y="4286256"/>
            <a:ext cx="1785950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524100" y="2428868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nì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95538" y="3000372"/>
            <a:ext cx="109534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310578" y="2428868"/>
            <a:ext cx="71438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524760" y="1785926"/>
            <a:ext cx="150019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452662" y="371475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381884" y="3000372"/>
            <a:ext cx="85725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fèn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32354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024034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666844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81038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66684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675164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7596198" y="3714752"/>
            <a:ext cx="857256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533080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3190" y="356961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453190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陈康肃公善射</a:t>
            </a:r>
            <a:r>
              <a:rPr lang="en-US" dirty="0" smtClean="0"/>
              <a:t>(			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公亦以此自矜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但微颔之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以我酌油知之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徐以杓酌油沥之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惟手熟尔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095868" y="4286256"/>
            <a:ext cx="1428760" cy="571504"/>
          </a:xfrm>
        </p:spPr>
        <p:txBody>
          <a:bodyPr/>
          <a:lstStyle/>
          <a:p>
            <a:pPr indent="0"/>
            <a:r>
              <a:rPr lang="zh-CN" altLang="en-US" dirty="0" smtClean="0"/>
              <a:t>下滴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524364" y="2428868"/>
            <a:ext cx="142876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自夸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3738546" y="3071810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点头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452926" y="3714752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靠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3738546" y="5000636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只是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4595802" y="1857364"/>
            <a:ext cx="2468633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擅长射箭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95670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396118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359567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4032618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2809852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2166910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3952860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2166910" y="542700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4" grpId="0" build="p"/>
      <p:bldP spid="17" grpId="0" build="p"/>
      <p:bldP spid="18" grpId="0" build="p"/>
      <p:bldP spid="19" grpId="0" build="p"/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本文记叙了一件怎样的事</a:t>
            </a:r>
            <a:r>
              <a:rPr lang="en-US" dirty="0" smtClean="0"/>
              <a:t>?</a:t>
            </a:r>
            <a:r>
              <a:rPr lang="zh-CN" altLang="en-US" dirty="0" smtClean="0"/>
              <a:t>告诉了我们一个什么道理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857364"/>
            <a:ext cx="10501386" cy="642942"/>
          </a:xfrm>
        </p:spPr>
        <p:txBody>
          <a:bodyPr/>
          <a:lstStyle/>
          <a:p>
            <a:r>
              <a:rPr lang="zh-CN" altLang="en-US" dirty="0" smtClean="0"/>
              <a:t>本文记述了卖油翁自钱孔沥油的事</a:t>
            </a:r>
            <a:r>
              <a:rPr lang="en-US" dirty="0" smtClean="0"/>
              <a:t>,</a:t>
            </a:r>
            <a:r>
              <a:rPr lang="zh-CN" altLang="en-US" dirty="0" smtClean="0"/>
              <a:t>说明了熟能生巧的道理。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诵读课文</a:t>
            </a:r>
            <a:r>
              <a:rPr lang="en-US" dirty="0" smtClean="0"/>
              <a:t>,</a:t>
            </a:r>
            <a:r>
              <a:rPr lang="zh-CN" altLang="en-US" dirty="0" smtClean="0"/>
              <a:t>疏通积累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结合课下注释和工具书</a:t>
            </a:r>
            <a:r>
              <a:rPr lang="en-US" dirty="0" smtClean="0"/>
              <a:t>,</a:t>
            </a:r>
            <a:r>
              <a:rPr lang="zh-CN" altLang="en-US" dirty="0" smtClean="0"/>
              <a:t>小组合作学习翻译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卖油翁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解释下列句中加点的多义词。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2604</TotalTime>
  <Words>1136</Words>
  <Application>Microsoft Office PowerPoint</Application>
  <PresentationFormat>自定义</PresentationFormat>
  <Paragraphs>139</Paragraphs>
  <Slides>21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610</cp:revision>
  <dcterms:created xsi:type="dcterms:W3CDTF">2017-02-11T06:33:00Z</dcterms:created>
  <dcterms:modified xsi:type="dcterms:W3CDTF">2019-12-13T06:34:35Z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