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31"/>
  </p:notesMasterIdLst>
  <p:handoutMasterIdLst>
    <p:handoutMasterId r:id="rId32"/>
  </p:handoutMasterIdLst>
  <p:sldIdLst>
    <p:sldId id="371" r:id="rId3"/>
    <p:sldId id="429" r:id="rId4"/>
    <p:sldId id="444" r:id="rId5"/>
    <p:sldId id="428" r:id="rId6"/>
    <p:sldId id="445" r:id="rId7"/>
    <p:sldId id="479" r:id="rId8"/>
    <p:sldId id="443" r:id="rId9"/>
    <p:sldId id="455" r:id="rId10"/>
    <p:sldId id="477" r:id="rId11"/>
    <p:sldId id="480" r:id="rId12"/>
    <p:sldId id="397" r:id="rId13"/>
    <p:sldId id="457" r:id="rId14"/>
    <p:sldId id="458" r:id="rId15"/>
    <p:sldId id="459" r:id="rId16"/>
    <p:sldId id="478" r:id="rId17"/>
    <p:sldId id="460" r:id="rId18"/>
    <p:sldId id="461" r:id="rId19"/>
    <p:sldId id="462" r:id="rId20"/>
    <p:sldId id="464" r:id="rId21"/>
    <p:sldId id="465" r:id="rId22"/>
    <p:sldId id="469" r:id="rId23"/>
    <p:sldId id="470" r:id="rId24"/>
    <p:sldId id="481" r:id="rId25"/>
    <p:sldId id="482" r:id="rId26"/>
    <p:sldId id="483" r:id="rId27"/>
    <p:sldId id="453" r:id="rId28"/>
    <p:sldId id="476" r:id="rId29"/>
    <p:sldId id="395" r:id="rId30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1201" autoAdjust="0"/>
    <p:restoredTop sz="94660"/>
  </p:normalViewPr>
  <p:slideViewPr>
    <p:cSldViewPr>
      <p:cViewPr>
        <p:scale>
          <a:sx n="40" d="100"/>
          <a:sy n="40" d="100"/>
        </p:scale>
        <p:origin x="-576" y="-414"/>
      </p:cViewPr>
      <p:guideLst>
        <p:guide orient="horz" pos="2205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1922F9-717D-48C6-9265-54BFA63D79CE}" type="slidenum">
              <a:rPr lang="zh-CN" altLang="en-US" smtClean="0"/>
              <a:pPr>
                <a:defRPr/>
              </a:pPr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="" xmlns:p14="http://schemas.microsoft.com/office/powerpoint/2010/main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="" xmlns:a16="http://schemas.microsoft.com/office/drawing/2014/main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="" xmlns:a16="http://schemas.microsoft.com/office/drawing/2014/main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="" xmlns:a16="http://schemas.microsoft.com/office/drawing/2014/main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="" xmlns:a16="http://schemas.microsoft.com/office/drawing/2014/main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="" xmlns:a16="http://schemas.microsoft.com/office/drawing/2014/main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第二单元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="" xmlns:a16="http://schemas.microsoft.com/office/drawing/2014/main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en-US" altLang="zh-CN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7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1" r:id="rId6"/>
    <p:sldLayoutId id="2147483695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__1.docx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="" xmlns:a16="http://schemas.microsoft.com/office/drawing/2014/main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七年级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595934" y="4000504"/>
            <a:ext cx="299312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7.</a:t>
            </a:r>
            <a:r>
              <a:rPr lang="en-US" sz="3600" baseline="30000" dirty="0" smtClean="0"/>
              <a:t>*</a:t>
            </a:r>
            <a:r>
              <a:rPr lang="zh-CN" altLang="en-US" sz="3600" dirty="0" smtClean="0"/>
              <a:t>土地的誓言</a:t>
            </a:r>
            <a:endParaRPr lang="zh-CN" altLang="en-US" sz="3600" dirty="0"/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4310050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8" name="第2单元.eps" descr="id:214749610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095340" y="1357298"/>
            <a:ext cx="10215634" cy="181728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5.</a:t>
            </a:r>
            <a:r>
              <a:rPr lang="zh-CN" altLang="en-US" dirty="0" smtClean="0"/>
              <a:t>文中作者的</a:t>
            </a:r>
            <a:r>
              <a:rPr lang="en-US" dirty="0" smtClean="0"/>
              <a:t>“</a:t>
            </a:r>
            <a:r>
              <a:rPr lang="zh-CN" altLang="en-US" dirty="0" smtClean="0"/>
              <a:t>誓言</a:t>
            </a:r>
            <a:r>
              <a:rPr lang="en-US" dirty="0" smtClean="0"/>
              <a:t>”</a:t>
            </a:r>
            <a:r>
              <a:rPr lang="zh-CN" altLang="en-US" dirty="0" smtClean="0"/>
              <a:t>是什么</a:t>
            </a:r>
            <a:r>
              <a:rPr lang="en-US" dirty="0" smtClean="0"/>
              <a:t>?</a:t>
            </a:r>
            <a:r>
              <a:rPr lang="zh-CN" altLang="en-US" dirty="0" smtClean="0"/>
              <a:t>请摘抄有关句子。</a:t>
            </a:r>
            <a:endParaRPr lang="zh-CN" altLang="en-US" dirty="0"/>
          </a:p>
        </p:txBody>
      </p:sp>
      <p:sp>
        <p:nvSpPr>
          <p:cNvPr id="4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09588" y="1928802"/>
            <a:ext cx="9715568" cy="642942"/>
          </a:xfrm>
        </p:spPr>
        <p:txBody>
          <a:bodyPr/>
          <a:lstStyle/>
          <a:p>
            <a:r>
              <a:rPr lang="en-US" dirty="0" smtClean="0"/>
              <a:t>“</a:t>
            </a:r>
            <a:r>
              <a:rPr lang="zh-CN" altLang="en-US" dirty="0" smtClean="0"/>
              <a:t>我必定为她而战斗到底。土地、原野、我的家乡</a:t>
            </a:r>
            <a:r>
              <a:rPr lang="en-US" dirty="0" smtClean="0"/>
              <a:t>,</a:t>
            </a:r>
            <a:r>
              <a:rPr lang="zh-CN" altLang="en-US" dirty="0" smtClean="0"/>
              <a:t>你必须被解放</a:t>
            </a:r>
            <a:r>
              <a:rPr lang="en-US" dirty="0" smtClean="0"/>
              <a:t>!</a:t>
            </a:r>
            <a:r>
              <a:rPr lang="zh-CN" altLang="en-US" dirty="0" smtClean="0"/>
              <a:t>你必须站立</a:t>
            </a:r>
            <a:r>
              <a:rPr lang="en-US" dirty="0" smtClean="0"/>
              <a:t>!”“</a:t>
            </a:r>
            <a:r>
              <a:rPr lang="zh-CN" altLang="en-US" dirty="0" smtClean="0"/>
              <a:t>为了她</a:t>
            </a:r>
            <a:r>
              <a:rPr lang="en-US" dirty="0" smtClean="0"/>
              <a:t>,</a:t>
            </a:r>
            <a:r>
              <a:rPr lang="zh-CN" altLang="en-US" dirty="0" smtClean="0"/>
              <a:t>我愿</a:t>
            </a:r>
            <a:r>
              <a:rPr lang="en-US" dirty="0" smtClean="0"/>
              <a:t>……</a:t>
            </a:r>
            <a:r>
              <a:rPr lang="zh-CN" altLang="en-US" dirty="0" smtClean="0"/>
              <a:t>和耻辱。</a:t>
            </a:r>
            <a:r>
              <a:rPr lang="en-US" dirty="0" smtClean="0"/>
              <a:t>” 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一、活动</a:t>
            </a:r>
            <a:r>
              <a:rPr lang="en-US" dirty="0" smtClean="0"/>
              <a:t>:</a:t>
            </a:r>
            <a:r>
              <a:rPr lang="zh-CN" altLang="en-US" dirty="0" smtClean="0"/>
              <a:t>朗诵文章</a:t>
            </a:r>
            <a:r>
              <a:rPr lang="en-US" dirty="0" smtClean="0"/>
              <a:t>,</a:t>
            </a:r>
            <a:r>
              <a:rPr lang="zh-CN" altLang="en-US" dirty="0" smtClean="0"/>
              <a:t>理解情感。</a:t>
            </a:r>
            <a:endParaRPr lang="en-US" altLang="zh-CN" dirty="0" smtClean="0"/>
          </a:p>
          <a:p>
            <a:r>
              <a:rPr lang="zh-CN" altLang="en-US" dirty="0" smtClean="0"/>
              <a:t>朗读课文</a:t>
            </a:r>
            <a:r>
              <a:rPr lang="en-US" dirty="0" smtClean="0"/>
              <a:t>,</a:t>
            </a:r>
            <a:r>
              <a:rPr lang="zh-CN" altLang="en-US" dirty="0" smtClean="0"/>
              <a:t>圈点勾画出本文出现的关键意象</a:t>
            </a:r>
            <a:r>
              <a:rPr lang="en-US" dirty="0" smtClean="0"/>
              <a:t>,</a:t>
            </a:r>
            <a:r>
              <a:rPr lang="zh-CN" altLang="en-US" dirty="0" smtClean="0"/>
              <a:t>展开丰富的联想和想象</a:t>
            </a:r>
            <a:r>
              <a:rPr lang="en-US" dirty="0" smtClean="0"/>
              <a:t>,</a:t>
            </a:r>
            <a:r>
              <a:rPr lang="zh-CN" altLang="en-US" dirty="0" smtClean="0"/>
              <a:t>体会作者的思乡之情。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作者在文中列举了哪些东北特有的景色或物产</a:t>
            </a:r>
            <a:r>
              <a:rPr lang="en-US" dirty="0" smtClean="0"/>
              <a:t>?</a:t>
            </a:r>
            <a:r>
              <a:rPr lang="zh-CN" altLang="en-US" dirty="0" smtClean="0"/>
              <a:t>作者为什么要描绘这些景色或物产</a:t>
            </a:r>
            <a:r>
              <a:rPr lang="en-US" dirty="0" smtClean="0"/>
              <a:t>?</a:t>
            </a:r>
            <a:endParaRPr lang="zh-CN" altLang="en-US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76979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523836" y="1428736"/>
            <a:ext cx="11215766" cy="857256"/>
          </a:xfrm>
        </p:spPr>
        <p:txBody>
          <a:bodyPr/>
          <a:lstStyle/>
          <a:p>
            <a:r>
              <a:rPr lang="zh-CN" altLang="en-US" dirty="0" smtClean="0"/>
              <a:t>列举了白桦林、红高粱、马群、黑土地等景色及物产。作者把故乡写得如此美好</a:t>
            </a:r>
            <a:r>
              <a:rPr lang="en-US" dirty="0" smtClean="0"/>
              <a:t>,</a:t>
            </a:r>
            <a:r>
              <a:rPr lang="zh-CN" altLang="en-US" dirty="0" smtClean="0"/>
              <a:t>如此丰饶</a:t>
            </a:r>
            <a:r>
              <a:rPr lang="en-US" dirty="0" smtClean="0"/>
              <a:t>,</a:t>
            </a:r>
            <a:r>
              <a:rPr lang="zh-CN" altLang="en-US" dirty="0" smtClean="0"/>
              <a:t>能让我们更爱她</a:t>
            </a:r>
            <a:r>
              <a:rPr lang="en-US" dirty="0" smtClean="0"/>
              <a:t>,</a:t>
            </a:r>
            <a:r>
              <a:rPr lang="zh-CN" altLang="en-US" dirty="0" smtClean="0"/>
              <a:t>并为她的美好被埋葬而感到悲愤。这更能激起我们对侵略者的仇恨以及恢复美好故乡的信念和决心。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文中哪些句子或词语最能表达作者的情感</a:t>
            </a:r>
            <a:r>
              <a:rPr lang="en-US" dirty="0" smtClean="0"/>
              <a:t>?</a:t>
            </a:r>
            <a:r>
              <a:rPr lang="zh-CN" altLang="en-US" dirty="0" smtClean="0"/>
              <a:t>深情地朗读这些句子并谈谈你的理解和体会。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语句</a:t>
            </a:r>
            <a:r>
              <a:rPr lang="en-US" dirty="0" smtClean="0"/>
              <a:t>:(1)</a:t>
            </a:r>
            <a:r>
              <a:rPr lang="zh-CN" altLang="en-US" dirty="0" smtClean="0"/>
              <a:t>我心里怀着挚痛的热爱。</a:t>
            </a:r>
          </a:p>
          <a:p>
            <a:r>
              <a:rPr lang="en-US" dirty="0" smtClean="0"/>
              <a:t>(2)</a:t>
            </a:r>
            <a:r>
              <a:rPr lang="zh-CN" altLang="en-US" dirty="0" smtClean="0"/>
              <a:t>我无时无刻不听见她呼唤我的名字</a:t>
            </a:r>
            <a:r>
              <a:rPr lang="en-US" dirty="0" smtClean="0"/>
              <a:t>,</a:t>
            </a:r>
            <a:r>
              <a:rPr lang="zh-CN" altLang="en-US" dirty="0" smtClean="0"/>
              <a:t>无时无刻不听见她召唤我回去。</a:t>
            </a:r>
          </a:p>
          <a:p>
            <a:r>
              <a:rPr lang="en-US" dirty="0" smtClean="0"/>
              <a:t>(3)</a:t>
            </a:r>
            <a:r>
              <a:rPr lang="zh-CN" altLang="en-US" dirty="0" smtClean="0"/>
              <a:t>我常常感到它在泛滥着一种热情。</a:t>
            </a:r>
          </a:p>
          <a:p>
            <a:r>
              <a:rPr lang="en-US" dirty="0" smtClean="0"/>
              <a:t>(4)</a:t>
            </a:r>
            <a:r>
              <a:rPr lang="zh-CN" altLang="en-US" dirty="0" smtClean="0"/>
              <a:t>在那田垄里埋葬过我的欢笑。</a:t>
            </a:r>
          </a:p>
          <a:p>
            <a:r>
              <a:rPr lang="zh-CN" altLang="en-US" dirty="0" smtClean="0"/>
              <a:t>体会</a:t>
            </a:r>
            <a:r>
              <a:rPr lang="en-US" dirty="0" smtClean="0"/>
              <a:t>:</a:t>
            </a:r>
            <a:r>
              <a:rPr lang="zh-CN" altLang="en-US" dirty="0" smtClean="0"/>
              <a:t>热烈抒发了作者对故土家园的热爱和怀念以及保家卫国的坚定信念。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二、问题</a:t>
            </a:r>
            <a:r>
              <a:rPr lang="en-US" dirty="0" smtClean="0"/>
              <a:t>:</a:t>
            </a:r>
            <a:r>
              <a:rPr lang="zh-CN" altLang="en-US" dirty="0" smtClean="0"/>
              <a:t>作者运用了哪些手段把自己对故乡的这种感情表达出来</a:t>
            </a:r>
            <a:r>
              <a:rPr lang="en-US" dirty="0" smtClean="0"/>
              <a:t>?</a:t>
            </a:r>
            <a:r>
              <a:rPr lang="zh-CN" altLang="en-US" dirty="0" smtClean="0"/>
              <a:t>请举例说明。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运用大量富有鲜明感情色彩的词语</a:t>
            </a:r>
            <a:r>
              <a:rPr lang="en-US" dirty="0" smtClean="0"/>
              <a:t>,</a:t>
            </a:r>
            <a:r>
              <a:rPr lang="zh-CN" altLang="en-US" dirty="0" smtClean="0"/>
              <a:t>直接抒发感情。</a:t>
            </a:r>
          </a:p>
          <a:p>
            <a:r>
              <a:rPr lang="zh-CN" altLang="en-US" dirty="0" smtClean="0"/>
              <a:t>运用排比、比喻修辞手法加强情感的冲击力。</a:t>
            </a:r>
            <a:r>
              <a:rPr lang="en-US" dirty="0" smtClean="0"/>
              <a:t>(</a:t>
            </a:r>
            <a:r>
              <a:rPr lang="zh-CN" altLang="en-US" dirty="0" smtClean="0"/>
              <a:t>如</a:t>
            </a:r>
            <a:r>
              <a:rPr lang="en-US" dirty="0" smtClean="0"/>
              <a:t>“</a:t>
            </a:r>
            <a:r>
              <a:rPr lang="zh-CN" altLang="en-US" dirty="0" smtClean="0"/>
              <a:t>当我躺在土地上的时候</a:t>
            </a:r>
            <a:r>
              <a:rPr lang="en-US" dirty="0" smtClean="0"/>
              <a:t>……</a:t>
            </a:r>
            <a:r>
              <a:rPr lang="zh-CN" altLang="en-US" dirty="0" smtClean="0"/>
              <a:t>怪诞的狂风</a:t>
            </a:r>
            <a:r>
              <a:rPr lang="en-US" dirty="0" smtClean="0"/>
              <a:t>”“</a:t>
            </a:r>
            <a:r>
              <a:rPr lang="zh-CN" altLang="en-US" dirty="0" smtClean="0"/>
              <a:t>当我记起故乡的时候</a:t>
            </a:r>
            <a:r>
              <a:rPr lang="en-US" dirty="0" smtClean="0"/>
              <a:t>……</a:t>
            </a:r>
            <a:r>
              <a:rPr lang="zh-CN" altLang="en-US" dirty="0" smtClean="0"/>
              <a:t>喷涌着血液一样</a:t>
            </a:r>
            <a:r>
              <a:rPr lang="en-US" dirty="0" smtClean="0"/>
              <a:t>”“</a:t>
            </a:r>
            <a:r>
              <a:rPr lang="zh-CN" altLang="en-US" dirty="0" smtClean="0"/>
              <a:t>在春天</a:t>
            </a:r>
            <a:r>
              <a:rPr lang="en-US" dirty="0" smtClean="0"/>
              <a:t>……</a:t>
            </a:r>
            <a:r>
              <a:rPr lang="zh-CN" altLang="en-US" dirty="0" smtClean="0"/>
              <a:t>多么丰饶</a:t>
            </a:r>
            <a:r>
              <a:rPr lang="en-US" dirty="0" smtClean="0"/>
              <a:t>”</a:t>
            </a:r>
            <a:r>
              <a:rPr lang="zh-CN" altLang="en-US" dirty="0" smtClean="0"/>
              <a:t>等句子</a:t>
            </a:r>
            <a:r>
              <a:rPr lang="en-US" dirty="0" smtClean="0"/>
              <a:t>)</a:t>
            </a:r>
            <a:endParaRPr lang="zh-CN" altLang="en-US" dirty="0" smtClean="0"/>
          </a:p>
          <a:p>
            <a:r>
              <a:rPr lang="zh-CN" altLang="en-US" dirty="0" smtClean="0"/>
              <a:t>人称的恰当运用。</a:t>
            </a:r>
            <a:r>
              <a:rPr lang="en-US" dirty="0" smtClean="0"/>
              <a:t>(</a:t>
            </a:r>
            <a:r>
              <a:rPr lang="zh-CN" altLang="en-US" dirty="0" smtClean="0"/>
              <a:t>先用第三人称</a:t>
            </a:r>
            <a:r>
              <a:rPr lang="en-US" dirty="0" smtClean="0"/>
              <a:t>“</a:t>
            </a:r>
            <a:r>
              <a:rPr lang="zh-CN" altLang="en-US" dirty="0" smtClean="0"/>
              <a:t>她</a:t>
            </a:r>
            <a:r>
              <a:rPr lang="en-US" dirty="0" smtClean="0"/>
              <a:t>”</a:t>
            </a:r>
            <a:r>
              <a:rPr lang="zh-CN" altLang="en-US" dirty="0" smtClean="0"/>
              <a:t>而不用</a:t>
            </a:r>
            <a:r>
              <a:rPr lang="en-US" dirty="0" smtClean="0"/>
              <a:t>“</a:t>
            </a:r>
            <a:r>
              <a:rPr lang="zh-CN" altLang="en-US" dirty="0" smtClean="0"/>
              <a:t>它</a:t>
            </a:r>
            <a:r>
              <a:rPr lang="en-US" dirty="0" smtClean="0"/>
              <a:t>”,</a:t>
            </a:r>
            <a:r>
              <a:rPr lang="zh-CN" altLang="en-US" dirty="0" smtClean="0"/>
              <a:t>隐含将土地比作</a:t>
            </a:r>
            <a:r>
              <a:rPr lang="en-US" dirty="0" smtClean="0"/>
              <a:t>“</a:t>
            </a:r>
            <a:r>
              <a:rPr lang="zh-CN" altLang="en-US" dirty="0" smtClean="0"/>
              <a:t>母亲</a:t>
            </a:r>
            <a:r>
              <a:rPr lang="en-US" dirty="0" smtClean="0"/>
              <a:t>”</a:t>
            </a:r>
            <a:r>
              <a:rPr lang="zh-CN" altLang="en-US" dirty="0" smtClean="0"/>
              <a:t>的意思</a:t>
            </a:r>
            <a:r>
              <a:rPr lang="en-US" dirty="0" smtClean="0"/>
              <a:t>;</a:t>
            </a:r>
            <a:r>
              <a:rPr lang="zh-CN" altLang="en-US" dirty="0" smtClean="0"/>
              <a:t>随着情感的越趋激荡</a:t>
            </a:r>
            <a:r>
              <a:rPr lang="en-US" dirty="0" smtClean="0"/>
              <a:t>,</a:t>
            </a:r>
            <a:r>
              <a:rPr lang="zh-CN" altLang="en-US" dirty="0" smtClean="0"/>
              <a:t>作者又将她改成第二人称</a:t>
            </a:r>
            <a:r>
              <a:rPr lang="en-US" dirty="0" smtClean="0"/>
              <a:t>“</a:t>
            </a:r>
            <a:r>
              <a:rPr lang="zh-CN" altLang="en-US" dirty="0" smtClean="0"/>
              <a:t>你</a:t>
            </a:r>
            <a:r>
              <a:rPr lang="en-US" dirty="0" smtClean="0"/>
              <a:t>”,</a:t>
            </a:r>
            <a:r>
              <a:rPr lang="zh-CN" altLang="en-US" dirty="0" smtClean="0"/>
              <a:t>直接倾诉对故土的感情</a:t>
            </a:r>
            <a:r>
              <a:rPr lang="en-US" dirty="0" smtClean="0"/>
              <a:t>,</a:t>
            </a:r>
            <a:r>
              <a:rPr lang="zh-CN" altLang="en-US" dirty="0" smtClean="0"/>
              <a:t>显得直接而迫切</a:t>
            </a:r>
            <a:r>
              <a:rPr lang="en-US" dirty="0" smtClean="0"/>
              <a:t>,</a:t>
            </a:r>
            <a:r>
              <a:rPr lang="zh-CN" altLang="en-US" dirty="0" smtClean="0"/>
              <a:t>产生了强烈的抒情效果</a:t>
            </a:r>
            <a:r>
              <a:rPr lang="en-US" dirty="0" smtClean="0"/>
              <a:t>)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三、问题</a:t>
            </a:r>
            <a:r>
              <a:rPr lang="en-US" dirty="0" smtClean="0"/>
              <a:t>:</a:t>
            </a:r>
            <a:r>
              <a:rPr lang="zh-CN" altLang="en-US" dirty="0" smtClean="0"/>
              <a:t>如何理解本文的标题</a:t>
            </a:r>
            <a:r>
              <a:rPr lang="en-US" dirty="0" smtClean="0"/>
              <a:t>“</a:t>
            </a:r>
            <a:r>
              <a:rPr lang="zh-CN" altLang="en-US" dirty="0" smtClean="0"/>
              <a:t>土地的誓言</a:t>
            </a:r>
            <a:r>
              <a:rPr lang="en-US" dirty="0" smtClean="0"/>
              <a:t>”?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这一标题是比较独特的</a:t>
            </a:r>
            <a:r>
              <a:rPr lang="en-US" dirty="0" smtClean="0"/>
              <a:t>,</a:t>
            </a:r>
            <a:r>
              <a:rPr lang="zh-CN" altLang="en-US" dirty="0" smtClean="0"/>
              <a:t>其重点在于</a:t>
            </a:r>
            <a:r>
              <a:rPr lang="en-US" dirty="0" smtClean="0"/>
              <a:t>“</a:t>
            </a:r>
            <a:r>
              <a:rPr lang="zh-CN" altLang="en-US" dirty="0" smtClean="0"/>
              <a:t>誓言</a:t>
            </a:r>
            <a:r>
              <a:rPr lang="en-US" dirty="0" smtClean="0"/>
              <a:t>”</a:t>
            </a:r>
            <a:r>
              <a:rPr lang="zh-CN" altLang="en-US" dirty="0" smtClean="0"/>
              <a:t>。从文章来看</a:t>
            </a:r>
            <a:r>
              <a:rPr lang="en-US" dirty="0" smtClean="0"/>
              <a:t>,</a:t>
            </a:r>
            <a:r>
              <a:rPr lang="zh-CN" altLang="en-US" dirty="0" smtClean="0"/>
              <a:t>这誓言是作者对着土地发出的。作者在文章末尾壮情激烈地发誓</a:t>
            </a:r>
            <a:r>
              <a:rPr lang="en-US" dirty="0" smtClean="0"/>
              <a:t>:“</a:t>
            </a:r>
            <a:r>
              <a:rPr lang="zh-CN" altLang="en-US" dirty="0" smtClean="0"/>
              <a:t>我要回到她的身边</a:t>
            </a:r>
            <a:r>
              <a:rPr lang="en-US" dirty="0" smtClean="0"/>
              <a:t>……</a:t>
            </a:r>
            <a:r>
              <a:rPr lang="zh-CN" altLang="en-US" dirty="0" smtClean="0"/>
              <a:t>我愿付出一切。我必须看见一个更美丽的故乡出现在我的面前</a:t>
            </a:r>
            <a:r>
              <a:rPr lang="en-US" dirty="0" smtClean="0"/>
              <a:t>——</a:t>
            </a:r>
            <a:r>
              <a:rPr lang="zh-CN" altLang="en-US" dirty="0" smtClean="0"/>
              <a:t>或者我的坟前。</a:t>
            </a:r>
            <a:r>
              <a:rPr lang="en-US" dirty="0" smtClean="0"/>
              <a:t>”</a:t>
            </a:r>
            <a:r>
              <a:rPr lang="zh-CN" altLang="en-US" dirty="0" smtClean="0"/>
              <a:t>这种掷地有声的誓言</a:t>
            </a:r>
            <a:r>
              <a:rPr lang="en-US" dirty="0" smtClean="0"/>
              <a:t>,</a:t>
            </a:r>
            <a:r>
              <a:rPr lang="zh-CN" altLang="en-US" dirty="0" smtClean="0"/>
              <a:t>读者可强烈地感觉到</a:t>
            </a:r>
            <a:r>
              <a:rPr lang="en-US" dirty="0" smtClean="0"/>
              <a:t>,</a:t>
            </a:r>
            <a:r>
              <a:rPr lang="zh-CN" altLang="en-US" dirty="0" smtClean="0"/>
              <a:t>因此</a:t>
            </a:r>
            <a:r>
              <a:rPr lang="en-US" dirty="0" smtClean="0"/>
              <a:t>,</a:t>
            </a:r>
            <a:r>
              <a:rPr lang="zh-CN" altLang="en-US" dirty="0" smtClean="0"/>
              <a:t>这一标题应该理解为</a:t>
            </a:r>
            <a:r>
              <a:rPr lang="en-US" dirty="0" smtClean="0"/>
              <a:t>“</a:t>
            </a:r>
            <a:r>
              <a:rPr lang="zh-CN" altLang="en-US" dirty="0" smtClean="0"/>
              <a:t>面对土地发出的誓言</a:t>
            </a:r>
            <a:r>
              <a:rPr lang="en-US" dirty="0" smtClean="0"/>
              <a:t>”,</a:t>
            </a:r>
            <a:r>
              <a:rPr lang="zh-CN" altLang="en-US" dirty="0" smtClean="0"/>
              <a:t>而不是</a:t>
            </a:r>
            <a:r>
              <a:rPr lang="en-US" dirty="0" smtClean="0"/>
              <a:t>“</a:t>
            </a:r>
            <a:r>
              <a:rPr lang="zh-CN" altLang="en-US" dirty="0" smtClean="0"/>
              <a:t>土地自身发出的誓言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四、活动</a:t>
            </a:r>
            <a:r>
              <a:rPr lang="en-US" dirty="0" smtClean="0"/>
              <a:t>:</a:t>
            </a:r>
            <a:r>
              <a:rPr lang="zh-CN" altLang="en-US" dirty="0" smtClean="0"/>
              <a:t>课文总共只有两段</a:t>
            </a:r>
            <a:r>
              <a:rPr lang="en-US" dirty="0" smtClean="0"/>
              <a:t>,</a:t>
            </a:r>
            <a:r>
              <a:rPr lang="zh-CN" altLang="en-US" dirty="0" smtClean="0"/>
              <a:t>这两段在内容和结构上有何异同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507209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掌握本文出现的生字和关键词语</a:t>
            </a:r>
            <a:r>
              <a:rPr lang="en-US" dirty="0" smtClean="0"/>
              <a:t>,</a:t>
            </a:r>
            <a:r>
              <a:rPr lang="zh-CN" altLang="en-US" dirty="0" smtClean="0"/>
              <a:t>反复朗读</a:t>
            </a:r>
            <a:r>
              <a:rPr lang="en-US" dirty="0" smtClean="0"/>
              <a:t>,</a:t>
            </a:r>
            <a:r>
              <a:rPr lang="zh-CN" altLang="en-US" dirty="0" smtClean="0"/>
              <a:t>领会作者的情感。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分析本文出现的关键意象</a:t>
            </a:r>
            <a:r>
              <a:rPr lang="en-US" dirty="0" smtClean="0"/>
              <a:t>,</a:t>
            </a:r>
            <a:r>
              <a:rPr lang="zh-CN" altLang="en-US" dirty="0" smtClean="0"/>
              <a:t>学习语言运用的技巧</a:t>
            </a:r>
            <a:r>
              <a:rPr lang="en-US" dirty="0" smtClean="0"/>
              <a:t>,</a:t>
            </a:r>
            <a:r>
              <a:rPr lang="zh-CN" altLang="en-US" dirty="0" smtClean="0"/>
              <a:t>培养丰富的联想和想象能力。</a:t>
            </a:r>
          </a:p>
          <a:p>
            <a:r>
              <a:rPr lang="en-US" dirty="0" smtClean="0"/>
              <a:t>3.</a:t>
            </a:r>
            <a:r>
              <a:rPr lang="zh-CN" altLang="en-US" dirty="0" smtClean="0"/>
              <a:t>激发强烈的爱国主义情感。</a:t>
            </a:r>
          </a:p>
          <a:p>
            <a:endParaRPr lang="zh-CN" altLang="en-US" dirty="0" smtClean="0"/>
          </a:p>
          <a:p>
            <a:r>
              <a:rPr lang="zh-CN" altLang="en-US" dirty="0" smtClean="0"/>
              <a:t>　　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881026" y="4929198"/>
            <a:ext cx="10358510" cy="857256"/>
          </a:xfrm>
        </p:spPr>
        <p:txBody>
          <a:bodyPr/>
          <a:lstStyle/>
          <a:p>
            <a:r>
              <a:rPr lang="en-US" dirty="0" smtClean="0"/>
              <a:t>◉</a:t>
            </a:r>
            <a:r>
              <a:rPr lang="zh-CN" altLang="en-US" dirty="0" smtClean="0"/>
              <a:t>重点</a:t>
            </a:r>
            <a:r>
              <a:rPr lang="en-US" dirty="0" smtClean="0"/>
              <a:t>:</a:t>
            </a:r>
            <a:r>
              <a:rPr lang="zh-CN" altLang="en-US" dirty="0" smtClean="0"/>
              <a:t>有感情地朗读课文</a:t>
            </a:r>
            <a:r>
              <a:rPr lang="en-US" dirty="0" smtClean="0"/>
              <a:t>,</a:t>
            </a:r>
            <a:r>
              <a:rPr lang="zh-CN" altLang="en-US" dirty="0" smtClean="0"/>
              <a:t>感知课文内容</a:t>
            </a:r>
            <a:r>
              <a:rPr lang="en-US" dirty="0" smtClean="0"/>
              <a:t>,</a:t>
            </a:r>
            <a:r>
              <a:rPr lang="zh-CN" altLang="en-US" dirty="0" smtClean="0"/>
              <a:t>体会作品中表达的思想感情。揣摩、欣赏精彩段落和语句</a:t>
            </a:r>
            <a:r>
              <a:rPr lang="en-US" dirty="0" smtClean="0"/>
              <a:t>,</a:t>
            </a:r>
            <a:r>
              <a:rPr lang="zh-CN" altLang="en-US" dirty="0" smtClean="0"/>
              <a:t>引起共鸣。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小组充分探讨交流后</a:t>
            </a:r>
            <a:r>
              <a:rPr lang="en-US" dirty="0" smtClean="0"/>
              <a:t>,</a:t>
            </a:r>
            <a:r>
              <a:rPr lang="zh-CN" altLang="en-US" dirty="0" smtClean="0"/>
              <a:t>全班进行交流。</a:t>
            </a:r>
          </a:p>
          <a:p>
            <a:r>
              <a:rPr lang="zh-CN" altLang="en-US" dirty="0" smtClean="0"/>
              <a:t>结构相同</a:t>
            </a:r>
            <a:r>
              <a:rPr lang="en-US" dirty="0" smtClean="0"/>
              <a:t>:</a:t>
            </a:r>
            <a:r>
              <a:rPr lang="zh-CN" altLang="en-US" dirty="0" smtClean="0"/>
              <a:t>都是先直接抒发对故乡的思念之情</a:t>
            </a:r>
            <a:r>
              <a:rPr lang="en-US" dirty="0" smtClean="0"/>
              <a:t>,</a:t>
            </a:r>
            <a:r>
              <a:rPr lang="zh-CN" altLang="en-US" dirty="0" smtClean="0"/>
              <a:t>然后回忆</a:t>
            </a:r>
            <a:r>
              <a:rPr lang="en-US" dirty="0" smtClean="0"/>
              <a:t>,</a:t>
            </a:r>
            <a:r>
              <a:rPr lang="zh-CN" altLang="en-US" dirty="0" smtClean="0"/>
              <a:t>最后再直接抒情。</a:t>
            </a:r>
          </a:p>
          <a:p>
            <a:r>
              <a:rPr lang="zh-CN" altLang="en-US" dirty="0" smtClean="0"/>
              <a:t>内容上的相同点</a:t>
            </a:r>
            <a:r>
              <a:rPr lang="en-US" dirty="0" smtClean="0"/>
              <a:t>:</a:t>
            </a:r>
            <a:r>
              <a:rPr lang="zh-CN" altLang="en-US" dirty="0" smtClean="0"/>
              <a:t>都有对故乡的回忆和描述。</a:t>
            </a:r>
            <a:r>
              <a:rPr lang="en-US" dirty="0" smtClean="0"/>
              <a:t>(</a:t>
            </a:r>
            <a:r>
              <a:rPr lang="zh-CN" altLang="en-US" dirty="0" smtClean="0"/>
              <a:t>第一段</a:t>
            </a:r>
            <a:r>
              <a:rPr lang="en-US" dirty="0" smtClean="0"/>
              <a:t>:“</a:t>
            </a:r>
            <a:r>
              <a:rPr lang="zh-CN" altLang="en-US" dirty="0" smtClean="0"/>
              <a:t>当我躺在土地上的时候</a:t>
            </a:r>
            <a:r>
              <a:rPr lang="en-US" dirty="0" smtClean="0"/>
              <a:t>……</a:t>
            </a:r>
            <a:r>
              <a:rPr lang="zh-CN" altLang="en-US" dirty="0" smtClean="0"/>
              <a:t>怪诞的狂风。</a:t>
            </a:r>
            <a:r>
              <a:rPr lang="en-US" dirty="0" smtClean="0"/>
              <a:t>”</a:t>
            </a:r>
            <a:r>
              <a:rPr lang="zh-CN" altLang="en-US" dirty="0" smtClean="0"/>
              <a:t>第二段</a:t>
            </a:r>
            <a:r>
              <a:rPr lang="en-US" dirty="0" smtClean="0"/>
              <a:t>:“</a:t>
            </a:r>
            <a:r>
              <a:rPr lang="zh-CN" altLang="en-US" dirty="0" smtClean="0"/>
              <a:t>在故乡的土地上</a:t>
            </a:r>
            <a:r>
              <a:rPr lang="en-US" dirty="0" smtClean="0"/>
              <a:t>……</a:t>
            </a:r>
            <a:r>
              <a:rPr lang="zh-CN" altLang="en-US" dirty="0" smtClean="0"/>
              <a:t>多么丰饶</a:t>
            </a:r>
            <a:r>
              <a:rPr lang="en-US" dirty="0" smtClean="0"/>
              <a:t>”)</a:t>
            </a:r>
            <a:endParaRPr lang="zh-CN" altLang="en-US" dirty="0" smtClean="0"/>
          </a:p>
          <a:p>
            <a:r>
              <a:rPr lang="zh-CN" altLang="en-US" dirty="0" smtClean="0"/>
              <a:t>内容上的不同点</a:t>
            </a:r>
            <a:r>
              <a:rPr lang="en-US" dirty="0" smtClean="0"/>
              <a:t>:</a:t>
            </a:r>
            <a:r>
              <a:rPr lang="zh-CN" altLang="en-US" dirty="0" smtClean="0"/>
              <a:t>回忆中选取的景物不同。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▶备选问题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572824" cy="185738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找出文中使用呼告手法的句子</a:t>
            </a:r>
            <a:r>
              <a:rPr lang="en-US" dirty="0" smtClean="0"/>
              <a:t>,</a:t>
            </a:r>
            <a:r>
              <a:rPr lang="zh-CN" altLang="en-US" dirty="0" smtClean="0"/>
              <a:t>分析和理解呼告的作用。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呼告</a:t>
            </a:r>
            <a:r>
              <a:rPr lang="en-US" dirty="0" smtClean="0"/>
              <a:t>:</a:t>
            </a:r>
            <a:r>
              <a:rPr lang="zh-CN" altLang="en-US" dirty="0" smtClean="0"/>
              <a:t>我必定为她而战斗到底。土地、原野、我的家乡</a:t>
            </a:r>
            <a:r>
              <a:rPr lang="en-US" dirty="0" smtClean="0"/>
              <a:t>,</a:t>
            </a:r>
            <a:r>
              <a:rPr lang="zh-CN" altLang="en-US" dirty="0" smtClean="0"/>
              <a:t>你必须被解放</a:t>
            </a:r>
            <a:r>
              <a:rPr lang="en-US" dirty="0" smtClean="0"/>
              <a:t>!</a:t>
            </a:r>
            <a:r>
              <a:rPr lang="zh-CN" altLang="en-US" dirty="0" smtClean="0"/>
              <a:t>你必须站立</a:t>
            </a:r>
            <a:r>
              <a:rPr lang="en-US" dirty="0" smtClean="0"/>
              <a:t>!</a:t>
            </a:r>
            <a:endParaRPr lang="zh-CN" altLang="en-US" dirty="0" smtClean="0"/>
          </a:p>
          <a:p>
            <a:r>
              <a:rPr lang="zh-CN" altLang="en-US" dirty="0" smtClean="0"/>
              <a:t>作用</a:t>
            </a:r>
            <a:r>
              <a:rPr lang="en-US" dirty="0" smtClean="0"/>
              <a:t>:</a:t>
            </a:r>
            <a:r>
              <a:rPr lang="zh-CN" altLang="en-US" dirty="0" smtClean="0"/>
              <a:t>运用呼告手法</a:t>
            </a:r>
            <a:r>
              <a:rPr lang="en-US" dirty="0" smtClean="0"/>
              <a:t>,</a:t>
            </a:r>
            <a:r>
              <a:rPr lang="zh-CN" altLang="en-US" dirty="0" smtClean="0"/>
              <a:t>更有利于作者直接对着土地倾诉自己的热爱、怀想和眷恋。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572824" cy="1857388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文章多次运用了反复</a:t>
            </a:r>
            <a:r>
              <a:rPr lang="en-US" dirty="0" smtClean="0"/>
              <a:t>,</a:t>
            </a:r>
            <a:r>
              <a:rPr lang="zh-CN" altLang="en-US" dirty="0" smtClean="0"/>
              <a:t>请选择下列一组词语说一段话表达出你对某事物的依恋。</a:t>
            </a:r>
          </a:p>
          <a:p>
            <a:r>
              <a:rPr lang="en-US" dirty="0" smtClean="0"/>
              <a:t>A.“</a:t>
            </a:r>
            <a:r>
              <a:rPr lang="zh-CN" altLang="en-US" dirty="0" smtClean="0"/>
              <a:t>当我</a:t>
            </a:r>
            <a:r>
              <a:rPr lang="en-US" dirty="0" smtClean="0"/>
              <a:t>……</a:t>
            </a:r>
            <a:r>
              <a:rPr lang="zh-CN" altLang="en-US" dirty="0" smtClean="0"/>
              <a:t>当我</a:t>
            </a:r>
            <a:r>
              <a:rPr lang="en-US" dirty="0" smtClean="0"/>
              <a:t>……</a:t>
            </a:r>
            <a:r>
              <a:rPr lang="zh-CN" altLang="en-US" dirty="0" smtClean="0"/>
              <a:t>当我</a:t>
            </a:r>
            <a:r>
              <a:rPr lang="en-US" dirty="0" smtClean="0"/>
              <a:t>……”</a:t>
            </a:r>
            <a:endParaRPr lang="zh-CN" altLang="en-US" dirty="0" smtClean="0"/>
          </a:p>
          <a:p>
            <a:r>
              <a:rPr lang="en-US" dirty="0" smtClean="0"/>
              <a:t>B.“</a:t>
            </a:r>
            <a:r>
              <a:rPr lang="zh-CN" altLang="en-US" dirty="0" smtClean="0"/>
              <a:t>我想起</a:t>
            </a:r>
            <a:r>
              <a:rPr lang="en-US" dirty="0" smtClean="0"/>
              <a:t>……</a:t>
            </a:r>
            <a:r>
              <a:rPr lang="zh-CN" altLang="en-US" dirty="0" smtClean="0"/>
              <a:t>我看见</a:t>
            </a:r>
            <a:r>
              <a:rPr lang="en-US" dirty="0" smtClean="0"/>
              <a:t>……</a:t>
            </a:r>
            <a:r>
              <a:rPr lang="zh-CN" altLang="en-US" dirty="0" smtClean="0"/>
              <a:t>我听见</a:t>
            </a:r>
            <a:r>
              <a:rPr lang="en-US" dirty="0" smtClean="0"/>
              <a:t>……</a:t>
            </a:r>
            <a:r>
              <a:rPr lang="zh-CN" altLang="en-US" dirty="0" smtClean="0"/>
              <a:t>我想起</a:t>
            </a:r>
            <a:r>
              <a:rPr lang="en-US" dirty="0" smtClean="0"/>
              <a:t>……”</a:t>
            </a:r>
            <a:endParaRPr lang="zh-CN" altLang="en-US" dirty="0" smtClean="0"/>
          </a:p>
          <a:p>
            <a:r>
              <a:rPr lang="en-US" dirty="0" smtClean="0"/>
              <a:t>C.“</a:t>
            </a:r>
            <a:r>
              <a:rPr lang="zh-CN" altLang="en-US" dirty="0" smtClean="0"/>
              <a:t>土地是</a:t>
            </a:r>
            <a:r>
              <a:rPr lang="en-US" dirty="0" smtClean="0"/>
              <a:t>……</a:t>
            </a:r>
            <a:r>
              <a:rPr lang="zh-CN" altLang="en-US" dirty="0" smtClean="0"/>
              <a:t>土地是</a:t>
            </a:r>
            <a:r>
              <a:rPr lang="en-US" dirty="0" smtClean="0"/>
              <a:t>……</a:t>
            </a:r>
            <a:r>
              <a:rPr lang="zh-CN" altLang="en-US" dirty="0" smtClean="0"/>
              <a:t>土地是</a:t>
            </a:r>
            <a:r>
              <a:rPr lang="en-US" dirty="0" smtClean="0"/>
              <a:t>……”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80960" y="1142984"/>
            <a:ext cx="11430080" cy="857256"/>
          </a:xfrm>
        </p:spPr>
        <p:txBody>
          <a:bodyPr/>
          <a:lstStyle/>
          <a:p>
            <a:r>
              <a:rPr lang="zh-CN" altLang="en-US" dirty="0" smtClean="0"/>
              <a:t>示例</a:t>
            </a:r>
            <a:r>
              <a:rPr lang="en-US" dirty="0" smtClean="0"/>
              <a:t>:A.</a:t>
            </a:r>
            <a:r>
              <a:rPr lang="zh-CN" altLang="en-US" dirty="0" smtClean="0"/>
              <a:t>当我疑惑的时候</a:t>
            </a:r>
            <a:r>
              <a:rPr lang="en-US" dirty="0" smtClean="0"/>
              <a:t>,</a:t>
            </a:r>
            <a:r>
              <a:rPr lang="zh-CN" altLang="en-US" dirty="0" smtClean="0"/>
              <a:t>他为我指明方向</a:t>
            </a:r>
            <a:r>
              <a:rPr lang="en-US" dirty="0" smtClean="0"/>
              <a:t>;</a:t>
            </a:r>
            <a:r>
              <a:rPr lang="zh-CN" altLang="en-US" dirty="0" smtClean="0"/>
              <a:t>当我开心的时候</a:t>
            </a:r>
            <a:r>
              <a:rPr lang="en-US" dirty="0" smtClean="0"/>
              <a:t>,</a:t>
            </a:r>
            <a:r>
              <a:rPr lang="zh-CN" altLang="en-US" dirty="0" smtClean="0"/>
              <a:t>他为我鼓掌</a:t>
            </a:r>
            <a:r>
              <a:rPr lang="en-US" dirty="0" smtClean="0"/>
              <a:t>;</a:t>
            </a:r>
            <a:r>
              <a:rPr lang="zh-CN" altLang="en-US" dirty="0" smtClean="0"/>
              <a:t>当我难过的时候</a:t>
            </a:r>
            <a:r>
              <a:rPr lang="en-US" dirty="0" smtClean="0"/>
              <a:t>,</a:t>
            </a:r>
            <a:r>
              <a:rPr lang="zh-CN" altLang="en-US" dirty="0" smtClean="0"/>
              <a:t>他和我共同承担</a:t>
            </a:r>
            <a:r>
              <a:rPr lang="en-US" dirty="0" smtClean="0"/>
              <a:t>;</a:t>
            </a:r>
            <a:r>
              <a:rPr lang="zh-CN" altLang="en-US" dirty="0" smtClean="0"/>
              <a:t>当我成功的时候</a:t>
            </a:r>
            <a:r>
              <a:rPr lang="en-US" dirty="0" smtClean="0"/>
              <a:t>,</a:t>
            </a:r>
            <a:r>
              <a:rPr lang="zh-CN" altLang="en-US" dirty="0" smtClean="0"/>
              <a:t>他却默默地离开。</a:t>
            </a:r>
          </a:p>
          <a:p>
            <a:r>
              <a:rPr lang="en-US" dirty="0" smtClean="0"/>
              <a:t>B.</a:t>
            </a:r>
            <a:r>
              <a:rPr lang="zh-CN" altLang="en-US" dirty="0" smtClean="0"/>
              <a:t>当小草慢慢穿上新衣的时候</a:t>
            </a:r>
            <a:r>
              <a:rPr lang="en-US" dirty="0" smtClean="0"/>
              <a:t>,</a:t>
            </a:r>
            <a:r>
              <a:rPr lang="zh-CN" altLang="en-US" dirty="0" smtClean="0"/>
              <a:t>当杨柳缓缓抽出新芽的时候</a:t>
            </a:r>
            <a:r>
              <a:rPr lang="en-US" dirty="0" smtClean="0"/>
              <a:t>,</a:t>
            </a:r>
            <a:r>
              <a:rPr lang="zh-CN" altLang="en-US" dirty="0" smtClean="0"/>
              <a:t>当风中弥漫着醉人花香的时候</a:t>
            </a:r>
            <a:r>
              <a:rPr lang="en-US" dirty="0" smtClean="0"/>
              <a:t>,</a:t>
            </a:r>
            <a:r>
              <a:rPr lang="zh-CN" altLang="en-US" dirty="0" smtClean="0"/>
              <a:t>我想起了白居易的</a:t>
            </a:r>
            <a:r>
              <a:rPr lang="en-US" dirty="0" smtClean="0"/>
              <a:t>“</a:t>
            </a:r>
            <a:r>
              <a:rPr lang="zh-CN" altLang="en-US" dirty="0" smtClean="0"/>
              <a:t>浅草才能没马蹄</a:t>
            </a:r>
            <a:r>
              <a:rPr lang="en-US" dirty="0" smtClean="0"/>
              <a:t>”,</a:t>
            </a:r>
            <a:r>
              <a:rPr lang="zh-CN" altLang="en-US" dirty="0" smtClean="0"/>
              <a:t>我看见了王维的</a:t>
            </a:r>
            <a:r>
              <a:rPr lang="en-US" dirty="0" smtClean="0"/>
              <a:t>“</a:t>
            </a:r>
            <a:r>
              <a:rPr lang="zh-CN" altLang="en-US" dirty="0" smtClean="0"/>
              <a:t>客舍青青柳色新</a:t>
            </a:r>
            <a:r>
              <a:rPr lang="en-US" dirty="0" smtClean="0"/>
              <a:t>”,</a:t>
            </a:r>
            <a:r>
              <a:rPr lang="zh-CN" altLang="en-US" dirty="0" smtClean="0"/>
              <a:t>我听见了春天伴着风向我们走来的脚步声。</a:t>
            </a:r>
          </a:p>
          <a:p>
            <a:r>
              <a:rPr lang="en-US" dirty="0" smtClean="0"/>
              <a:t>C.</a:t>
            </a:r>
            <a:r>
              <a:rPr lang="zh-CN" altLang="en-US" dirty="0" smtClean="0"/>
              <a:t>土地是我们伟大的母亲</a:t>
            </a:r>
            <a:r>
              <a:rPr lang="en-US" dirty="0" smtClean="0"/>
              <a:t>,</a:t>
            </a:r>
            <a:r>
              <a:rPr lang="zh-CN" altLang="en-US" dirty="0" smtClean="0"/>
              <a:t>给我们生命</a:t>
            </a:r>
            <a:r>
              <a:rPr lang="en-US" dirty="0" smtClean="0"/>
              <a:t>,</a:t>
            </a:r>
            <a:r>
              <a:rPr lang="zh-CN" altLang="en-US" dirty="0" smtClean="0"/>
              <a:t>让我们领略世界的美好</a:t>
            </a:r>
            <a:r>
              <a:rPr lang="en-US" dirty="0" smtClean="0"/>
              <a:t>;</a:t>
            </a:r>
            <a:r>
              <a:rPr lang="zh-CN" altLang="en-US" dirty="0" smtClean="0"/>
              <a:t>土地是我们最坚实的后盾</a:t>
            </a:r>
            <a:r>
              <a:rPr lang="en-US" dirty="0" smtClean="0"/>
              <a:t>,</a:t>
            </a:r>
            <a:r>
              <a:rPr lang="zh-CN" altLang="en-US" dirty="0" smtClean="0"/>
              <a:t>给我们力量</a:t>
            </a:r>
            <a:r>
              <a:rPr lang="en-US" dirty="0" smtClean="0"/>
              <a:t>,</a:t>
            </a:r>
            <a:r>
              <a:rPr lang="zh-CN" altLang="en-US" dirty="0" smtClean="0"/>
              <a:t>让我们知道脚踏实地便会成功</a:t>
            </a:r>
            <a:r>
              <a:rPr lang="en-US" dirty="0" smtClean="0"/>
              <a:t>;</a:t>
            </a:r>
            <a:r>
              <a:rPr lang="zh-CN" altLang="en-US" dirty="0" smtClean="0"/>
              <a:t>土地是我最温柔的思乡情怀</a:t>
            </a:r>
            <a:r>
              <a:rPr lang="en-US" dirty="0" smtClean="0"/>
              <a:t>,</a:t>
            </a:r>
            <a:r>
              <a:rPr lang="zh-CN" altLang="en-US" dirty="0" smtClean="0"/>
              <a:t>给我们温暖</a:t>
            </a:r>
            <a:r>
              <a:rPr lang="en-US" dirty="0" smtClean="0"/>
              <a:t>,</a:t>
            </a:r>
            <a:r>
              <a:rPr lang="zh-CN" altLang="en-US" dirty="0" smtClean="0"/>
              <a:t>让我们对这片热土爱得深沉</a:t>
            </a:r>
            <a:r>
              <a:rPr lang="en-US" dirty="0" smtClean="0"/>
              <a:t>!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572824" cy="1857388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你的家乡留给你怎样的印象</a:t>
            </a:r>
            <a:r>
              <a:rPr lang="en-US" dirty="0" smtClean="0"/>
              <a:t>?</a:t>
            </a:r>
            <a:r>
              <a:rPr lang="zh-CN" altLang="en-US" dirty="0" smtClean="0"/>
              <a:t>写一篇短文</a:t>
            </a:r>
            <a:r>
              <a:rPr lang="en-US" dirty="0" smtClean="0"/>
              <a:t>,</a:t>
            </a:r>
            <a:r>
              <a:rPr lang="zh-CN" altLang="en-US" dirty="0" smtClean="0"/>
              <a:t>描绘一下你印象中的故乡</a:t>
            </a:r>
            <a:r>
              <a:rPr lang="en-US" dirty="0" smtClean="0"/>
              <a:t>,</a:t>
            </a:r>
            <a:r>
              <a:rPr lang="zh-CN" altLang="en-US" dirty="0" smtClean="0"/>
              <a:t>表达你对它的情感。字数不限。</a:t>
            </a:r>
          </a:p>
        </p:txBody>
      </p:sp>
      <p:sp>
        <p:nvSpPr>
          <p:cNvPr id="4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095340" y="3214686"/>
            <a:ext cx="4310050" cy="857256"/>
          </a:xfrm>
        </p:spPr>
        <p:txBody>
          <a:bodyPr/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略。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523968" y="2500306"/>
          <a:ext cx="9070975" cy="3441700"/>
        </p:xfrm>
        <a:graphic>
          <a:graphicData uri="http://schemas.openxmlformats.org/presentationml/2006/ole">
            <p:oleObj spid="_x0000_s1026" name="文档" r:id="rId3" imgW="8600147" imgH="3242520" progId="Word.Document.12">
              <p:embed/>
            </p:oleObj>
          </a:graphicData>
        </a:graphic>
      </p:graphicFrame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●思维导图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阅读课文</a:t>
            </a:r>
            <a:r>
              <a:rPr lang="en-US" dirty="0" smtClean="0"/>
              <a:t>,</a:t>
            </a:r>
            <a:r>
              <a:rPr lang="zh-CN" altLang="en-US" dirty="0" smtClean="0"/>
              <a:t>完成填空。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>
          <a:xfrm>
            <a:off x="6381752" y="2428868"/>
            <a:ext cx="1928826" cy="571528"/>
          </a:xfrm>
        </p:spPr>
        <p:txBody>
          <a:bodyPr/>
          <a:lstStyle/>
          <a:p>
            <a:r>
              <a:rPr lang="zh-CN" altLang="en-US" sz="2400" dirty="0" smtClean="0"/>
              <a:t>热爱</a:t>
            </a:r>
            <a:endParaRPr lang="zh-CN" altLang="en-US" sz="2400" dirty="0"/>
          </a:p>
        </p:txBody>
      </p:sp>
      <p:sp>
        <p:nvSpPr>
          <p:cNvPr id="10" name="文本占位符 3"/>
          <p:cNvSpPr txBox="1">
            <a:spLocks/>
          </p:cNvSpPr>
          <p:nvPr/>
        </p:nvSpPr>
        <p:spPr>
          <a:xfrm>
            <a:off x="4167174" y="2928934"/>
            <a:ext cx="1714512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2400" b="1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rPr>
              <a:t>故乡</a:t>
            </a:r>
            <a:endParaRPr kumimoji="0" lang="zh-CN" altLang="en-US" sz="24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2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文本占位符 3"/>
          <p:cNvSpPr txBox="1">
            <a:spLocks/>
          </p:cNvSpPr>
          <p:nvPr/>
        </p:nvSpPr>
        <p:spPr>
          <a:xfrm>
            <a:off x="6453190" y="2928934"/>
            <a:ext cx="1714512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2400" b="1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rPr>
              <a:t>赞美</a:t>
            </a:r>
            <a:endParaRPr kumimoji="0" lang="zh-CN" altLang="en-US" sz="24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3"/>
          <p:cNvSpPr txBox="1">
            <a:spLocks/>
          </p:cNvSpPr>
          <p:nvPr/>
        </p:nvSpPr>
        <p:spPr>
          <a:xfrm>
            <a:off x="8239140" y="2928934"/>
            <a:ext cx="1714512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2400" b="1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rPr>
              <a:t>赞美</a:t>
            </a:r>
            <a:endParaRPr kumimoji="0" lang="zh-CN" altLang="en-US" sz="24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3"/>
          <p:cNvSpPr txBox="1">
            <a:spLocks/>
          </p:cNvSpPr>
          <p:nvPr/>
        </p:nvSpPr>
        <p:spPr>
          <a:xfrm>
            <a:off x="9525024" y="4572008"/>
            <a:ext cx="1714512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2400" b="1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rPr>
              <a:t>愤怒</a:t>
            </a:r>
            <a:endParaRPr kumimoji="0" lang="zh-CN" altLang="en-US" sz="24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4" name="文本占位符 3"/>
          <p:cNvSpPr txBox="1">
            <a:spLocks/>
          </p:cNvSpPr>
          <p:nvPr/>
        </p:nvSpPr>
        <p:spPr>
          <a:xfrm>
            <a:off x="5953124" y="4643446"/>
            <a:ext cx="1714512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2400" b="1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rPr>
              <a:t>成长的足迹</a:t>
            </a:r>
            <a:endParaRPr kumimoji="0" lang="zh-CN" altLang="en-US" sz="24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5" name="文本占位符 3"/>
          <p:cNvSpPr txBox="1">
            <a:spLocks/>
          </p:cNvSpPr>
          <p:nvPr/>
        </p:nvSpPr>
        <p:spPr>
          <a:xfrm>
            <a:off x="6667504" y="5143512"/>
            <a:ext cx="1714512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2400" b="1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rPr>
              <a:t>发誓</a:t>
            </a:r>
            <a:endParaRPr kumimoji="0" lang="zh-CN" altLang="en-US" sz="24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6" name="文本占位符 3"/>
          <p:cNvSpPr txBox="1">
            <a:spLocks/>
          </p:cNvSpPr>
          <p:nvPr/>
        </p:nvSpPr>
        <p:spPr>
          <a:xfrm>
            <a:off x="4167174" y="4572008"/>
            <a:ext cx="1714512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2400" b="1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rPr>
              <a:t>誓言</a:t>
            </a:r>
            <a:endParaRPr kumimoji="0" lang="zh-CN" altLang="en-US" sz="24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4" grpId="0" build="p"/>
      <p:bldP spid="10" grpId="0"/>
      <p:bldP spid="13" grpId="0"/>
      <p:bldP spid="9" grpId="0"/>
      <p:bldP spid="11" grpId="0"/>
      <p:bldP spid="14" grpId="0"/>
      <p:bldP spid="15" grpId="0"/>
      <p:bldP spid="1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="" xmlns:a16="http://schemas.microsoft.com/office/drawing/2014/main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="" xmlns:a16="http://schemas.microsoft.com/office/drawing/2014/main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="" xmlns:a16="http://schemas.microsoft.com/office/drawing/2014/main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="" xmlns:a16="http://schemas.microsoft.com/office/drawing/2014/main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="" xmlns:a16="http://schemas.microsoft.com/office/drawing/2014/main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="" xmlns:a16="http://schemas.microsoft.com/office/drawing/2014/main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="" xmlns:a16="http://schemas.microsoft.com/office/drawing/2014/main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="" xmlns:a16="http://schemas.microsoft.com/office/drawing/2014/main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="" xmlns:a16="http://schemas.microsoft.com/office/drawing/2014/main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="" xmlns:a16="http://schemas.microsoft.com/office/drawing/2014/main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="" xmlns:p14="http://schemas.microsoft.com/office/powerpoint/2010/main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r>
              <a:rPr lang="zh-CN" altLang="en-US" dirty="0" smtClean="0"/>
              <a:t>世纪</a:t>
            </a:r>
            <a:r>
              <a:rPr lang="en-US" dirty="0" smtClean="0"/>
              <a:t>30</a:t>
            </a:r>
            <a:r>
              <a:rPr lang="zh-CN" altLang="en-US" dirty="0" smtClean="0"/>
              <a:t>年代中期</a:t>
            </a:r>
            <a:r>
              <a:rPr lang="en-US" dirty="0" smtClean="0"/>
              <a:t>,</a:t>
            </a:r>
            <a:r>
              <a:rPr lang="zh-CN" altLang="en-US" dirty="0" smtClean="0"/>
              <a:t>从东北流亡到上海及关内各地的一些青年作者</a:t>
            </a:r>
            <a:r>
              <a:rPr lang="en-US" dirty="0" smtClean="0"/>
              <a:t>,</a:t>
            </a:r>
            <a:r>
              <a:rPr lang="zh-CN" altLang="en-US" dirty="0" smtClean="0"/>
              <a:t>如萧红、萧军、端木蕻良、舒群等人</a:t>
            </a:r>
            <a:r>
              <a:rPr lang="en-US" dirty="0" smtClean="0"/>
              <a:t>,</a:t>
            </a:r>
            <a:r>
              <a:rPr lang="zh-CN" altLang="en-US" dirty="0" smtClean="0"/>
              <a:t>习惯上被称为</a:t>
            </a:r>
            <a:r>
              <a:rPr lang="en-US" dirty="0" smtClean="0"/>
              <a:t>“</a:t>
            </a:r>
            <a:r>
              <a:rPr lang="zh-CN" altLang="en-US" dirty="0" smtClean="0"/>
              <a:t>东北作家群</a:t>
            </a:r>
            <a:r>
              <a:rPr lang="en-US" dirty="0" smtClean="0"/>
              <a:t>”</a:t>
            </a:r>
            <a:r>
              <a:rPr lang="zh-CN" altLang="en-US" dirty="0" smtClean="0"/>
              <a:t>。他们开了抗日文学的先声</a:t>
            </a:r>
            <a:r>
              <a:rPr lang="en-US" dirty="0" smtClean="0"/>
              <a:t>,</a:t>
            </a:r>
            <a:r>
              <a:rPr lang="zh-CN" altLang="en-US" dirty="0" smtClean="0"/>
              <a:t>第一次把作家的心血与东北广袤的黑土、铁蹄下不屈的人民融为一体</a:t>
            </a:r>
            <a:r>
              <a:rPr lang="en-US" dirty="0" smtClean="0"/>
              <a:t>,</a:t>
            </a:r>
            <a:r>
              <a:rPr lang="zh-CN" altLang="en-US" dirty="0" smtClean="0"/>
              <a:t>显示出一种浓郁的眷恋乡土的爱国主义情绪和粗犷的文学风格</a:t>
            </a:r>
            <a:r>
              <a:rPr lang="en-US" dirty="0" smtClean="0"/>
              <a:t>,</a:t>
            </a:r>
            <a:r>
              <a:rPr lang="zh-CN" altLang="en-US" dirty="0" smtClean="0"/>
              <a:t>令人激奋。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85992"/>
            <a:ext cx="11144328" cy="4357718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dirty="0" smtClean="0"/>
              <a:t>“</a:t>
            </a:r>
            <a:r>
              <a:rPr lang="zh-CN" altLang="en-US" dirty="0" smtClean="0"/>
              <a:t>九一八</a:t>
            </a:r>
            <a:r>
              <a:rPr lang="en-US" dirty="0" smtClean="0"/>
              <a:t>”</a:t>
            </a:r>
            <a:r>
              <a:rPr lang="zh-CN" altLang="en-US" dirty="0" smtClean="0"/>
              <a:t>事变之后</a:t>
            </a:r>
            <a:r>
              <a:rPr lang="en-US" dirty="0" smtClean="0"/>
              <a:t>,</a:t>
            </a:r>
            <a:r>
              <a:rPr lang="zh-CN" altLang="en-US" dirty="0" smtClean="0"/>
              <a:t>当日本侵略者的铁蹄践踏着祖国东北大地的时候</a:t>
            </a:r>
            <a:r>
              <a:rPr lang="en-US" dirty="0" smtClean="0"/>
              <a:t>,</a:t>
            </a:r>
            <a:r>
              <a:rPr lang="zh-CN" altLang="en-US" dirty="0" smtClean="0"/>
              <a:t>无数的东北同胞被迫背井离乡</a:t>
            </a:r>
            <a:r>
              <a:rPr lang="en-US" dirty="0" smtClean="0"/>
              <a:t>,</a:t>
            </a:r>
            <a:r>
              <a:rPr lang="zh-CN" altLang="en-US" dirty="0" smtClean="0"/>
              <a:t>远离故土家园。试想</a:t>
            </a:r>
            <a:r>
              <a:rPr lang="en-US" dirty="0" smtClean="0"/>
              <a:t>,</a:t>
            </a:r>
            <a:r>
              <a:rPr lang="zh-CN" altLang="en-US" dirty="0" smtClean="0"/>
              <a:t>他们当时怀着怎样的家仇国恨与思念之情</a:t>
            </a:r>
            <a:r>
              <a:rPr lang="en-US" dirty="0" smtClean="0"/>
              <a:t>?</a:t>
            </a:r>
            <a:r>
              <a:rPr lang="zh-CN" altLang="en-US" dirty="0" smtClean="0"/>
              <a:t>今天</a:t>
            </a:r>
            <a:r>
              <a:rPr lang="en-US" dirty="0" smtClean="0"/>
              <a:t>,</a:t>
            </a:r>
            <a:r>
              <a:rPr lang="zh-CN" altLang="en-US" dirty="0" smtClean="0"/>
              <a:t>我们就来感受一下东北同胞当时的心情。</a:t>
            </a:r>
            <a:endParaRPr lang="zh-CN" altLang="en-US" dirty="0"/>
          </a:p>
        </p:txBody>
      </p:sp>
      <p:sp>
        <p:nvSpPr>
          <p:cNvPr id="4" name="文本占位符 1">
            <a:extLst>
              <a:ext uri="{FF2B5EF4-FFF2-40B4-BE49-F238E27FC236}">
                <a16:creationId xmlns="" xmlns:a16="http://schemas.microsoft.com/office/drawing/2014/main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43577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9501254" cy="185738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下面是某同学制作的知识卡片</a:t>
            </a:r>
            <a:r>
              <a:rPr lang="en-US" dirty="0" smtClean="0"/>
              <a:t>,</a:t>
            </a:r>
            <a:r>
              <a:rPr lang="zh-CN" altLang="en-US" dirty="0" smtClean="0"/>
              <a:t>请你帮忙补充完整。</a:t>
            </a:r>
            <a:endParaRPr lang="en-US" altLang="zh-CN" dirty="0" smtClean="0"/>
          </a:p>
          <a:p>
            <a:r>
              <a:rPr lang="zh-CN" altLang="en-US" dirty="0" smtClean="0"/>
              <a:t>端木蕻良</a:t>
            </a:r>
            <a:r>
              <a:rPr lang="en-US" dirty="0" smtClean="0"/>
              <a:t>,</a:t>
            </a:r>
            <a:r>
              <a:rPr lang="zh-CN" altLang="en-US" dirty="0" smtClean="0"/>
              <a:t>原名</a:t>
            </a:r>
            <a:r>
              <a:rPr lang="zh-CN" altLang="en-US" u="sng" dirty="0" smtClean="0"/>
              <a:t>　       　</a:t>
            </a:r>
            <a:r>
              <a:rPr lang="en-US" dirty="0" smtClean="0"/>
              <a:t>,</a:t>
            </a:r>
            <a:r>
              <a:rPr lang="zh-CN" altLang="en-US" dirty="0" smtClean="0"/>
              <a:t>现代作家</a:t>
            </a:r>
            <a:r>
              <a:rPr lang="en-US" dirty="0" smtClean="0"/>
              <a:t>,20</a:t>
            </a:r>
            <a:r>
              <a:rPr lang="zh-CN" altLang="en-US" dirty="0" smtClean="0"/>
              <a:t>世纪</a:t>
            </a:r>
            <a:r>
              <a:rPr lang="en-US" dirty="0" smtClean="0"/>
              <a:t>30</a:t>
            </a:r>
            <a:r>
              <a:rPr lang="zh-CN" altLang="en-US" dirty="0" smtClean="0"/>
              <a:t>年代</a:t>
            </a:r>
            <a:r>
              <a:rPr lang="en-US" dirty="0" smtClean="0"/>
              <a:t>“</a:t>
            </a:r>
            <a:r>
              <a:rPr lang="zh-CN" altLang="en-US" dirty="0" smtClean="0"/>
              <a:t>东北作家群</a:t>
            </a:r>
            <a:r>
              <a:rPr lang="en-US" dirty="0" smtClean="0"/>
              <a:t>”</a:t>
            </a:r>
            <a:r>
              <a:rPr lang="zh-CN" altLang="en-US" dirty="0" smtClean="0"/>
              <a:t>中的代表</a:t>
            </a:r>
            <a:r>
              <a:rPr lang="en-US" dirty="0" smtClean="0"/>
              <a:t>,</a:t>
            </a:r>
            <a:r>
              <a:rPr lang="zh-CN" altLang="en-US" dirty="0" smtClean="0"/>
              <a:t>有长篇小说代表作</a:t>
            </a:r>
            <a:r>
              <a:rPr lang="en-US" altLang="zh-CN" dirty="0" smtClean="0"/>
              <a:t>《</a:t>
            </a:r>
            <a:r>
              <a:rPr lang="zh-CN" altLang="en-US" u="sng" dirty="0" smtClean="0"/>
              <a:t>　                     　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大地的海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等。题目的意思是</a:t>
            </a:r>
            <a:r>
              <a:rPr lang="en-US" dirty="0" smtClean="0"/>
              <a:t>“</a:t>
            </a:r>
            <a:r>
              <a:rPr lang="zh-CN" altLang="en-US" dirty="0" smtClean="0"/>
              <a:t>面对土地发出的誓言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  <a:r>
              <a:rPr lang="en-US" dirty="0" smtClean="0"/>
              <a:t> </a:t>
            </a:r>
            <a:endParaRPr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3952860" y="1714488"/>
            <a:ext cx="1857388" cy="857256"/>
          </a:xfrm>
        </p:spPr>
        <p:txBody>
          <a:bodyPr/>
          <a:lstStyle/>
          <a:p>
            <a:r>
              <a:rPr lang="zh-CN" altLang="en-US" dirty="0" smtClean="0"/>
              <a:t>曹京平</a:t>
            </a:r>
            <a:endParaRPr lang="zh-CN" altLang="en-US" dirty="0"/>
          </a:p>
        </p:txBody>
      </p:sp>
      <p:sp>
        <p:nvSpPr>
          <p:cNvPr id="9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文本占位符 7"/>
          <p:cNvSpPr txBox="1">
            <a:spLocks/>
          </p:cNvSpPr>
          <p:nvPr/>
        </p:nvSpPr>
        <p:spPr>
          <a:xfrm>
            <a:off x="7239008" y="2357430"/>
            <a:ext cx="2857520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科尔沁旗草原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pic>
        <p:nvPicPr>
          <p:cNvPr id="18" name="端木蕻良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10525156" y="1857364"/>
            <a:ext cx="1523968" cy="19209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8" grpId="0" build="p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10429948" cy="1857388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阅读下面的写作背景。</a:t>
            </a:r>
          </a:p>
          <a:p>
            <a:r>
              <a:rPr lang="en-US" dirty="0" smtClean="0"/>
              <a:t>1941</a:t>
            </a:r>
            <a:r>
              <a:rPr lang="zh-CN" altLang="en-US" dirty="0" smtClean="0"/>
              <a:t>年</a:t>
            </a:r>
            <a:r>
              <a:rPr lang="en-US" dirty="0" smtClean="0"/>
              <a:t>9</a:t>
            </a:r>
            <a:r>
              <a:rPr lang="zh-CN" altLang="en-US" dirty="0" smtClean="0"/>
              <a:t>月</a:t>
            </a:r>
            <a:r>
              <a:rPr lang="en-US" dirty="0" smtClean="0"/>
              <a:t>18</a:t>
            </a:r>
            <a:r>
              <a:rPr lang="zh-CN" altLang="en-US" dirty="0" smtClean="0"/>
              <a:t>日</a:t>
            </a:r>
            <a:r>
              <a:rPr lang="en-US" dirty="0" smtClean="0"/>
              <a:t>,“</a:t>
            </a:r>
            <a:r>
              <a:rPr lang="zh-CN" altLang="en-US" dirty="0" smtClean="0"/>
              <a:t>九一八</a:t>
            </a:r>
            <a:r>
              <a:rPr lang="en-US" dirty="0" smtClean="0"/>
              <a:t>”</a:t>
            </a:r>
            <a:r>
              <a:rPr lang="zh-CN" altLang="en-US" dirty="0" smtClean="0"/>
              <a:t>事变已经过去了整整十年</a:t>
            </a:r>
            <a:r>
              <a:rPr lang="en-US" dirty="0" smtClean="0"/>
              <a:t>,</a:t>
            </a:r>
            <a:r>
              <a:rPr lang="zh-CN" altLang="en-US" dirty="0" smtClean="0"/>
              <a:t>抗日战争正处于十分艰苦的阶段</a:t>
            </a:r>
            <a:r>
              <a:rPr lang="en-US" dirty="0" smtClean="0"/>
              <a:t>,</a:t>
            </a:r>
            <a:r>
              <a:rPr lang="zh-CN" altLang="en-US" dirty="0" smtClean="0"/>
              <a:t>流亡在关内的东北人依然无家可归。端木蕻良怀着难以抑制的思乡之情写下了这篇文章</a:t>
            </a:r>
            <a:r>
              <a:rPr lang="en-US" dirty="0" smtClean="0"/>
              <a:t>,</a:t>
            </a:r>
            <a:r>
              <a:rPr lang="zh-CN" altLang="en-US" dirty="0" smtClean="0"/>
              <a:t>表明了作者愿意用自己的一切去保卫祖国的思想感情。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给下列加点的字注音。</a:t>
            </a:r>
          </a:p>
          <a:p>
            <a:r>
              <a:rPr lang="zh-CN" altLang="en-US" dirty="0" smtClean="0"/>
              <a:t>怪诞</a:t>
            </a:r>
            <a:r>
              <a:rPr lang="en-US" dirty="0" smtClean="0"/>
              <a:t>(		)</a:t>
            </a:r>
            <a:r>
              <a:rPr lang="zh-CN" altLang="en-US" dirty="0" smtClean="0"/>
              <a:t>　</a:t>
            </a:r>
            <a:r>
              <a:rPr lang="en-US" dirty="0" smtClean="0"/>
              <a:t>	</a:t>
            </a:r>
            <a:r>
              <a:rPr lang="zh-CN" altLang="en-US" dirty="0" smtClean="0"/>
              <a:t>亘古</a:t>
            </a:r>
            <a:r>
              <a:rPr lang="en-US" dirty="0" smtClean="0"/>
              <a:t>(		)</a:t>
            </a:r>
            <a:r>
              <a:rPr lang="zh-CN" altLang="en-US" dirty="0" smtClean="0"/>
              <a:t>　</a:t>
            </a:r>
            <a:r>
              <a:rPr lang="en-US" dirty="0" smtClean="0"/>
              <a:t>	</a:t>
            </a:r>
            <a:r>
              <a:rPr lang="zh-CN" altLang="en-US" dirty="0" smtClean="0"/>
              <a:t>默契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zh-CN" altLang="en-US" dirty="0" smtClean="0"/>
              <a:t>污秽</a:t>
            </a:r>
            <a:r>
              <a:rPr lang="en-US" dirty="0" smtClean="0"/>
              <a:t>(		)	</a:t>
            </a:r>
            <a:r>
              <a:rPr lang="zh-CN" altLang="en-US" dirty="0" smtClean="0"/>
              <a:t>挚痛</a:t>
            </a:r>
            <a:r>
              <a:rPr lang="en-US" dirty="0" smtClean="0"/>
              <a:t>(		)	</a:t>
            </a:r>
            <a:r>
              <a:rPr lang="zh-CN" altLang="en-US" dirty="0" smtClean="0"/>
              <a:t>嗥鸣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zh-CN" altLang="en-US" dirty="0" smtClean="0"/>
              <a:t>谰语</a:t>
            </a:r>
            <a:r>
              <a:rPr lang="en-US" dirty="0" smtClean="0"/>
              <a:t>(		)	</a:t>
            </a:r>
            <a:r>
              <a:rPr lang="zh-CN" altLang="en-US" dirty="0" smtClean="0"/>
              <a:t>镐头</a:t>
            </a:r>
            <a:r>
              <a:rPr lang="en-US" dirty="0" smtClean="0"/>
              <a:t>(		)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738414" y="1785926"/>
            <a:ext cx="1000132" cy="714380"/>
          </a:xfrm>
        </p:spPr>
        <p:txBody>
          <a:bodyPr/>
          <a:lstStyle/>
          <a:p>
            <a:pPr indent="0"/>
            <a:r>
              <a:rPr lang="en-US" dirty="0" err="1" smtClean="0"/>
              <a:t>dàn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5667372" y="2357430"/>
            <a:ext cx="1095340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zhì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5595934" y="1785926"/>
            <a:ext cx="928694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gèn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2881290" y="2428868"/>
            <a:ext cx="1095340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huì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8310578" y="2357430"/>
            <a:ext cx="1095340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háo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8382016" y="1785926"/>
            <a:ext cx="1000132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qì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2881290" y="3000372"/>
            <a:ext cx="1095340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lán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2" name="文本占位符 2"/>
          <p:cNvSpPr txBox="1">
            <a:spLocks/>
          </p:cNvSpPr>
          <p:nvPr/>
        </p:nvSpPr>
        <p:spPr>
          <a:xfrm>
            <a:off x="5595934" y="3000372"/>
            <a:ext cx="1000132" cy="85723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gǎo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024034" y="2857496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2103792" y="2212295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1675164" y="3498179"/>
            <a:ext cx="56318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4595802" y="2855237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4595802" y="2212295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4595802" y="3498179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7667636" y="2214554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7381884" y="2855237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  <p:bldP spid="8" grpId="0"/>
      <p:bldP spid="9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4.</a:t>
            </a:r>
            <a:r>
              <a:rPr lang="zh-CN" altLang="en-US" dirty="0" smtClean="0"/>
              <a:t>解释下列词语。</a:t>
            </a:r>
          </a:p>
          <a:p>
            <a:r>
              <a:rPr lang="zh-CN" altLang="en-US" dirty="0" smtClean="0"/>
              <a:t>挚痛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zh-CN" altLang="en-US" dirty="0" smtClean="0"/>
              <a:t>标直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zh-CN" altLang="en-US" dirty="0" smtClean="0"/>
              <a:t>嗥鸣</a:t>
            </a:r>
            <a:r>
              <a:rPr lang="en-US" altLang="zh-CN" dirty="0" smtClean="0"/>
              <a:t>:</a:t>
            </a:r>
            <a:endParaRPr lang="zh-CN" altLang="en-US" dirty="0" smtClean="0"/>
          </a:p>
          <a:p>
            <a:r>
              <a:rPr lang="zh-CN" altLang="en-US" dirty="0" smtClean="0"/>
              <a:t>谰语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zh-CN" altLang="en-US" dirty="0" smtClean="0"/>
              <a:t>亘古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zh-CN" altLang="en-US" dirty="0" smtClean="0"/>
              <a:t>污秽</a:t>
            </a:r>
            <a:r>
              <a:rPr lang="en-US" dirty="0" smtClean="0"/>
              <a:t>: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738282" y="1785926"/>
            <a:ext cx="3714776" cy="642942"/>
          </a:xfrm>
        </p:spPr>
        <p:txBody>
          <a:bodyPr/>
          <a:lstStyle/>
          <a:p>
            <a:r>
              <a:rPr lang="zh-CN" altLang="en-US" dirty="0" smtClean="0"/>
              <a:t>诚恳而深切。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1738282" y="2428868"/>
            <a:ext cx="3714776" cy="642942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笔直。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1809720" y="3071810"/>
            <a:ext cx="3714776" cy="642942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(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野兽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)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大声嚎叫。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1738282" y="3643314"/>
            <a:ext cx="3714776" cy="642942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没有根据的话。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1738282" y="4357694"/>
            <a:ext cx="3714776" cy="642942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远古。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1738282" y="5000636"/>
            <a:ext cx="3714776" cy="642942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肮脏的东西。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build="p"/>
      <p:bldP spid="6" grpId="0" build="p"/>
      <p:bldP spid="7" grpId="0" build="p"/>
      <p:bldP spid="8" grpId="0" build="p"/>
      <p:bldP spid="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拓展</a:t>
            </a:r>
            <a:r>
              <a:rPr lang="en-US" dirty="0" smtClean="0"/>
              <a:t>:</a:t>
            </a:r>
            <a:r>
              <a:rPr lang="zh-CN" altLang="en-US" dirty="0" smtClean="0"/>
              <a:t>词义辨析。</a:t>
            </a:r>
          </a:p>
          <a:p>
            <a:r>
              <a:rPr lang="en-US" dirty="0" smtClean="0"/>
              <a:t>“</a:t>
            </a:r>
            <a:r>
              <a:rPr lang="zh-CN" altLang="en-US" dirty="0" smtClean="0"/>
              <a:t>嗥鸣</a:t>
            </a:r>
            <a:r>
              <a:rPr lang="en-US" dirty="0" smtClean="0"/>
              <a:t>”</a:t>
            </a:r>
            <a:r>
              <a:rPr lang="zh-CN" altLang="en-US" dirty="0" smtClean="0"/>
              <a:t>与</a:t>
            </a:r>
            <a:r>
              <a:rPr lang="en-US" dirty="0" smtClean="0"/>
              <a:t>“</a:t>
            </a:r>
            <a:r>
              <a:rPr lang="zh-CN" altLang="en-US" dirty="0" smtClean="0"/>
              <a:t>鸣叫</a:t>
            </a:r>
            <a:r>
              <a:rPr lang="en-US" dirty="0" smtClean="0"/>
              <a:t>”</a:t>
            </a:r>
            <a:endParaRPr lang="zh-CN" altLang="en-US" dirty="0"/>
          </a:p>
        </p:txBody>
      </p:sp>
      <p:sp>
        <p:nvSpPr>
          <p:cNvPr id="4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523968" y="2571744"/>
            <a:ext cx="9715568" cy="642942"/>
          </a:xfrm>
        </p:spPr>
        <p:txBody>
          <a:bodyPr/>
          <a:lstStyle/>
          <a:p>
            <a:r>
              <a:rPr lang="en-US" dirty="0" smtClean="0"/>
              <a:t>“</a:t>
            </a:r>
            <a:r>
              <a:rPr lang="zh-CN" altLang="en-US" dirty="0" smtClean="0"/>
              <a:t>嗥鸣</a:t>
            </a:r>
            <a:r>
              <a:rPr lang="en-US" dirty="0" smtClean="0"/>
              <a:t>”</a:t>
            </a:r>
            <a:r>
              <a:rPr lang="zh-CN" altLang="en-US" dirty="0" smtClean="0"/>
              <a:t>是指</a:t>
            </a:r>
            <a:r>
              <a:rPr lang="en-US" dirty="0" smtClean="0"/>
              <a:t>(</a:t>
            </a:r>
            <a:r>
              <a:rPr lang="zh-CN" altLang="en-US" dirty="0" smtClean="0"/>
              <a:t>野兽</a:t>
            </a:r>
            <a:r>
              <a:rPr lang="en-US" dirty="0" smtClean="0"/>
              <a:t>)</a:t>
            </a:r>
            <a:r>
              <a:rPr lang="zh-CN" altLang="en-US" dirty="0" smtClean="0"/>
              <a:t>大声嚎叫</a:t>
            </a:r>
            <a:r>
              <a:rPr lang="en-US" dirty="0" smtClean="0"/>
              <a:t>,</a:t>
            </a:r>
            <a:r>
              <a:rPr lang="zh-CN" altLang="en-US" dirty="0" smtClean="0"/>
              <a:t>多用于性情奔放的兽类、鸟类</a:t>
            </a:r>
            <a:r>
              <a:rPr lang="en-US" dirty="0" smtClean="0"/>
              <a:t>;“</a:t>
            </a:r>
            <a:r>
              <a:rPr lang="zh-CN" altLang="en-US" dirty="0" smtClean="0"/>
              <a:t>鸣叫</a:t>
            </a:r>
            <a:r>
              <a:rPr lang="en-US" dirty="0" smtClean="0"/>
              <a:t>”</a:t>
            </a:r>
            <a:r>
              <a:rPr lang="zh-CN" altLang="en-US" dirty="0" smtClean="0"/>
              <a:t>是指鸟、昆虫等动物发出叫声。对比来说</a:t>
            </a:r>
            <a:r>
              <a:rPr lang="en-US" dirty="0" smtClean="0"/>
              <a:t>,“</a:t>
            </a:r>
            <a:r>
              <a:rPr lang="zh-CN" altLang="en-US" dirty="0" smtClean="0"/>
              <a:t>嗥鸣</a:t>
            </a:r>
            <a:r>
              <a:rPr lang="en-US" dirty="0" smtClean="0"/>
              <a:t>”</a:t>
            </a:r>
            <a:r>
              <a:rPr lang="zh-CN" altLang="en-US" dirty="0" smtClean="0"/>
              <a:t>略带悲愤的情感。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2679</TotalTime>
  <Words>1556</Words>
  <Application>Microsoft Office PowerPoint</Application>
  <PresentationFormat>自定义</PresentationFormat>
  <Paragraphs>121</Paragraphs>
  <Slides>28</Slides>
  <Notes>2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31" baseType="lpstr">
      <vt:lpstr>1_Office 主题</vt:lpstr>
      <vt:lpstr>章</vt:lpstr>
      <vt:lpstr>文档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615</cp:revision>
  <dcterms:created xsi:type="dcterms:W3CDTF">2017-02-11T06:33:00Z</dcterms:created>
  <dcterms:modified xsi:type="dcterms:W3CDTF">2019-12-13T03:49:04Z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